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2"/>
  </p:notesMasterIdLst>
  <p:handoutMasterIdLst>
    <p:handoutMasterId r:id="rId53"/>
  </p:handoutMasterIdLst>
  <p:sldIdLst>
    <p:sldId id="711" r:id="rId2"/>
    <p:sldId id="780" r:id="rId3"/>
    <p:sldId id="705" r:id="rId4"/>
    <p:sldId id="654" r:id="rId5"/>
    <p:sldId id="793" r:id="rId6"/>
    <p:sldId id="638" r:id="rId7"/>
    <p:sldId id="639" r:id="rId8"/>
    <p:sldId id="792" r:id="rId9"/>
    <p:sldId id="829" r:id="rId10"/>
    <p:sldId id="563" r:id="rId11"/>
    <p:sldId id="655" r:id="rId12"/>
    <p:sldId id="830" r:id="rId13"/>
    <p:sldId id="766" r:id="rId14"/>
    <p:sldId id="776" r:id="rId15"/>
    <p:sldId id="774" r:id="rId16"/>
    <p:sldId id="767" r:id="rId17"/>
    <p:sldId id="768" r:id="rId18"/>
    <p:sldId id="769" r:id="rId19"/>
    <p:sldId id="770" r:id="rId20"/>
    <p:sldId id="771" r:id="rId21"/>
    <p:sldId id="791" r:id="rId22"/>
    <p:sldId id="831" r:id="rId23"/>
    <p:sldId id="772" r:id="rId24"/>
    <p:sldId id="790" r:id="rId25"/>
    <p:sldId id="832" r:id="rId26"/>
    <p:sldId id="833" r:id="rId27"/>
    <p:sldId id="779" r:id="rId28"/>
    <p:sldId id="749" r:id="rId29"/>
    <p:sldId id="813" r:id="rId30"/>
    <p:sldId id="834" r:id="rId31"/>
    <p:sldId id="835" r:id="rId32"/>
    <p:sldId id="837" r:id="rId33"/>
    <p:sldId id="836" r:id="rId34"/>
    <p:sldId id="794" r:id="rId35"/>
    <p:sldId id="795" r:id="rId36"/>
    <p:sldId id="796" r:id="rId37"/>
    <p:sldId id="797" r:id="rId38"/>
    <p:sldId id="798" r:id="rId39"/>
    <p:sldId id="799" r:id="rId40"/>
    <p:sldId id="800" r:id="rId41"/>
    <p:sldId id="801" r:id="rId42"/>
    <p:sldId id="802" r:id="rId43"/>
    <p:sldId id="803" r:id="rId44"/>
    <p:sldId id="805" r:id="rId45"/>
    <p:sldId id="838" r:id="rId46"/>
    <p:sldId id="839" r:id="rId47"/>
    <p:sldId id="809" r:id="rId48"/>
    <p:sldId id="810" r:id="rId49"/>
    <p:sldId id="811" r:id="rId50"/>
    <p:sldId id="789" r:id="rId51"/>
  </p:sldIdLst>
  <p:sldSz cx="9906000" cy="6858000" type="A4"/>
  <p:notesSz cx="6669088" cy="9926638"/>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3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2073D9"/>
    <a:srgbClr val="3399FF"/>
    <a:srgbClr val="009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96213" autoAdjust="0"/>
  </p:normalViewPr>
  <p:slideViewPr>
    <p:cSldViewPr>
      <p:cViewPr varScale="1">
        <p:scale>
          <a:sx n="112" d="100"/>
          <a:sy n="112" d="100"/>
        </p:scale>
        <p:origin x="1068" y="114"/>
      </p:cViewPr>
      <p:guideLst>
        <p:guide orient="horz" pos="-3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bwMode="auto">
          <a:xfrm>
            <a:off x="0" y="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fr-FR"/>
          </a:p>
        </p:txBody>
      </p:sp>
      <p:sp>
        <p:nvSpPr>
          <p:cNvPr id="71683" name="Rectangle 3"/>
          <p:cNvSpPr>
            <a:spLocks noGrp="1" noChangeArrowheads="1"/>
          </p:cNvSpPr>
          <p:nvPr>
            <p:ph type="dt" sz="quarter" idx="1"/>
          </p:nvPr>
        </p:nvSpPr>
        <p:spPr bwMode="auto">
          <a:xfrm>
            <a:off x="3779838" y="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fr-FR"/>
          </a:p>
        </p:txBody>
      </p:sp>
      <p:sp>
        <p:nvSpPr>
          <p:cNvPr id="71684" name="Rectangle 4"/>
          <p:cNvSpPr>
            <a:spLocks noGrp="1" noChangeArrowheads="1"/>
          </p:cNvSpPr>
          <p:nvPr>
            <p:ph type="ftr" sz="quarter" idx="2"/>
          </p:nvPr>
        </p:nvSpPr>
        <p:spPr bwMode="auto">
          <a:xfrm>
            <a:off x="0" y="942975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fr-FR"/>
          </a:p>
        </p:txBody>
      </p:sp>
      <p:sp>
        <p:nvSpPr>
          <p:cNvPr id="71685" name="Rectangle 5"/>
          <p:cNvSpPr>
            <a:spLocks noGrp="1" noChangeArrowheads="1"/>
          </p:cNvSpPr>
          <p:nvPr>
            <p:ph type="sldNum" sz="quarter" idx="3"/>
          </p:nvPr>
        </p:nvSpPr>
        <p:spPr bwMode="auto">
          <a:xfrm>
            <a:off x="3779838" y="942975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D9301FDC-9341-48FA-B511-40F6E7C3C39C}" type="slidenum">
              <a:rPr lang="fr-FR"/>
              <a:pPr>
                <a:defRPr/>
              </a:pPr>
              <a:t>‹#›</a:t>
            </a:fld>
            <a:endParaRPr lang="fr-FR"/>
          </a:p>
        </p:txBody>
      </p:sp>
    </p:spTree>
    <p:extLst>
      <p:ext uri="{BB962C8B-B14F-4D97-AF65-F5344CB8AC3E}">
        <p14:creationId xmlns:p14="http://schemas.microsoft.com/office/powerpoint/2010/main" val="25312020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fr-FR"/>
          </a:p>
        </p:txBody>
      </p:sp>
      <p:sp>
        <p:nvSpPr>
          <p:cNvPr id="3075" name="Rectangle 3"/>
          <p:cNvSpPr>
            <a:spLocks noGrp="1" noChangeArrowheads="1"/>
          </p:cNvSpPr>
          <p:nvPr>
            <p:ph type="dt" idx="1"/>
          </p:nvPr>
        </p:nvSpPr>
        <p:spPr bwMode="auto">
          <a:xfrm>
            <a:off x="3779838" y="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fr-FR"/>
          </a:p>
        </p:txBody>
      </p:sp>
      <p:sp>
        <p:nvSpPr>
          <p:cNvPr id="17412" name="Rectangle 4"/>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889000" y="4714875"/>
            <a:ext cx="4891088"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078" name="Rectangle 6"/>
          <p:cNvSpPr>
            <a:spLocks noGrp="1" noChangeArrowheads="1"/>
          </p:cNvSpPr>
          <p:nvPr>
            <p:ph type="ftr" sz="quarter" idx="4"/>
          </p:nvPr>
        </p:nvSpPr>
        <p:spPr bwMode="auto">
          <a:xfrm>
            <a:off x="0" y="942975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fr-FR"/>
          </a:p>
        </p:txBody>
      </p:sp>
      <p:sp>
        <p:nvSpPr>
          <p:cNvPr id="3079" name="Rectangle 7"/>
          <p:cNvSpPr>
            <a:spLocks noGrp="1" noChangeArrowheads="1"/>
          </p:cNvSpPr>
          <p:nvPr>
            <p:ph type="sldNum" sz="quarter" idx="5"/>
          </p:nvPr>
        </p:nvSpPr>
        <p:spPr bwMode="auto">
          <a:xfrm>
            <a:off x="3779838" y="942975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FEEA117A-97DB-4C2D-B471-6CC49C24E15A}" type="slidenum">
              <a:rPr lang="fr-FR"/>
              <a:pPr>
                <a:defRPr/>
              </a:pPr>
              <a:t>‹#›</a:t>
            </a:fld>
            <a:endParaRPr lang="fr-FR"/>
          </a:p>
        </p:txBody>
      </p:sp>
    </p:spTree>
    <p:extLst>
      <p:ext uri="{BB962C8B-B14F-4D97-AF65-F5344CB8AC3E}">
        <p14:creationId xmlns:p14="http://schemas.microsoft.com/office/powerpoint/2010/main" val="8429062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18C6F82-9919-418F-A1A2-51D5DB9C5AD8}" type="slidenum">
              <a:rPr lang="fr-FR" sz="1200"/>
              <a:pPr/>
              <a:t>1</a:t>
            </a:fld>
            <a:endParaRPr lang="fr-FR"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2776245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de-DE" dirty="0" smtClean="0"/>
              <a:t>Louis</a:t>
            </a:r>
            <a:endParaRPr lang="lb-LU" dirty="0"/>
          </a:p>
        </p:txBody>
      </p:sp>
      <p:sp>
        <p:nvSpPr>
          <p:cNvPr id="4" name="Foliennummernplatzhalter 3"/>
          <p:cNvSpPr>
            <a:spLocks noGrp="1"/>
          </p:cNvSpPr>
          <p:nvPr>
            <p:ph type="sldNum" sz="quarter" idx="10"/>
          </p:nvPr>
        </p:nvSpPr>
        <p:spPr/>
        <p:txBody>
          <a:bodyPr/>
          <a:lstStyle/>
          <a:p>
            <a:fld id="{7F0E0ECF-F178-4F17-9915-3F58EFF28632}" type="slidenum">
              <a:rPr lang="lb-LU" smtClean="0"/>
              <a:t>16</a:t>
            </a:fld>
            <a:endParaRPr lang="lb-LU"/>
          </a:p>
        </p:txBody>
      </p:sp>
    </p:spTree>
    <p:extLst>
      <p:ext uri="{BB962C8B-B14F-4D97-AF65-F5344CB8AC3E}">
        <p14:creationId xmlns:p14="http://schemas.microsoft.com/office/powerpoint/2010/main" val="2200042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de-DE" dirty="0" smtClean="0"/>
              <a:t>Louis</a:t>
            </a:r>
            <a:endParaRPr lang="lb-LU" dirty="0"/>
          </a:p>
        </p:txBody>
      </p:sp>
      <p:sp>
        <p:nvSpPr>
          <p:cNvPr id="4" name="Foliennummernplatzhalter 3"/>
          <p:cNvSpPr>
            <a:spLocks noGrp="1"/>
          </p:cNvSpPr>
          <p:nvPr>
            <p:ph type="sldNum" sz="quarter" idx="10"/>
          </p:nvPr>
        </p:nvSpPr>
        <p:spPr/>
        <p:txBody>
          <a:bodyPr/>
          <a:lstStyle/>
          <a:p>
            <a:fld id="{7F0E0ECF-F178-4F17-9915-3F58EFF28632}" type="slidenum">
              <a:rPr lang="lb-LU" smtClean="0"/>
              <a:t>23</a:t>
            </a:fld>
            <a:endParaRPr lang="lb-LU"/>
          </a:p>
        </p:txBody>
      </p:sp>
    </p:spTree>
    <p:extLst>
      <p:ext uri="{BB962C8B-B14F-4D97-AF65-F5344CB8AC3E}">
        <p14:creationId xmlns:p14="http://schemas.microsoft.com/office/powerpoint/2010/main" val="2976542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14943" y="3257551"/>
            <a:ext cx="7314114" cy="3086100"/>
          </a:xfrm>
          <a:prstGeom prst="rect">
            <a:avLst/>
          </a:prstGeom>
        </p:spPr>
        <p:txBody>
          <a:bodyPr lIns="80175" tIns="40087" rIns="80175" bIns="40087">
            <a:normAutofit/>
          </a:bodyPr>
          <a:lstStyle/>
          <a:p>
            <a:endParaRPr/>
          </a:p>
        </p:txBody>
      </p:sp>
    </p:spTree>
    <p:extLst>
      <p:ext uri="{BB962C8B-B14F-4D97-AF65-F5344CB8AC3E}">
        <p14:creationId xmlns:p14="http://schemas.microsoft.com/office/powerpoint/2010/main" val="3125141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de-DE" dirty="0" smtClean="0"/>
              <a:t>Louis</a:t>
            </a:r>
            <a:endParaRPr lang="lb-LU" dirty="0"/>
          </a:p>
        </p:txBody>
      </p:sp>
      <p:sp>
        <p:nvSpPr>
          <p:cNvPr id="4" name="Foliennummernplatzhalter 3"/>
          <p:cNvSpPr>
            <a:spLocks noGrp="1"/>
          </p:cNvSpPr>
          <p:nvPr>
            <p:ph type="sldNum" sz="quarter" idx="10"/>
          </p:nvPr>
        </p:nvSpPr>
        <p:spPr/>
        <p:txBody>
          <a:bodyPr/>
          <a:lstStyle/>
          <a:p>
            <a:fld id="{7F0E0ECF-F178-4F17-9915-3F58EFF28632}" type="slidenum">
              <a:rPr lang="lb-LU" smtClean="0"/>
              <a:t>27</a:t>
            </a:fld>
            <a:endParaRPr lang="lb-LU"/>
          </a:p>
        </p:txBody>
      </p:sp>
    </p:spTree>
    <p:extLst>
      <p:ext uri="{BB962C8B-B14F-4D97-AF65-F5344CB8AC3E}">
        <p14:creationId xmlns:p14="http://schemas.microsoft.com/office/powerpoint/2010/main" val="661178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18C6F82-9919-418F-A1A2-51D5DB9C5AD8}" type="slidenum">
              <a:rPr lang="fr-FR" sz="1200"/>
              <a:pPr/>
              <a:t>28</a:t>
            </a:fld>
            <a:endParaRPr lang="fr-FR"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2155224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en-US" noProof="0" dirty="0" smtClean="0"/>
              <a:t>Martin</a:t>
            </a:r>
          </a:p>
          <a:p>
            <a:endParaRPr lang="en-US" noProof="0" dirty="0" smtClean="0"/>
          </a:p>
          <a:p>
            <a:r>
              <a:rPr lang="en-US" noProof="0" dirty="0" smtClean="0"/>
              <a:t>These figures show: how much different cohorts (people with different dates of birth) are below or</a:t>
            </a:r>
            <a:r>
              <a:rPr lang="en-US" baseline="0" noProof="0" dirty="0" smtClean="0"/>
              <a:t> above the long-run trend of economic growth, before and after controls are introduced.</a:t>
            </a:r>
          </a:p>
          <a:p>
            <a:endParaRPr lang="en-US" baseline="0" noProof="0" dirty="0" smtClean="0"/>
          </a:p>
          <a:p>
            <a:r>
              <a:rPr lang="en-US" baseline="0" noProof="0" dirty="0" smtClean="0"/>
              <a:t>Germany: Fortunate cohorts can have a living standards around 8 percent above of what one would expect when every cohort‘s income would have been proportionate with general trends of economic growth. But much of this is due to their better education etc. After this is controlled, only the cohorts born around 1945/50 are about 5 percent above the trend. </a:t>
            </a:r>
          </a:p>
          <a:p>
            <a:endParaRPr lang="en-US" baseline="0" noProof="0" dirty="0" smtClean="0"/>
          </a:p>
          <a:p>
            <a:r>
              <a:rPr lang="en-US" baseline="0" noProof="0" dirty="0" smtClean="0"/>
              <a:t>France: Fortunate cohort‘s living standard about 10 percent above the trend, unfortunate ones almost 10 percent below it. Even worse after controls are introduced (right side).</a:t>
            </a:r>
          </a:p>
          <a:p>
            <a:endParaRPr lang="en-US" baseline="0" noProof="0" dirty="0" smtClean="0"/>
          </a:p>
          <a:p>
            <a:r>
              <a:rPr lang="en-US" baseline="0" noProof="0" dirty="0" smtClean="0"/>
              <a:t>US: cohort‘s living standard does not diverge very much from the trend. </a:t>
            </a:r>
          </a:p>
          <a:p>
            <a:endParaRPr lang="en-US" baseline="0" noProof="0" dirty="0" smtClean="0"/>
          </a:p>
          <a:p>
            <a:r>
              <a:rPr lang="en-US" baseline="0" noProof="0" dirty="0" smtClean="0"/>
              <a:t>But how does this compare when set in relation to overall increases in living standards? APCT</a:t>
            </a:r>
          </a:p>
          <a:p>
            <a:endParaRPr lang="en-US" baseline="0" noProof="0" dirty="0" smtClean="0"/>
          </a:p>
          <a:p>
            <a:endParaRPr lang="en-US" baseline="0" noProof="0" dirty="0" smtClean="0"/>
          </a:p>
          <a:p>
            <a:endParaRPr lang="en-US" baseline="0" noProof="0" dirty="0" smtClean="0"/>
          </a:p>
          <a:p>
            <a:endParaRPr lang="en-US" baseline="0" noProof="0" dirty="0" smtClean="0"/>
          </a:p>
        </p:txBody>
      </p:sp>
      <p:sp>
        <p:nvSpPr>
          <p:cNvPr id="4" name="Foliennummernplatzhalter 3"/>
          <p:cNvSpPr>
            <a:spLocks noGrp="1"/>
          </p:cNvSpPr>
          <p:nvPr>
            <p:ph type="sldNum" sz="quarter" idx="10"/>
          </p:nvPr>
        </p:nvSpPr>
        <p:spPr/>
        <p:txBody>
          <a:bodyPr/>
          <a:lstStyle/>
          <a:p>
            <a:fld id="{7F0E0ECF-F178-4F17-9915-3F58EFF28632}" type="slidenum">
              <a:rPr lang="lb-LU" smtClean="0"/>
              <a:t>29</a:t>
            </a:fld>
            <a:endParaRPr lang="lb-LU"/>
          </a:p>
        </p:txBody>
      </p:sp>
    </p:spTree>
    <p:extLst>
      <p:ext uri="{BB962C8B-B14F-4D97-AF65-F5344CB8AC3E}">
        <p14:creationId xmlns:p14="http://schemas.microsoft.com/office/powerpoint/2010/main" val="759462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18C6F82-9919-418F-A1A2-51D5DB9C5AD8}" type="slidenum">
              <a:rPr lang="fr-FR" sz="1200"/>
              <a:pPr/>
              <a:t>34</a:t>
            </a:fld>
            <a:endParaRPr lang="fr-FR"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4073095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fld id="{8D3F44DB-AB8C-4296-872C-64D77B26322F}" type="slidenum">
              <a:rPr lang="fr-FR" sz="1200"/>
              <a:pPr/>
              <a:t>36</a:t>
            </a:fld>
            <a:endParaRPr lang="fr-FR" sz="1200"/>
          </a:p>
        </p:txBody>
      </p:sp>
      <p:sp>
        <p:nvSpPr>
          <p:cNvPr id="57347" name="Rectangle 2"/>
          <p:cNvSpPr>
            <a:spLocks noGrp="1" noRot="1" noChangeAspect="1" noChangeArrowheads="1" noTextEdit="1"/>
          </p:cNvSpPr>
          <p:nvPr>
            <p:ph type="sldImg"/>
          </p:nvPr>
        </p:nvSpPr>
        <p:spPr>
          <a:xfrm>
            <a:off x="646113" y="744538"/>
            <a:ext cx="5376862" cy="3722687"/>
          </a:xfrm>
          <a:ln/>
        </p:spPr>
      </p:sp>
      <p:sp>
        <p:nvSpPr>
          <p:cNvPr id="57348"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1224623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10404">
              <a:defRPr sz="1300">
                <a:solidFill>
                  <a:schemeClr val="tx1"/>
                </a:solidFill>
                <a:latin typeface="Times New Roman" pitchFamily="18" charset="0"/>
              </a:defRPr>
            </a:lvl1pPr>
            <a:lvl2pPr marL="711300" indent="-273577" defTabSz="910404">
              <a:defRPr sz="1300">
                <a:solidFill>
                  <a:schemeClr val="tx1"/>
                </a:solidFill>
                <a:latin typeface="Times New Roman" pitchFamily="18" charset="0"/>
              </a:defRPr>
            </a:lvl2pPr>
            <a:lvl3pPr marL="1094308" indent="-218862" defTabSz="910404">
              <a:defRPr sz="1300">
                <a:solidFill>
                  <a:schemeClr val="tx1"/>
                </a:solidFill>
                <a:latin typeface="Times New Roman" pitchFamily="18" charset="0"/>
              </a:defRPr>
            </a:lvl3pPr>
            <a:lvl4pPr marL="1532031" indent="-218862" defTabSz="910404">
              <a:defRPr sz="1300">
                <a:solidFill>
                  <a:schemeClr val="tx1"/>
                </a:solidFill>
                <a:latin typeface="Times New Roman" pitchFamily="18" charset="0"/>
              </a:defRPr>
            </a:lvl4pPr>
            <a:lvl5pPr marL="1969755" indent="-218862" defTabSz="910404">
              <a:defRPr sz="1300">
                <a:solidFill>
                  <a:schemeClr val="tx1"/>
                </a:solidFill>
                <a:latin typeface="Times New Roman" pitchFamily="18" charset="0"/>
              </a:defRPr>
            </a:lvl5pPr>
            <a:lvl6pPr marL="2407478" indent="-218862" defTabSz="910404" eaLnBrk="0" fontAlgn="base" hangingPunct="0">
              <a:spcBef>
                <a:spcPct val="0"/>
              </a:spcBef>
              <a:spcAft>
                <a:spcPct val="0"/>
              </a:spcAft>
              <a:defRPr sz="1300">
                <a:solidFill>
                  <a:schemeClr val="tx1"/>
                </a:solidFill>
                <a:latin typeface="Times New Roman" pitchFamily="18" charset="0"/>
              </a:defRPr>
            </a:lvl6pPr>
            <a:lvl7pPr marL="2845201" indent="-218862" defTabSz="910404" eaLnBrk="0" fontAlgn="base" hangingPunct="0">
              <a:spcBef>
                <a:spcPct val="0"/>
              </a:spcBef>
              <a:spcAft>
                <a:spcPct val="0"/>
              </a:spcAft>
              <a:defRPr sz="1300">
                <a:solidFill>
                  <a:schemeClr val="tx1"/>
                </a:solidFill>
                <a:latin typeface="Times New Roman" pitchFamily="18" charset="0"/>
              </a:defRPr>
            </a:lvl7pPr>
            <a:lvl8pPr marL="3282925" indent="-218862" defTabSz="910404" eaLnBrk="0" fontAlgn="base" hangingPunct="0">
              <a:spcBef>
                <a:spcPct val="0"/>
              </a:spcBef>
              <a:spcAft>
                <a:spcPct val="0"/>
              </a:spcAft>
              <a:defRPr sz="1300">
                <a:solidFill>
                  <a:schemeClr val="tx1"/>
                </a:solidFill>
                <a:latin typeface="Times New Roman" pitchFamily="18" charset="0"/>
              </a:defRPr>
            </a:lvl8pPr>
            <a:lvl9pPr marL="3720648" indent="-218862" defTabSz="910404" eaLnBrk="0" fontAlgn="base" hangingPunct="0">
              <a:spcBef>
                <a:spcPct val="0"/>
              </a:spcBef>
              <a:spcAft>
                <a:spcPct val="0"/>
              </a:spcAft>
              <a:defRPr sz="1300">
                <a:solidFill>
                  <a:schemeClr val="tx1"/>
                </a:solidFill>
                <a:latin typeface="Times New Roman" pitchFamily="18" charset="0"/>
              </a:defRPr>
            </a:lvl9pPr>
          </a:lstStyle>
          <a:p>
            <a:fld id="{D6F3C737-1035-46C3-B53E-F8625AD73E3F}" type="slidenum">
              <a:rPr lang="fr-FR" altLang="en-US" sz="1100"/>
              <a:pPr/>
              <a:t>37</a:t>
            </a:fld>
            <a:endParaRPr lang="fr-FR" altLang="en-US" sz="1100"/>
          </a:p>
        </p:txBody>
      </p:sp>
      <p:sp>
        <p:nvSpPr>
          <p:cNvPr id="50179" name="Rectangle 2"/>
          <p:cNvSpPr>
            <a:spLocks noGrp="1" noRot="1" noChangeAspect="1" noChangeArrowheads="1" noTextEdit="1"/>
          </p:cNvSpPr>
          <p:nvPr>
            <p:ph type="sldImg"/>
          </p:nvPr>
        </p:nvSpPr>
        <p:spPr>
          <a:xfrm>
            <a:off x="646113" y="744538"/>
            <a:ext cx="5376862" cy="3722687"/>
          </a:xfrm>
          <a:ln/>
        </p:spPr>
      </p:sp>
      <p:sp>
        <p:nvSpPr>
          <p:cNvPr id="50180" name="Rectangle 3"/>
          <p:cNvSpPr>
            <a:spLocks noGrp="1" noChangeArrowheads="1"/>
          </p:cNvSpPr>
          <p:nvPr>
            <p:ph type="body" idx="1"/>
          </p:nvPr>
        </p:nvSpPr>
        <p:spPr>
          <a:xfrm>
            <a:off x="888814" y="4714653"/>
            <a:ext cx="4891460" cy="4466756"/>
          </a:xfrm>
          <a:noFill/>
        </p:spPr>
        <p:txBody>
          <a:bodyPr/>
          <a:lstStyle/>
          <a:p>
            <a:endParaRPr lang="fr-FR" altLang="en-US" smtClean="0"/>
          </a:p>
        </p:txBody>
      </p:sp>
    </p:spTree>
    <p:extLst>
      <p:ext uri="{BB962C8B-B14F-4D97-AF65-F5344CB8AC3E}">
        <p14:creationId xmlns:p14="http://schemas.microsoft.com/office/powerpoint/2010/main" val="947672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10404">
              <a:defRPr sz="1300">
                <a:solidFill>
                  <a:schemeClr val="tx1"/>
                </a:solidFill>
                <a:latin typeface="Times New Roman" pitchFamily="18" charset="0"/>
              </a:defRPr>
            </a:lvl1pPr>
            <a:lvl2pPr marL="711300" indent="-273577" defTabSz="910404">
              <a:defRPr sz="1300">
                <a:solidFill>
                  <a:schemeClr val="tx1"/>
                </a:solidFill>
                <a:latin typeface="Times New Roman" pitchFamily="18" charset="0"/>
              </a:defRPr>
            </a:lvl2pPr>
            <a:lvl3pPr marL="1094308" indent="-218862" defTabSz="910404">
              <a:defRPr sz="1300">
                <a:solidFill>
                  <a:schemeClr val="tx1"/>
                </a:solidFill>
                <a:latin typeface="Times New Roman" pitchFamily="18" charset="0"/>
              </a:defRPr>
            </a:lvl3pPr>
            <a:lvl4pPr marL="1532031" indent="-218862" defTabSz="910404">
              <a:defRPr sz="1300">
                <a:solidFill>
                  <a:schemeClr val="tx1"/>
                </a:solidFill>
                <a:latin typeface="Times New Roman" pitchFamily="18" charset="0"/>
              </a:defRPr>
            </a:lvl4pPr>
            <a:lvl5pPr marL="1969755" indent="-218862" defTabSz="910404">
              <a:defRPr sz="1300">
                <a:solidFill>
                  <a:schemeClr val="tx1"/>
                </a:solidFill>
                <a:latin typeface="Times New Roman" pitchFamily="18" charset="0"/>
              </a:defRPr>
            </a:lvl5pPr>
            <a:lvl6pPr marL="2407478" indent="-218862" defTabSz="910404" eaLnBrk="0" fontAlgn="base" hangingPunct="0">
              <a:spcBef>
                <a:spcPct val="0"/>
              </a:spcBef>
              <a:spcAft>
                <a:spcPct val="0"/>
              </a:spcAft>
              <a:defRPr sz="1300">
                <a:solidFill>
                  <a:schemeClr val="tx1"/>
                </a:solidFill>
                <a:latin typeface="Times New Roman" pitchFamily="18" charset="0"/>
              </a:defRPr>
            </a:lvl6pPr>
            <a:lvl7pPr marL="2845201" indent="-218862" defTabSz="910404" eaLnBrk="0" fontAlgn="base" hangingPunct="0">
              <a:spcBef>
                <a:spcPct val="0"/>
              </a:spcBef>
              <a:spcAft>
                <a:spcPct val="0"/>
              </a:spcAft>
              <a:defRPr sz="1300">
                <a:solidFill>
                  <a:schemeClr val="tx1"/>
                </a:solidFill>
                <a:latin typeface="Times New Roman" pitchFamily="18" charset="0"/>
              </a:defRPr>
            </a:lvl7pPr>
            <a:lvl8pPr marL="3282925" indent="-218862" defTabSz="910404" eaLnBrk="0" fontAlgn="base" hangingPunct="0">
              <a:spcBef>
                <a:spcPct val="0"/>
              </a:spcBef>
              <a:spcAft>
                <a:spcPct val="0"/>
              </a:spcAft>
              <a:defRPr sz="1300">
                <a:solidFill>
                  <a:schemeClr val="tx1"/>
                </a:solidFill>
                <a:latin typeface="Times New Roman" pitchFamily="18" charset="0"/>
              </a:defRPr>
            </a:lvl8pPr>
            <a:lvl9pPr marL="3720648" indent="-218862" defTabSz="910404" eaLnBrk="0" fontAlgn="base" hangingPunct="0">
              <a:spcBef>
                <a:spcPct val="0"/>
              </a:spcBef>
              <a:spcAft>
                <a:spcPct val="0"/>
              </a:spcAft>
              <a:defRPr sz="1300">
                <a:solidFill>
                  <a:schemeClr val="tx1"/>
                </a:solidFill>
                <a:latin typeface="Times New Roman" pitchFamily="18" charset="0"/>
              </a:defRPr>
            </a:lvl9pPr>
          </a:lstStyle>
          <a:p>
            <a:fld id="{69E2B8DC-F57A-41F4-A620-5345E41E3C66}" type="slidenum">
              <a:rPr lang="fr-FR" altLang="en-US" sz="1100"/>
              <a:pPr/>
              <a:t>38</a:t>
            </a:fld>
            <a:endParaRPr lang="fr-FR" altLang="en-US" sz="1100"/>
          </a:p>
        </p:txBody>
      </p:sp>
      <p:sp>
        <p:nvSpPr>
          <p:cNvPr id="51203" name="Rectangle 2"/>
          <p:cNvSpPr>
            <a:spLocks noGrp="1" noRot="1" noChangeAspect="1" noChangeArrowheads="1" noTextEdit="1"/>
          </p:cNvSpPr>
          <p:nvPr>
            <p:ph type="sldImg"/>
          </p:nvPr>
        </p:nvSpPr>
        <p:spPr>
          <a:xfrm>
            <a:off x="646113" y="744538"/>
            <a:ext cx="5376862" cy="3722687"/>
          </a:xfrm>
          <a:ln/>
        </p:spPr>
      </p:sp>
      <p:sp>
        <p:nvSpPr>
          <p:cNvPr id="51204" name="Rectangle 3"/>
          <p:cNvSpPr>
            <a:spLocks noGrp="1" noChangeArrowheads="1"/>
          </p:cNvSpPr>
          <p:nvPr>
            <p:ph type="body" idx="1"/>
          </p:nvPr>
        </p:nvSpPr>
        <p:spPr>
          <a:xfrm>
            <a:off x="888814" y="4714653"/>
            <a:ext cx="4891460" cy="4466756"/>
          </a:xfrm>
          <a:noFill/>
        </p:spPr>
        <p:txBody>
          <a:bodyPr/>
          <a:lstStyle/>
          <a:p>
            <a:endParaRPr lang="fr-FR" altLang="en-US" smtClean="0"/>
          </a:p>
        </p:txBody>
      </p:sp>
    </p:spTree>
    <p:extLst>
      <p:ext uri="{BB962C8B-B14F-4D97-AF65-F5344CB8AC3E}">
        <p14:creationId xmlns:p14="http://schemas.microsoft.com/office/powerpoint/2010/main" val="2161619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de-DE" dirty="0" smtClean="0"/>
              <a:t>Louis</a:t>
            </a:r>
            <a:endParaRPr lang="lb-LU" dirty="0"/>
          </a:p>
        </p:txBody>
      </p:sp>
      <p:sp>
        <p:nvSpPr>
          <p:cNvPr id="4" name="Foliennummernplatzhalter 3"/>
          <p:cNvSpPr>
            <a:spLocks noGrp="1"/>
          </p:cNvSpPr>
          <p:nvPr>
            <p:ph type="sldNum" sz="quarter" idx="10"/>
          </p:nvPr>
        </p:nvSpPr>
        <p:spPr/>
        <p:txBody>
          <a:bodyPr/>
          <a:lstStyle/>
          <a:p>
            <a:fld id="{7F0E0ECF-F178-4F17-9915-3F58EFF28632}" type="slidenum">
              <a:rPr lang="lb-LU" smtClean="0"/>
              <a:t>3</a:t>
            </a:fld>
            <a:endParaRPr lang="lb-LU"/>
          </a:p>
        </p:txBody>
      </p:sp>
    </p:spTree>
    <p:extLst>
      <p:ext uri="{BB962C8B-B14F-4D97-AF65-F5344CB8AC3E}">
        <p14:creationId xmlns:p14="http://schemas.microsoft.com/office/powerpoint/2010/main" val="1268991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10404">
              <a:defRPr sz="1300">
                <a:solidFill>
                  <a:schemeClr val="tx1"/>
                </a:solidFill>
                <a:latin typeface="Times New Roman" pitchFamily="18" charset="0"/>
              </a:defRPr>
            </a:lvl1pPr>
            <a:lvl2pPr marL="711300" indent="-273577" defTabSz="910404">
              <a:defRPr sz="1300">
                <a:solidFill>
                  <a:schemeClr val="tx1"/>
                </a:solidFill>
                <a:latin typeface="Times New Roman" pitchFamily="18" charset="0"/>
              </a:defRPr>
            </a:lvl2pPr>
            <a:lvl3pPr marL="1094308" indent="-218862" defTabSz="910404">
              <a:defRPr sz="1300">
                <a:solidFill>
                  <a:schemeClr val="tx1"/>
                </a:solidFill>
                <a:latin typeface="Times New Roman" pitchFamily="18" charset="0"/>
              </a:defRPr>
            </a:lvl3pPr>
            <a:lvl4pPr marL="1532031" indent="-218862" defTabSz="910404">
              <a:defRPr sz="1300">
                <a:solidFill>
                  <a:schemeClr val="tx1"/>
                </a:solidFill>
                <a:latin typeface="Times New Roman" pitchFamily="18" charset="0"/>
              </a:defRPr>
            </a:lvl4pPr>
            <a:lvl5pPr marL="1969755" indent="-218862" defTabSz="910404">
              <a:defRPr sz="1300">
                <a:solidFill>
                  <a:schemeClr val="tx1"/>
                </a:solidFill>
                <a:latin typeface="Times New Roman" pitchFamily="18" charset="0"/>
              </a:defRPr>
            </a:lvl5pPr>
            <a:lvl6pPr marL="2407478" indent="-218862" defTabSz="910404" eaLnBrk="0" fontAlgn="base" hangingPunct="0">
              <a:spcBef>
                <a:spcPct val="0"/>
              </a:spcBef>
              <a:spcAft>
                <a:spcPct val="0"/>
              </a:spcAft>
              <a:defRPr sz="1300">
                <a:solidFill>
                  <a:schemeClr val="tx1"/>
                </a:solidFill>
                <a:latin typeface="Times New Roman" pitchFamily="18" charset="0"/>
              </a:defRPr>
            </a:lvl6pPr>
            <a:lvl7pPr marL="2845201" indent="-218862" defTabSz="910404" eaLnBrk="0" fontAlgn="base" hangingPunct="0">
              <a:spcBef>
                <a:spcPct val="0"/>
              </a:spcBef>
              <a:spcAft>
                <a:spcPct val="0"/>
              </a:spcAft>
              <a:defRPr sz="1300">
                <a:solidFill>
                  <a:schemeClr val="tx1"/>
                </a:solidFill>
                <a:latin typeface="Times New Roman" pitchFamily="18" charset="0"/>
              </a:defRPr>
            </a:lvl7pPr>
            <a:lvl8pPr marL="3282925" indent="-218862" defTabSz="910404" eaLnBrk="0" fontAlgn="base" hangingPunct="0">
              <a:spcBef>
                <a:spcPct val="0"/>
              </a:spcBef>
              <a:spcAft>
                <a:spcPct val="0"/>
              </a:spcAft>
              <a:defRPr sz="1300">
                <a:solidFill>
                  <a:schemeClr val="tx1"/>
                </a:solidFill>
                <a:latin typeface="Times New Roman" pitchFamily="18" charset="0"/>
              </a:defRPr>
            </a:lvl8pPr>
            <a:lvl9pPr marL="3720648" indent="-218862" defTabSz="910404" eaLnBrk="0" fontAlgn="base" hangingPunct="0">
              <a:spcBef>
                <a:spcPct val="0"/>
              </a:spcBef>
              <a:spcAft>
                <a:spcPct val="0"/>
              </a:spcAft>
              <a:defRPr sz="1300">
                <a:solidFill>
                  <a:schemeClr val="tx1"/>
                </a:solidFill>
                <a:latin typeface="Times New Roman" pitchFamily="18" charset="0"/>
              </a:defRPr>
            </a:lvl9pPr>
          </a:lstStyle>
          <a:p>
            <a:fld id="{69E2B8DC-F57A-41F4-A620-5345E41E3C66}" type="slidenum">
              <a:rPr lang="fr-FR" altLang="en-US" sz="1100"/>
              <a:pPr/>
              <a:t>39</a:t>
            </a:fld>
            <a:endParaRPr lang="fr-FR" altLang="en-US" sz="1100"/>
          </a:p>
        </p:txBody>
      </p:sp>
      <p:sp>
        <p:nvSpPr>
          <p:cNvPr id="51203" name="Rectangle 2"/>
          <p:cNvSpPr>
            <a:spLocks noGrp="1" noRot="1" noChangeAspect="1" noChangeArrowheads="1" noTextEdit="1"/>
          </p:cNvSpPr>
          <p:nvPr>
            <p:ph type="sldImg"/>
          </p:nvPr>
        </p:nvSpPr>
        <p:spPr>
          <a:xfrm>
            <a:off x="646113" y="744538"/>
            <a:ext cx="5376862" cy="3722687"/>
          </a:xfrm>
          <a:ln/>
        </p:spPr>
      </p:sp>
      <p:sp>
        <p:nvSpPr>
          <p:cNvPr id="51204" name="Rectangle 3"/>
          <p:cNvSpPr>
            <a:spLocks noGrp="1" noChangeArrowheads="1"/>
          </p:cNvSpPr>
          <p:nvPr>
            <p:ph type="body" idx="1"/>
          </p:nvPr>
        </p:nvSpPr>
        <p:spPr>
          <a:xfrm>
            <a:off x="888814" y="4714653"/>
            <a:ext cx="4891460" cy="4466756"/>
          </a:xfrm>
          <a:noFill/>
        </p:spPr>
        <p:txBody>
          <a:bodyPr/>
          <a:lstStyle/>
          <a:p>
            <a:endParaRPr lang="fr-FR" altLang="en-US" smtClean="0"/>
          </a:p>
        </p:txBody>
      </p:sp>
    </p:spTree>
    <p:extLst>
      <p:ext uri="{BB962C8B-B14F-4D97-AF65-F5344CB8AC3E}">
        <p14:creationId xmlns:p14="http://schemas.microsoft.com/office/powerpoint/2010/main" val="595117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10404">
              <a:defRPr sz="1300">
                <a:solidFill>
                  <a:schemeClr val="tx1"/>
                </a:solidFill>
                <a:latin typeface="Times New Roman" pitchFamily="18" charset="0"/>
              </a:defRPr>
            </a:lvl1pPr>
            <a:lvl2pPr marL="711300" indent="-273577" defTabSz="910404">
              <a:defRPr sz="1300">
                <a:solidFill>
                  <a:schemeClr val="tx1"/>
                </a:solidFill>
                <a:latin typeface="Times New Roman" pitchFamily="18" charset="0"/>
              </a:defRPr>
            </a:lvl2pPr>
            <a:lvl3pPr marL="1094308" indent="-218862" defTabSz="910404">
              <a:defRPr sz="1300">
                <a:solidFill>
                  <a:schemeClr val="tx1"/>
                </a:solidFill>
                <a:latin typeface="Times New Roman" pitchFamily="18" charset="0"/>
              </a:defRPr>
            </a:lvl3pPr>
            <a:lvl4pPr marL="1532031" indent="-218862" defTabSz="910404">
              <a:defRPr sz="1300">
                <a:solidFill>
                  <a:schemeClr val="tx1"/>
                </a:solidFill>
                <a:latin typeface="Times New Roman" pitchFamily="18" charset="0"/>
              </a:defRPr>
            </a:lvl4pPr>
            <a:lvl5pPr marL="1969755" indent="-218862" defTabSz="910404">
              <a:defRPr sz="1300">
                <a:solidFill>
                  <a:schemeClr val="tx1"/>
                </a:solidFill>
                <a:latin typeface="Times New Roman" pitchFamily="18" charset="0"/>
              </a:defRPr>
            </a:lvl5pPr>
            <a:lvl6pPr marL="2407478" indent="-218862" defTabSz="910404" eaLnBrk="0" fontAlgn="base" hangingPunct="0">
              <a:spcBef>
                <a:spcPct val="0"/>
              </a:spcBef>
              <a:spcAft>
                <a:spcPct val="0"/>
              </a:spcAft>
              <a:defRPr sz="1300">
                <a:solidFill>
                  <a:schemeClr val="tx1"/>
                </a:solidFill>
                <a:latin typeface="Times New Roman" pitchFamily="18" charset="0"/>
              </a:defRPr>
            </a:lvl6pPr>
            <a:lvl7pPr marL="2845201" indent="-218862" defTabSz="910404" eaLnBrk="0" fontAlgn="base" hangingPunct="0">
              <a:spcBef>
                <a:spcPct val="0"/>
              </a:spcBef>
              <a:spcAft>
                <a:spcPct val="0"/>
              </a:spcAft>
              <a:defRPr sz="1300">
                <a:solidFill>
                  <a:schemeClr val="tx1"/>
                </a:solidFill>
                <a:latin typeface="Times New Roman" pitchFamily="18" charset="0"/>
              </a:defRPr>
            </a:lvl7pPr>
            <a:lvl8pPr marL="3282925" indent="-218862" defTabSz="910404" eaLnBrk="0" fontAlgn="base" hangingPunct="0">
              <a:spcBef>
                <a:spcPct val="0"/>
              </a:spcBef>
              <a:spcAft>
                <a:spcPct val="0"/>
              </a:spcAft>
              <a:defRPr sz="1300">
                <a:solidFill>
                  <a:schemeClr val="tx1"/>
                </a:solidFill>
                <a:latin typeface="Times New Roman" pitchFamily="18" charset="0"/>
              </a:defRPr>
            </a:lvl8pPr>
            <a:lvl9pPr marL="3720648" indent="-218862" defTabSz="910404" eaLnBrk="0" fontAlgn="base" hangingPunct="0">
              <a:spcBef>
                <a:spcPct val="0"/>
              </a:spcBef>
              <a:spcAft>
                <a:spcPct val="0"/>
              </a:spcAft>
              <a:defRPr sz="1300">
                <a:solidFill>
                  <a:schemeClr val="tx1"/>
                </a:solidFill>
                <a:latin typeface="Times New Roman" pitchFamily="18" charset="0"/>
              </a:defRPr>
            </a:lvl9pPr>
          </a:lstStyle>
          <a:p>
            <a:fld id="{8F56F4F9-4D8C-4E85-B3C3-EA633F8CF945}" type="slidenum">
              <a:rPr lang="fr-FR" altLang="en-US" sz="1100"/>
              <a:pPr/>
              <a:t>40</a:t>
            </a:fld>
            <a:endParaRPr lang="fr-FR" altLang="en-US" sz="11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endParaRPr lang="fr-FR" altLang="en-US" smtClean="0"/>
          </a:p>
        </p:txBody>
      </p:sp>
    </p:spTree>
    <p:extLst>
      <p:ext uri="{BB962C8B-B14F-4D97-AF65-F5344CB8AC3E}">
        <p14:creationId xmlns:p14="http://schemas.microsoft.com/office/powerpoint/2010/main" val="1488371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fld id="{D2A40B24-4DE6-4FB7-913B-FCDAFC28A2DB}" type="slidenum">
              <a:rPr lang="fr-FR" sz="1200"/>
              <a:pPr/>
              <a:t>41</a:t>
            </a:fld>
            <a:endParaRPr lang="fr-FR" sz="1200"/>
          </a:p>
        </p:txBody>
      </p:sp>
      <p:sp>
        <p:nvSpPr>
          <p:cNvPr id="58371" name="Rectangle 2"/>
          <p:cNvSpPr>
            <a:spLocks noGrp="1" noRot="1" noChangeAspect="1" noChangeArrowheads="1" noTextEdit="1"/>
          </p:cNvSpPr>
          <p:nvPr>
            <p:ph type="sldImg"/>
          </p:nvPr>
        </p:nvSpPr>
        <p:spPr>
          <a:xfrm>
            <a:off x="646113" y="744538"/>
            <a:ext cx="5376862" cy="3722687"/>
          </a:xfrm>
          <a:ln/>
        </p:spPr>
      </p:sp>
      <p:sp>
        <p:nvSpPr>
          <p:cNvPr id="58372"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382567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de-DE" dirty="0" smtClean="0"/>
              <a:t>Martin</a:t>
            </a:r>
            <a:endParaRPr lang="lb-LU" dirty="0"/>
          </a:p>
        </p:txBody>
      </p:sp>
      <p:sp>
        <p:nvSpPr>
          <p:cNvPr id="4" name="Foliennummernplatzhalter 3"/>
          <p:cNvSpPr>
            <a:spLocks noGrp="1"/>
          </p:cNvSpPr>
          <p:nvPr>
            <p:ph type="sldNum" sz="quarter" idx="10"/>
          </p:nvPr>
        </p:nvSpPr>
        <p:spPr/>
        <p:txBody>
          <a:bodyPr/>
          <a:lstStyle/>
          <a:p>
            <a:fld id="{7F0E0ECF-F178-4F17-9915-3F58EFF28632}" type="slidenum">
              <a:rPr lang="lb-LU" smtClean="0"/>
              <a:t>42</a:t>
            </a:fld>
            <a:endParaRPr lang="lb-LU"/>
          </a:p>
        </p:txBody>
      </p:sp>
    </p:spTree>
    <p:extLst>
      <p:ext uri="{BB962C8B-B14F-4D97-AF65-F5344CB8AC3E}">
        <p14:creationId xmlns:p14="http://schemas.microsoft.com/office/powerpoint/2010/main" val="12608174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defTabSz="917575">
              <a:defRPr sz="2400">
                <a:solidFill>
                  <a:schemeClr val="tx1"/>
                </a:solidFill>
                <a:latin typeface="Times New Roman" pitchFamily="18" charset="0"/>
              </a:defRPr>
            </a:lvl1pPr>
            <a:lvl2pPr marL="742950" indent="-285750" defTabSz="917575">
              <a:defRPr sz="2400">
                <a:solidFill>
                  <a:schemeClr val="tx1"/>
                </a:solidFill>
                <a:latin typeface="Times New Roman" pitchFamily="18" charset="0"/>
              </a:defRPr>
            </a:lvl2pPr>
            <a:lvl3pPr marL="1143000" indent="-228600" defTabSz="917575">
              <a:defRPr sz="2400">
                <a:solidFill>
                  <a:schemeClr val="tx1"/>
                </a:solidFill>
                <a:latin typeface="Times New Roman" pitchFamily="18" charset="0"/>
              </a:defRPr>
            </a:lvl3pPr>
            <a:lvl4pPr marL="1600200" indent="-228600" defTabSz="917575">
              <a:defRPr sz="2400">
                <a:solidFill>
                  <a:schemeClr val="tx1"/>
                </a:solidFill>
                <a:latin typeface="Times New Roman" pitchFamily="18" charset="0"/>
              </a:defRPr>
            </a:lvl4pPr>
            <a:lvl5pPr marL="2057400" indent="-228600" defTabSz="917575">
              <a:defRPr sz="2400">
                <a:solidFill>
                  <a:schemeClr val="tx1"/>
                </a:solidFill>
                <a:latin typeface="Times New Roman" pitchFamily="18" charset="0"/>
              </a:defRPr>
            </a:lvl5pPr>
            <a:lvl6pPr marL="2514600" indent="-228600" algn="ctr" defTabSz="917575" eaLnBrk="0" fontAlgn="base" hangingPunct="0">
              <a:spcBef>
                <a:spcPct val="0"/>
              </a:spcBef>
              <a:spcAft>
                <a:spcPct val="0"/>
              </a:spcAft>
              <a:defRPr sz="2400">
                <a:solidFill>
                  <a:schemeClr val="tx1"/>
                </a:solidFill>
                <a:latin typeface="Times New Roman" pitchFamily="18" charset="0"/>
              </a:defRPr>
            </a:lvl6pPr>
            <a:lvl7pPr marL="2971800" indent="-228600" algn="ctr" defTabSz="917575" eaLnBrk="0" fontAlgn="base" hangingPunct="0">
              <a:spcBef>
                <a:spcPct val="0"/>
              </a:spcBef>
              <a:spcAft>
                <a:spcPct val="0"/>
              </a:spcAft>
              <a:defRPr sz="2400">
                <a:solidFill>
                  <a:schemeClr val="tx1"/>
                </a:solidFill>
                <a:latin typeface="Times New Roman" pitchFamily="18" charset="0"/>
              </a:defRPr>
            </a:lvl7pPr>
            <a:lvl8pPr marL="3429000" indent="-228600" algn="ctr" defTabSz="917575" eaLnBrk="0" fontAlgn="base" hangingPunct="0">
              <a:spcBef>
                <a:spcPct val="0"/>
              </a:spcBef>
              <a:spcAft>
                <a:spcPct val="0"/>
              </a:spcAft>
              <a:defRPr sz="2400">
                <a:solidFill>
                  <a:schemeClr val="tx1"/>
                </a:solidFill>
                <a:latin typeface="Times New Roman" pitchFamily="18" charset="0"/>
              </a:defRPr>
            </a:lvl8pPr>
            <a:lvl9pPr marL="3886200" indent="-228600" algn="ctr" defTabSz="917575" eaLnBrk="0" fontAlgn="base" hangingPunct="0">
              <a:spcBef>
                <a:spcPct val="0"/>
              </a:spcBef>
              <a:spcAft>
                <a:spcPct val="0"/>
              </a:spcAft>
              <a:defRPr sz="2400">
                <a:solidFill>
                  <a:schemeClr val="tx1"/>
                </a:solidFill>
                <a:latin typeface="Times New Roman" pitchFamily="18" charset="0"/>
              </a:defRPr>
            </a:lvl9pPr>
          </a:lstStyle>
          <a:p>
            <a:fld id="{646CD285-8C7E-4A82-B755-EDF135B038A3}" type="slidenum">
              <a:rPr lang="fr-FR" sz="1200"/>
              <a:pPr/>
              <a:t>43</a:t>
            </a:fld>
            <a:endParaRPr lang="fr-FR" sz="1200"/>
          </a:p>
        </p:txBody>
      </p:sp>
      <p:sp>
        <p:nvSpPr>
          <p:cNvPr id="38915" name="Rectangle 2"/>
          <p:cNvSpPr>
            <a:spLocks noGrp="1" noRot="1" noChangeAspect="1" noChangeArrowheads="1" noTextEdit="1"/>
          </p:cNvSpPr>
          <p:nvPr>
            <p:ph type="sldImg"/>
          </p:nvPr>
        </p:nvSpPr>
        <p:spPr>
          <a:xfrm>
            <a:off x="646113" y="744538"/>
            <a:ext cx="5376862" cy="3722687"/>
          </a:xfrm>
          <a:ln/>
        </p:spPr>
      </p:sp>
      <p:sp>
        <p:nvSpPr>
          <p:cNvPr id="38916"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2132819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en-US" noProof="0" dirty="0" smtClean="0"/>
              <a:t>Martin</a:t>
            </a:r>
          </a:p>
          <a:p>
            <a:endParaRPr lang="en-US" noProof="0" dirty="0" smtClean="0"/>
          </a:p>
          <a:p>
            <a:r>
              <a:rPr lang="en-US" noProof="0" dirty="0" smtClean="0"/>
              <a:t>These figures show: how much different cohorts (people with different dates of birth) are below or</a:t>
            </a:r>
            <a:r>
              <a:rPr lang="en-US" baseline="0" noProof="0" dirty="0" smtClean="0"/>
              <a:t> above the long-run trend of economic growth, before and after controls are introduced.</a:t>
            </a:r>
          </a:p>
          <a:p>
            <a:endParaRPr lang="en-US" baseline="0" noProof="0" dirty="0" smtClean="0"/>
          </a:p>
          <a:p>
            <a:r>
              <a:rPr lang="en-US" baseline="0" noProof="0" dirty="0" smtClean="0"/>
              <a:t>Germany: Fortunate cohorts can have a living standards around 8 percent above of what one would expect when every cohort‘s income would have been proportionate with general trends of economic growth. But much of this is due to their better education etc. After this is controlled, only the cohorts born around 1945/50 are about 5 percent above the trend. </a:t>
            </a:r>
          </a:p>
          <a:p>
            <a:endParaRPr lang="en-US" baseline="0" noProof="0" dirty="0" smtClean="0"/>
          </a:p>
          <a:p>
            <a:r>
              <a:rPr lang="en-US" baseline="0" noProof="0" dirty="0" smtClean="0"/>
              <a:t>France: Fortunate cohort‘s living standard about 10 percent above the trend, unfortunate ones almost 10 percent below it. Even worse after controls are introduced (right side).</a:t>
            </a:r>
          </a:p>
          <a:p>
            <a:endParaRPr lang="en-US" baseline="0" noProof="0" dirty="0" smtClean="0"/>
          </a:p>
          <a:p>
            <a:r>
              <a:rPr lang="en-US" baseline="0" noProof="0" dirty="0" smtClean="0"/>
              <a:t>US: cohort‘s living standard does not diverge very much from the trend. </a:t>
            </a:r>
          </a:p>
          <a:p>
            <a:endParaRPr lang="en-US" baseline="0" noProof="0" dirty="0" smtClean="0"/>
          </a:p>
          <a:p>
            <a:r>
              <a:rPr lang="en-US" baseline="0" noProof="0" dirty="0" smtClean="0"/>
              <a:t>But how does this compare when set in relation to overall increases in living standards? APCT</a:t>
            </a:r>
          </a:p>
          <a:p>
            <a:endParaRPr lang="en-US" baseline="0" noProof="0" dirty="0" smtClean="0"/>
          </a:p>
          <a:p>
            <a:endParaRPr lang="en-US" baseline="0" noProof="0" dirty="0" smtClean="0"/>
          </a:p>
          <a:p>
            <a:endParaRPr lang="en-US" baseline="0" noProof="0" dirty="0" smtClean="0"/>
          </a:p>
          <a:p>
            <a:endParaRPr lang="en-US" baseline="0" noProof="0" dirty="0" smtClean="0"/>
          </a:p>
        </p:txBody>
      </p:sp>
      <p:sp>
        <p:nvSpPr>
          <p:cNvPr id="4" name="Foliennummernplatzhalter 3"/>
          <p:cNvSpPr>
            <a:spLocks noGrp="1"/>
          </p:cNvSpPr>
          <p:nvPr>
            <p:ph type="sldNum" sz="quarter" idx="10"/>
          </p:nvPr>
        </p:nvSpPr>
        <p:spPr/>
        <p:txBody>
          <a:bodyPr/>
          <a:lstStyle/>
          <a:p>
            <a:fld id="{7F0E0ECF-F178-4F17-9915-3F58EFF28632}" type="slidenum">
              <a:rPr lang="lb-LU" smtClean="0"/>
              <a:t>45</a:t>
            </a:fld>
            <a:endParaRPr lang="lb-LU"/>
          </a:p>
        </p:txBody>
      </p:sp>
    </p:spTree>
    <p:extLst>
      <p:ext uri="{BB962C8B-B14F-4D97-AF65-F5344CB8AC3E}">
        <p14:creationId xmlns:p14="http://schemas.microsoft.com/office/powerpoint/2010/main" val="26263256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en-US" noProof="0" dirty="0" smtClean="0"/>
              <a:t>Martin</a:t>
            </a:r>
          </a:p>
          <a:p>
            <a:endParaRPr lang="en-US" noProof="0" dirty="0" smtClean="0"/>
          </a:p>
          <a:p>
            <a:r>
              <a:rPr lang="en-US" noProof="0" dirty="0" smtClean="0"/>
              <a:t>These figures show: how much different cohorts (people with different dates of birth) are below or</a:t>
            </a:r>
            <a:r>
              <a:rPr lang="en-US" baseline="0" noProof="0" dirty="0" smtClean="0"/>
              <a:t> above the long-run trend of economic growth, before and after controls are introduced.</a:t>
            </a:r>
          </a:p>
          <a:p>
            <a:endParaRPr lang="en-US" baseline="0" noProof="0" dirty="0" smtClean="0"/>
          </a:p>
          <a:p>
            <a:r>
              <a:rPr lang="en-US" baseline="0" noProof="0" dirty="0" smtClean="0"/>
              <a:t>Germany: Fortunate cohorts can have a living standards around 8 percent above of what one would expect when every cohort‘s income would have been proportionate with general trends of economic growth. But much of this is due to their better education etc. After this is controlled, only the cohorts born around 1945/50 are about 5 percent above the trend. </a:t>
            </a:r>
          </a:p>
          <a:p>
            <a:endParaRPr lang="en-US" baseline="0" noProof="0" dirty="0" smtClean="0"/>
          </a:p>
          <a:p>
            <a:r>
              <a:rPr lang="en-US" baseline="0" noProof="0" dirty="0" smtClean="0"/>
              <a:t>France: Fortunate cohort‘s living standard about 10 percent above the trend, unfortunate ones almost 10 percent below it. Even worse after controls are introduced (right side).</a:t>
            </a:r>
          </a:p>
          <a:p>
            <a:endParaRPr lang="en-US" baseline="0" noProof="0" dirty="0" smtClean="0"/>
          </a:p>
          <a:p>
            <a:r>
              <a:rPr lang="en-US" baseline="0" noProof="0" dirty="0" smtClean="0"/>
              <a:t>US: cohort‘s living standard does not diverge very much from the trend. </a:t>
            </a:r>
          </a:p>
          <a:p>
            <a:endParaRPr lang="en-US" baseline="0" noProof="0" dirty="0" smtClean="0"/>
          </a:p>
          <a:p>
            <a:r>
              <a:rPr lang="en-US" baseline="0" noProof="0" dirty="0" smtClean="0"/>
              <a:t>But how does this compare when set in relation to overall increases in living standards? APCT</a:t>
            </a:r>
          </a:p>
          <a:p>
            <a:endParaRPr lang="en-US" baseline="0" noProof="0" dirty="0" smtClean="0"/>
          </a:p>
          <a:p>
            <a:endParaRPr lang="en-US" baseline="0" noProof="0" dirty="0" smtClean="0"/>
          </a:p>
          <a:p>
            <a:endParaRPr lang="en-US" baseline="0" noProof="0" dirty="0" smtClean="0"/>
          </a:p>
          <a:p>
            <a:endParaRPr lang="en-US" baseline="0" noProof="0" dirty="0" smtClean="0"/>
          </a:p>
        </p:txBody>
      </p:sp>
      <p:sp>
        <p:nvSpPr>
          <p:cNvPr id="4" name="Foliennummernplatzhalter 3"/>
          <p:cNvSpPr>
            <a:spLocks noGrp="1"/>
          </p:cNvSpPr>
          <p:nvPr>
            <p:ph type="sldNum" sz="quarter" idx="10"/>
          </p:nvPr>
        </p:nvSpPr>
        <p:spPr/>
        <p:txBody>
          <a:bodyPr/>
          <a:lstStyle/>
          <a:p>
            <a:fld id="{7F0E0ECF-F178-4F17-9915-3F58EFF28632}" type="slidenum">
              <a:rPr lang="lb-LU" smtClean="0"/>
              <a:t>46</a:t>
            </a:fld>
            <a:endParaRPr lang="lb-LU"/>
          </a:p>
        </p:txBody>
      </p:sp>
    </p:spTree>
    <p:extLst>
      <p:ext uri="{BB962C8B-B14F-4D97-AF65-F5344CB8AC3E}">
        <p14:creationId xmlns:p14="http://schemas.microsoft.com/office/powerpoint/2010/main" val="25688816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46113" y="744538"/>
            <a:ext cx="5376862" cy="3722687"/>
          </a:xfrm>
        </p:spPr>
      </p:sp>
      <p:sp>
        <p:nvSpPr>
          <p:cNvPr id="3" name="Notizenplatzhalter 2"/>
          <p:cNvSpPr>
            <a:spLocks noGrp="1"/>
          </p:cNvSpPr>
          <p:nvPr>
            <p:ph type="body" idx="1"/>
          </p:nvPr>
        </p:nvSpPr>
        <p:spPr/>
        <p:txBody>
          <a:bodyPr/>
          <a:lstStyle/>
          <a:p>
            <a:r>
              <a:rPr lang="de-DE" dirty="0" smtClean="0"/>
              <a:t>Louis</a:t>
            </a:r>
          </a:p>
          <a:p>
            <a:endParaRPr lang="de-DE" dirty="0" smtClean="0"/>
          </a:p>
          <a:p>
            <a:r>
              <a:rPr lang="de-DE" dirty="0" smtClean="0"/>
              <a:t>Controlling for </a:t>
            </a:r>
            <a:r>
              <a:rPr lang="de-DE" dirty="0" err="1" smtClean="0"/>
              <a:t>education</a:t>
            </a:r>
            <a:r>
              <a:rPr lang="de-DE" dirty="0" smtClean="0"/>
              <a:t>,</a:t>
            </a:r>
            <a:r>
              <a:rPr lang="de-DE" baseline="0" dirty="0" smtClean="0"/>
              <a:t> </a:t>
            </a:r>
            <a:r>
              <a:rPr lang="de-DE" baseline="0" dirty="0" err="1" smtClean="0"/>
              <a:t>household</a:t>
            </a:r>
            <a:r>
              <a:rPr lang="de-DE" baseline="0" dirty="0" smtClean="0"/>
              <a:t> </a:t>
            </a:r>
            <a:r>
              <a:rPr lang="de-DE" baseline="0" dirty="0" err="1" smtClean="0"/>
              <a:t>composition</a:t>
            </a:r>
            <a:r>
              <a:rPr lang="de-DE" baseline="0" dirty="0" smtClean="0"/>
              <a:t>, </a:t>
            </a:r>
            <a:r>
              <a:rPr lang="de-DE" baseline="0" dirty="0" err="1" smtClean="0"/>
              <a:t>immigration</a:t>
            </a:r>
            <a:r>
              <a:rPr lang="de-DE" baseline="0" dirty="0" smtClean="0"/>
              <a:t> </a:t>
            </a:r>
            <a:r>
              <a:rPr lang="de-DE" baseline="0" dirty="0" err="1" smtClean="0"/>
              <a:t>status</a:t>
            </a:r>
            <a:r>
              <a:rPr lang="de-DE" baseline="0" dirty="0" smtClean="0"/>
              <a:t> </a:t>
            </a:r>
            <a:r>
              <a:rPr lang="de-DE" baseline="0" dirty="0" err="1" smtClean="0"/>
              <a:t>etc</a:t>
            </a:r>
            <a:r>
              <a:rPr lang="de-DE" baseline="0" dirty="0" smtClean="0"/>
              <a:t>, </a:t>
            </a:r>
            <a:r>
              <a:rPr lang="de-DE" baseline="0" dirty="0" err="1" smtClean="0"/>
              <a:t>we</a:t>
            </a:r>
            <a:r>
              <a:rPr lang="de-DE" baseline="0" dirty="0" smtClean="0"/>
              <a:t> find </a:t>
            </a:r>
            <a:r>
              <a:rPr lang="de-DE" baseline="0" dirty="0" err="1" smtClean="0"/>
              <a:t>that</a:t>
            </a:r>
            <a:r>
              <a:rPr lang="de-DE" baseline="0" dirty="0" smtClean="0"/>
              <a:t> French </a:t>
            </a:r>
            <a:r>
              <a:rPr lang="de-DE" baseline="0" dirty="0" err="1" smtClean="0"/>
              <a:t>cohorts</a:t>
            </a:r>
            <a:r>
              <a:rPr lang="de-DE" baseline="0" dirty="0" smtClean="0"/>
              <a:t> </a:t>
            </a:r>
            <a:r>
              <a:rPr lang="de-DE" baseline="0" dirty="0" err="1" smtClean="0"/>
              <a:t>born</a:t>
            </a:r>
            <a:r>
              <a:rPr lang="de-DE" baseline="0" dirty="0" smtClean="0"/>
              <a:t> </a:t>
            </a:r>
            <a:r>
              <a:rPr lang="de-DE" baseline="0" dirty="0" err="1" smtClean="0"/>
              <a:t>very</a:t>
            </a:r>
            <a:r>
              <a:rPr lang="de-DE" baseline="0" dirty="0" smtClean="0"/>
              <a:t> </a:t>
            </a:r>
            <a:r>
              <a:rPr lang="de-DE" baseline="0" dirty="0" err="1" smtClean="0"/>
              <a:t>early</a:t>
            </a:r>
            <a:r>
              <a:rPr lang="de-DE" baseline="0" dirty="0" smtClean="0"/>
              <a:t> </a:t>
            </a:r>
            <a:r>
              <a:rPr lang="de-DE" baseline="0" dirty="0" err="1" smtClean="0"/>
              <a:t>or</a:t>
            </a:r>
            <a:r>
              <a:rPr lang="de-DE" baseline="0" dirty="0" smtClean="0"/>
              <a:t> </a:t>
            </a:r>
            <a:r>
              <a:rPr lang="de-DE" baseline="0" dirty="0" err="1" smtClean="0"/>
              <a:t>late</a:t>
            </a:r>
            <a:r>
              <a:rPr lang="de-DE" baseline="0" dirty="0" smtClean="0"/>
              <a:t> </a:t>
            </a:r>
            <a:r>
              <a:rPr lang="de-DE" baseline="0" dirty="0" err="1" smtClean="0"/>
              <a:t>or</a:t>
            </a:r>
            <a:r>
              <a:rPr lang="de-DE" baseline="0" dirty="0" smtClean="0"/>
              <a:t> </a:t>
            </a:r>
            <a:r>
              <a:rPr lang="de-DE" baseline="0" dirty="0" err="1" smtClean="0"/>
              <a:t>strongly</a:t>
            </a:r>
            <a:r>
              <a:rPr lang="de-DE" baseline="0" dirty="0" smtClean="0"/>
              <a:t> </a:t>
            </a:r>
            <a:r>
              <a:rPr lang="de-DE" baseline="0" dirty="0" err="1" smtClean="0"/>
              <a:t>disadvantaged</a:t>
            </a:r>
            <a:r>
              <a:rPr lang="de-DE" baseline="0" dirty="0" smtClean="0"/>
              <a:t>. </a:t>
            </a:r>
          </a:p>
          <a:p>
            <a:endParaRPr lang="de-DE" baseline="0" dirty="0" smtClean="0"/>
          </a:p>
          <a:p>
            <a:r>
              <a:rPr lang="de-DE" baseline="0" dirty="0" err="1" smtClean="0"/>
              <a:t>Unsurprising</a:t>
            </a:r>
            <a:r>
              <a:rPr lang="de-DE" baseline="0" dirty="0" smtClean="0"/>
              <a:t> for pre-1930 </a:t>
            </a:r>
            <a:r>
              <a:rPr lang="de-DE" baseline="0" dirty="0" err="1" smtClean="0"/>
              <a:t>cohorts</a:t>
            </a:r>
            <a:r>
              <a:rPr lang="de-DE" baseline="0" dirty="0" smtClean="0"/>
              <a:t> in France: E.g. </a:t>
            </a:r>
            <a:r>
              <a:rPr lang="de-DE" baseline="0" dirty="0" err="1" smtClean="0"/>
              <a:t>entering</a:t>
            </a:r>
            <a:r>
              <a:rPr lang="de-DE" baseline="0" dirty="0" smtClean="0"/>
              <a:t> </a:t>
            </a:r>
            <a:r>
              <a:rPr lang="de-DE" baseline="0" dirty="0" err="1" smtClean="0"/>
              <a:t>the</a:t>
            </a:r>
            <a:r>
              <a:rPr lang="de-DE" baseline="0" dirty="0" smtClean="0"/>
              <a:t> </a:t>
            </a:r>
            <a:r>
              <a:rPr lang="de-DE" baseline="0" dirty="0" err="1" smtClean="0"/>
              <a:t>working</a:t>
            </a:r>
            <a:r>
              <a:rPr lang="de-DE" baseline="0" dirty="0" smtClean="0"/>
              <a:t> market in 1940 </a:t>
            </a:r>
            <a:r>
              <a:rPr lang="de-DE" baseline="0" dirty="0" err="1" smtClean="0"/>
              <a:t>is</a:t>
            </a:r>
            <a:r>
              <a:rPr lang="de-DE" baseline="0" dirty="0" smtClean="0"/>
              <a:t> not a </a:t>
            </a:r>
            <a:r>
              <a:rPr lang="de-DE" baseline="0" dirty="0" err="1" smtClean="0"/>
              <a:t>great</a:t>
            </a:r>
            <a:r>
              <a:rPr lang="de-DE" baseline="0" dirty="0" smtClean="0"/>
              <a:t> </a:t>
            </a:r>
            <a:r>
              <a:rPr lang="de-DE" baseline="0" dirty="0" err="1" smtClean="0"/>
              <a:t>moment</a:t>
            </a:r>
            <a:r>
              <a:rPr lang="de-DE" baseline="0" dirty="0" smtClean="0"/>
              <a:t> </a:t>
            </a:r>
            <a:r>
              <a:rPr lang="de-DE" baseline="0" dirty="0" err="1" smtClean="0"/>
              <a:t>to</a:t>
            </a:r>
            <a:r>
              <a:rPr lang="de-DE" baseline="0" dirty="0" smtClean="0"/>
              <a:t> </a:t>
            </a:r>
            <a:r>
              <a:rPr lang="de-DE" baseline="0" dirty="0" err="1" smtClean="0"/>
              <a:t>enter</a:t>
            </a:r>
            <a:r>
              <a:rPr lang="de-DE" baseline="0" dirty="0" smtClean="0"/>
              <a:t> </a:t>
            </a:r>
            <a:r>
              <a:rPr lang="de-DE" baseline="0" dirty="0" err="1" smtClean="0"/>
              <a:t>the</a:t>
            </a:r>
            <a:r>
              <a:rPr lang="de-DE" baseline="0" dirty="0" smtClean="0"/>
              <a:t> </a:t>
            </a:r>
            <a:r>
              <a:rPr lang="de-DE" baseline="0" dirty="0" err="1" smtClean="0"/>
              <a:t>working</a:t>
            </a:r>
            <a:r>
              <a:rPr lang="de-DE" baseline="0" dirty="0" smtClean="0"/>
              <a:t> market. But </a:t>
            </a:r>
            <a:r>
              <a:rPr lang="de-DE" baseline="0" dirty="0" err="1" smtClean="0"/>
              <a:t>more</a:t>
            </a:r>
            <a:r>
              <a:rPr lang="de-DE" baseline="0" dirty="0" smtClean="0"/>
              <a:t> </a:t>
            </a:r>
            <a:r>
              <a:rPr lang="de-DE" baseline="0" dirty="0" err="1" smtClean="0"/>
              <a:t>disquieting</a:t>
            </a:r>
            <a:r>
              <a:rPr lang="de-DE" baseline="0" dirty="0" smtClean="0"/>
              <a:t> </a:t>
            </a:r>
            <a:r>
              <a:rPr lang="de-DE" baseline="0" dirty="0" err="1" smtClean="0"/>
              <a:t>is</a:t>
            </a:r>
            <a:r>
              <a:rPr lang="de-DE" baseline="0" dirty="0" smtClean="0"/>
              <a:t> </a:t>
            </a:r>
            <a:r>
              <a:rPr lang="de-DE" baseline="0" dirty="0" err="1" smtClean="0"/>
              <a:t>our</a:t>
            </a:r>
            <a:r>
              <a:rPr lang="de-DE" baseline="0" dirty="0" smtClean="0"/>
              <a:t> </a:t>
            </a:r>
            <a:r>
              <a:rPr lang="de-DE" baseline="0" dirty="0" err="1" smtClean="0"/>
              <a:t>finding</a:t>
            </a:r>
            <a:r>
              <a:rPr lang="de-DE" baseline="0" dirty="0" smtClean="0"/>
              <a:t> </a:t>
            </a:r>
            <a:r>
              <a:rPr lang="de-DE" baseline="0" dirty="0" err="1" smtClean="0"/>
              <a:t>about</a:t>
            </a:r>
            <a:r>
              <a:rPr lang="de-DE" baseline="0" dirty="0" smtClean="0"/>
              <a:t> </a:t>
            </a:r>
            <a:r>
              <a:rPr lang="de-DE" baseline="0" dirty="0" err="1" smtClean="0"/>
              <a:t>cohorts</a:t>
            </a:r>
            <a:r>
              <a:rPr lang="de-DE" baseline="0" dirty="0" smtClean="0"/>
              <a:t> </a:t>
            </a:r>
            <a:r>
              <a:rPr lang="de-DE" baseline="0" dirty="0" err="1" smtClean="0"/>
              <a:t>that</a:t>
            </a:r>
            <a:r>
              <a:rPr lang="de-DE" baseline="0" dirty="0" smtClean="0"/>
              <a:t> </a:t>
            </a:r>
            <a:r>
              <a:rPr lang="de-DE" baseline="0" dirty="0" err="1" smtClean="0"/>
              <a:t>have</a:t>
            </a:r>
            <a:r>
              <a:rPr lang="de-DE" baseline="0" dirty="0" smtClean="0"/>
              <a:t> </a:t>
            </a:r>
            <a:r>
              <a:rPr lang="de-DE" baseline="0" dirty="0" err="1" smtClean="0"/>
              <a:t>been</a:t>
            </a:r>
            <a:r>
              <a:rPr lang="de-DE" baseline="0" dirty="0" smtClean="0"/>
              <a:t> </a:t>
            </a:r>
            <a:r>
              <a:rPr lang="de-DE" baseline="0" dirty="0" err="1" smtClean="0"/>
              <a:t>born</a:t>
            </a:r>
            <a:r>
              <a:rPr lang="de-DE" baseline="0" dirty="0" smtClean="0"/>
              <a:t> </a:t>
            </a:r>
            <a:r>
              <a:rPr lang="de-DE" baseline="0" dirty="0" err="1" smtClean="0"/>
              <a:t>recently</a:t>
            </a:r>
            <a:r>
              <a:rPr lang="de-DE" baseline="0" dirty="0" smtClean="0"/>
              <a:t>. </a:t>
            </a:r>
            <a:endParaRPr lang="lb-LU" dirty="0"/>
          </a:p>
        </p:txBody>
      </p:sp>
      <p:sp>
        <p:nvSpPr>
          <p:cNvPr id="4" name="Foliennummernplatzhalter 3"/>
          <p:cNvSpPr>
            <a:spLocks noGrp="1"/>
          </p:cNvSpPr>
          <p:nvPr>
            <p:ph type="sldNum" sz="quarter" idx="10"/>
          </p:nvPr>
        </p:nvSpPr>
        <p:spPr/>
        <p:txBody>
          <a:bodyPr/>
          <a:lstStyle/>
          <a:p>
            <a:fld id="{7F0E0ECF-F178-4F17-9915-3F58EFF28632}" type="slidenum">
              <a:rPr lang="lb-LU" smtClean="0"/>
              <a:t>49</a:t>
            </a:fld>
            <a:endParaRPr lang="lb-LU"/>
          </a:p>
        </p:txBody>
      </p:sp>
    </p:spTree>
    <p:extLst>
      <p:ext uri="{BB962C8B-B14F-4D97-AF65-F5344CB8AC3E}">
        <p14:creationId xmlns:p14="http://schemas.microsoft.com/office/powerpoint/2010/main" val="39751938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1012F0-2F1E-7145-B998-C77AF244AAEC}" type="slidenum">
              <a:rPr lang="en-US" smtClean="0"/>
              <a:t>50</a:t>
            </a:fld>
            <a:endParaRPr lang="en-US"/>
          </a:p>
        </p:txBody>
      </p:sp>
    </p:spTree>
    <p:extLst>
      <p:ext uri="{BB962C8B-B14F-4D97-AF65-F5344CB8AC3E}">
        <p14:creationId xmlns:p14="http://schemas.microsoft.com/office/powerpoint/2010/main" val="2437182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18C6F82-9919-418F-A1A2-51D5DB9C5AD8}" type="slidenum">
              <a:rPr lang="fr-FR" sz="1200"/>
              <a:pPr/>
              <a:t>4</a:t>
            </a:fld>
            <a:endParaRPr lang="fr-FR"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3214086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4620DB8-BF28-451C-9FA5-95572BF2C0D0}" type="slidenum">
              <a:rPr lang="fr-FR" sz="1200"/>
              <a:pPr/>
              <a:t>6</a:t>
            </a:fld>
            <a:endParaRPr lang="fr-FR"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3466165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4620DB8-BF28-451C-9FA5-95572BF2C0D0}" type="slidenum">
              <a:rPr lang="fr-FR" sz="1200"/>
              <a:pPr/>
              <a:t>7</a:t>
            </a:fld>
            <a:endParaRPr lang="fr-FR"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158221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95DAA7C-36E3-4522-A053-1CE248160A91}" type="slidenum">
              <a:rPr lang="fr-FR" altLang="en-US" sz="1200" smtClean="0"/>
              <a:pPr/>
              <a:t>8</a:t>
            </a:fld>
            <a:endParaRPr lang="fr-FR" altLang="en-US" sz="1200"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endParaRPr lang="fr-FR" altLang="en-US" smtClean="0"/>
          </a:p>
        </p:txBody>
      </p:sp>
    </p:spTree>
    <p:extLst>
      <p:ext uri="{BB962C8B-B14F-4D97-AF65-F5344CB8AC3E}">
        <p14:creationId xmlns:p14="http://schemas.microsoft.com/office/powerpoint/2010/main" val="3482306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771B508-824A-4C3E-B859-AC05E5708260}" type="slidenum">
              <a:rPr lang="fr-FR" sz="1200"/>
              <a:pPr/>
              <a:t>10</a:t>
            </a:fld>
            <a:endParaRPr lang="fr-FR"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3425647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18C6F82-9919-418F-A1A2-51D5DB9C5AD8}" type="slidenum">
              <a:rPr lang="fr-FR" sz="1200"/>
              <a:pPr/>
              <a:t>11</a:t>
            </a:fld>
            <a:endParaRPr lang="fr-FR"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3852847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7757CB12-352B-4745-9294-3027908C2476}" type="slidenum">
              <a:rPr lang="fr-FR" sz="1200"/>
              <a:pPr/>
              <a:t>13</a:t>
            </a:fld>
            <a:endParaRPr lang="fr-FR" sz="120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endParaRPr lang="fr-FR" smtClean="0"/>
          </a:p>
        </p:txBody>
      </p:sp>
    </p:spTree>
    <p:extLst>
      <p:ext uri="{BB962C8B-B14F-4D97-AF65-F5344CB8AC3E}">
        <p14:creationId xmlns:p14="http://schemas.microsoft.com/office/powerpoint/2010/main" val="1584816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8"/>
          <p:cNvSpPr>
            <a:spLocks noGrp="1" noChangeArrowheads="1"/>
          </p:cNvSpPr>
          <p:nvPr>
            <p:ph type="sldNum" sz="quarter" idx="10"/>
          </p:nvPr>
        </p:nvSpPr>
        <p:spPr>
          <a:ln/>
        </p:spPr>
        <p:txBody>
          <a:bodyPr/>
          <a:lstStyle>
            <a:lvl1pPr>
              <a:defRPr/>
            </a:lvl1pPr>
          </a:lstStyle>
          <a:p>
            <a:pPr>
              <a:defRPr/>
            </a:pPr>
            <a:fld id="{C2838088-31A5-4A1F-BB4B-0BD907196492}" type="slidenum">
              <a:rPr lang="fr-FR"/>
              <a:pPr>
                <a:defRPr/>
              </a:pPr>
              <a:t>‹#›</a:t>
            </a:fld>
            <a:endParaRPr lang="fr-FR"/>
          </a:p>
        </p:txBody>
      </p:sp>
    </p:spTree>
    <p:extLst>
      <p:ext uri="{BB962C8B-B14F-4D97-AF65-F5344CB8AC3E}">
        <p14:creationId xmlns:p14="http://schemas.microsoft.com/office/powerpoint/2010/main" val="7416302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8"/>
          <p:cNvSpPr>
            <a:spLocks noGrp="1" noChangeArrowheads="1"/>
          </p:cNvSpPr>
          <p:nvPr>
            <p:ph type="sldNum" sz="quarter" idx="10"/>
          </p:nvPr>
        </p:nvSpPr>
        <p:spPr>
          <a:ln/>
        </p:spPr>
        <p:txBody>
          <a:bodyPr/>
          <a:lstStyle>
            <a:lvl1pPr>
              <a:defRPr/>
            </a:lvl1pPr>
          </a:lstStyle>
          <a:p>
            <a:pPr>
              <a:defRPr/>
            </a:pPr>
            <a:fld id="{63A04E80-2BE0-4E77-A6ED-218C38F34977}" type="slidenum">
              <a:rPr lang="fr-FR"/>
              <a:pPr>
                <a:defRPr/>
              </a:pPr>
              <a:t>‹#›</a:t>
            </a:fld>
            <a:endParaRPr lang="fr-FR"/>
          </a:p>
        </p:txBody>
      </p:sp>
    </p:spTree>
    <p:extLst>
      <p:ext uri="{BB962C8B-B14F-4D97-AF65-F5344CB8AC3E}">
        <p14:creationId xmlns:p14="http://schemas.microsoft.com/office/powerpoint/2010/main" val="44431999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3438" y="195263"/>
            <a:ext cx="2000250" cy="5846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79513" y="195263"/>
            <a:ext cx="5851525" cy="5846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8"/>
          <p:cNvSpPr>
            <a:spLocks noGrp="1" noChangeArrowheads="1"/>
          </p:cNvSpPr>
          <p:nvPr>
            <p:ph type="sldNum" sz="quarter" idx="10"/>
          </p:nvPr>
        </p:nvSpPr>
        <p:spPr>
          <a:ln/>
        </p:spPr>
        <p:txBody>
          <a:bodyPr/>
          <a:lstStyle>
            <a:lvl1pPr>
              <a:defRPr/>
            </a:lvl1pPr>
          </a:lstStyle>
          <a:p>
            <a:pPr>
              <a:defRPr/>
            </a:pPr>
            <a:fld id="{51E12296-B39C-4F77-88E0-7E6B0D50F8CE}" type="slidenum">
              <a:rPr lang="fr-FR"/>
              <a:pPr>
                <a:defRPr/>
              </a:pPr>
              <a:t>‹#›</a:t>
            </a:fld>
            <a:endParaRPr lang="fr-FR"/>
          </a:p>
        </p:txBody>
      </p:sp>
    </p:spTree>
    <p:extLst>
      <p:ext uri="{BB962C8B-B14F-4D97-AF65-F5344CB8AC3E}">
        <p14:creationId xmlns:p14="http://schemas.microsoft.com/office/powerpoint/2010/main" val="213966058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8"/>
          <p:cNvSpPr>
            <a:spLocks noGrp="1" noChangeArrowheads="1"/>
          </p:cNvSpPr>
          <p:nvPr>
            <p:ph type="sldNum" sz="quarter" idx="10"/>
          </p:nvPr>
        </p:nvSpPr>
        <p:spPr>
          <a:ln/>
        </p:spPr>
        <p:txBody>
          <a:bodyPr/>
          <a:lstStyle>
            <a:lvl1pPr>
              <a:defRPr/>
            </a:lvl1pPr>
          </a:lstStyle>
          <a:p>
            <a:pPr>
              <a:defRPr/>
            </a:pPr>
            <a:fld id="{E951483B-6ED8-42E0-A444-9D3BEED914FC}" type="slidenum">
              <a:rPr lang="fr-FR"/>
              <a:pPr>
                <a:defRPr/>
              </a:pPr>
              <a:t>‹#›</a:t>
            </a:fld>
            <a:endParaRPr lang="fr-FR"/>
          </a:p>
        </p:txBody>
      </p:sp>
    </p:spTree>
    <p:extLst>
      <p:ext uri="{BB962C8B-B14F-4D97-AF65-F5344CB8AC3E}">
        <p14:creationId xmlns:p14="http://schemas.microsoft.com/office/powerpoint/2010/main" val="5410945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8"/>
          <p:cNvSpPr>
            <a:spLocks noGrp="1" noChangeArrowheads="1"/>
          </p:cNvSpPr>
          <p:nvPr>
            <p:ph type="sldNum" sz="quarter" idx="10"/>
          </p:nvPr>
        </p:nvSpPr>
        <p:spPr>
          <a:ln/>
        </p:spPr>
        <p:txBody>
          <a:bodyPr/>
          <a:lstStyle>
            <a:lvl1pPr>
              <a:defRPr/>
            </a:lvl1pPr>
          </a:lstStyle>
          <a:p>
            <a:pPr>
              <a:defRPr/>
            </a:pPr>
            <a:fld id="{468C429F-4CCA-4E27-8A46-802F3692F7DE}" type="slidenum">
              <a:rPr lang="fr-FR"/>
              <a:pPr>
                <a:defRPr/>
              </a:pPr>
              <a:t>‹#›</a:t>
            </a:fld>
            <a:endParaRPr lang="fr-FR"/>
          </a:p>
        </p:txBody>
      </p:sp>
    </p:spTree>
    <p:extLst>
      <p:ext uri="{BB962C8B-B14F-4D97-AF65-F5344CB8AC3E}">
        <p14:creationId xmlns:p14="http://schemas.microsoft.com/office/powerpoint/2010/main" val="53934477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00150" y="815975"/>
            <a:ext cx="3914775" cy="5226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67325" y="815975"/>
            <a:ext cx="3916363" cy="5226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8"/>
          <p:cNvSpPr>
            <a:spLocks noGrp="1" noChangeArrowheads="1"/>
          </p:cNvSpPr>
          <p:nvPr>
            <p:ph type="sldNum" sz="quarter" idx="10"/>
          </p:nvPr>
        </p:nvSpPr>
        <p:spPr>
          <a:ln/>
        </p:spPr>
        <p:txBody>
          <a:bodyPr/>
          <a:lstStyle>
            <a:lvl1pPr>
              <a:defRPr/>
            </a:lvl1pPr>
          </a:lstStyle>
          <a:p>
            <a:pPr>
              <a:defRPr/>
            </a:pPr>
            <a:fld id="{FE1BC96F-AE4D-4F20-B8B0-5D549A3D7F08}" type="slidenum">
              <a:rPr lang="fr-FR"/>
              <a:pPr>
                <a:defRPr/>
              </a:pPr>
              <a:t>‹#›</a:t>
            </a:fld>
            <a:endParaRPr lang="fr-FR"/>
          </a:p>
        </p:txBody>
      </p:sp>
    </p:spTree>
    <p:extLst>
      <p:ext uri="{BB962C8B-B14F-4D97-AF65-F5344CB8AC3E}">
        <p14:creationId xmlns:p14="http://schemas.microsoft.com/office/powerpoint/2010/main" val="318622480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8"/>
          <p:cNvSpPr>
            <a:spLocks noGrp="1" noChangeArrowheads="1"/>
          </p:cNvSpPr>
          <p:nvPr>
            <p:ph type="sldNum" sz="quarter" idx="10"/>
          </p:nvPr>
        </p:nvSpPr>
        <p:spPr>
          <a:ln/>
        </p:spPr>
        <p:txBody>
          <a:bodyPr/>
          <a:lstStyle>
            <a:lvl1pPr>
              <a:defRPr/>
            </a:lvl1pPr>
          </a:lstStyle>
          <a:p>
            <a:pPr>
              <a:defRPr/>
            </a:pPr>
            <a:fld id="{9E214572-860A-4A9F-B86F-FC78ED1DF106}" type="slidenum">
              <a:rPr lang="fr-FR"/>
              <a:pPr>
                <a:defRPr/>
              </a:pPr>
              <a:t>‹#›</a:t>
            </a:fld>
            <a:endParaRPr lang="fr-FR"/>
          </a:p>
        </p:txBody>
      </p:sp>
    </p:spTree>
    <p:extLst>
      <p:ext uri="{BB962C8B-B14F-4D97-AF65-F5344CB8AC3E}">
        <p14:creationId xmlns:p14="http://schemas.microsoft.com/office/powerpoint/2010/main" val="23998148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8"/>
          <p:cNvSpPr>
            <a:spLocks noGrp="1" noChangeArrowheads="1"/>
          </p:cNvSpPr>
          <p:nvPr>
            <p:ph type="sldNum" sz="quarter" idx="10"/>
          </p:nvPr>
        </p:nvSpPr>
        <p:spPr>
          <a:ln/>
        </p:spPr>
        <p:txBody>
          <a:bodyPr/>
          <a:lstStyle>
            <a:lvl1pPr>
              <a:defRPr/>
            </a:lvl1pPr>
          </a:lstStyle>
          <a:p>
            <a:pPr>
              <a:defRPr/>
            </a:pPr>
            <a:fld id="{38983932-414C-4245-98A3-3565DA29DE3D}" type="slidenum">
              <a:rPr lang="fr-FR"/>
              <a:pPr>
                <a:defRPr/>
              </a:pPr>
              <a:t>‹#›</a:t>
            </a:fld>
            <a:endParaRPr lang="fr-FR"/>
          </a:p>
        </p:txBody>
      </p:sp>
    </p:spTree>
    <p:extLst>
      <p:ext uri="{BB962C8B-B14F-4D97-AF65-F5344CB8AC3E}">
        <p14:creationId xmlns:p14="http://schemas.microsoft.com/office/powerpoint/2010/main" val="381659592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8"/>
          <p:cNvSpPr>
            <a:spLocks noGrp="1" noChangeArrowheads="1"/>
          </p:cNvSpPr>
          <p:nvPr>
            <p:ph type="sldNum" sz="quarter" idx="10"/>
          </p:nvPr>
        </p:nvSpPr>
        <p:spPr>
          <a:ln/>
        </p:spPr>
        <p:txBody>
          <a:bodyPr/>
          <a:lstStyle>
            <a:lvl1pPr>
              <a:defRPr/>
            </a:lvl1pPr>
          </a:lstStyle>
          <a:p>
            <a:pPr>
              <a:defRPr/>
            </a:pPr>
            <a:fld id="{69AAD061-6E93-4CFA-B6AF-C9B48B4BCAFC}" type="slidenum">
              <a:rPr lang="fr-FR"/>
              <a:pPr>
                <a:defRPr/>
              </a:pPr>
              <a:t>‹#›</a:t>
            </a:fld>
            <a:endParaRPr lang="fr-FR"/>
          </a:p>
        </p:txBody>
      </p:sp>
    </p:spTree>
    <p:extLst>
      <p:ext uri="{BB962C8B-B14F-4D97-AF65-F5344CB8AC3E}">
        <p14:creationId xmlns:p14="http://schemas.microsoft.com/office/powerpoint/2010/main" val="31334850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8"/>
          <p:cNvSpPr>
            <a:spLocks noGrp="1" noChangeArrowheads="1"/>
          </p:cNvSpPr>
          <p:nvPr>
            <p:ph type="sldNum" sz="quarter" idx="10"/>
          </p:nvPr>
        </p:nvSpPr>
        <p:spPr>
          <a:ln/>
        </p:spPr>
        <p:txBody>
          <a:bodyPr/>
          <a:lstStyle>
            <a:lvl1pPr>
              <a:defRPr/>
            </a:lvl1pPr>
          </a:lstStyle>
          <a:p>
            <a:pPr>
              <a:defRPr/>
            </a:pPr>
            <a:fld id="{D7438F3C-BF7B-48D8-B8FB-B57512C3041C}" type="slidenum">
              <a:rPr lang="fr-FR"/>
              <a:pPr>
                <a:defRPr/>
              </a:pPr>
              <a:t>‹#›</a:t>
            </a:fld>
            <a:endParaRPr lang="fr-FR"/>
          </a:p>
        </p:txBody>
      </p:sp>
    </p:spTree>
    <p:extLst>
      <p:ext uri="{BB962C8B-B14F-4D97-AF65-F5344CB8AC3E}">
        <p14:creationId xmlns:p14="http://schemas.microsoft.com/office/powerpoint/2010/main" val="222864708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8"/>
          <p:cNvSpPr>
            <a:spLocks noGrp="1" noChangeArrowheads="1"/>
          </p:cNvSpPr>
          <p:nvPr>
            <p:ph type="sldNum" sz="quarter" idx="10"/>
          </p:nvPr>
        </p:nvSpPr>
        <p:spPr>
          <a:ln/>
        </p:spPr>
        <p:txBody>
          <a:bodyPr/>
          <a:lstStyle>
            <a:lvl1pPr>
              <a:defRPr/>
            </a:lvl1pPr>
          </a:lstStyle>
          <a:p>
            <a:pPr>
              <a:defRPr/>
            </a:pPr>
            <a:fld id="{981DD0A9-996C-469E-8A9C-B93B46E11FB7}" type="slidenum">
              <a:rPr lang="fr-FR"/>
              <a:pPr>
                <a:defRPr/>
              </a:pPr>
              <a:t>‹#›</a:t>
            </a:fld>
            <a:endParaRPr lang="fr-FR"/>
          </a:p>
        </p:txBody>
      </p:sp>
    </p:spTree>
    <p:extLst>
      <p:ext uri="{BB962C8B-B14F-4D97-AF65-F5344CB8AC3E}">
        <p14:creationId xmlns:p14="http://schemas.microsoft.com/office/powerpoint/2010/main" val="242894142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p:cNvSpPr>
            <a:spLocks noGrp="1" noChangeArrowheads="1"/>
          </p:cNvSpPr>
          <p:nvPr>
            <p:ph type="title"/>
          </p:nvPr>
        </p:nvSpPr>
        <p:spPr bwMode="auto">
          <a:xfrm>
            <a:off x="1179513" y="195263"/>
            <a:ext cx="7448550"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352" tIns="39676" rIns="79352" bIns="39676" numCol="1" anchor="ctr" anchorCtr="0" compatLnSpc="1">
            <a:prstTxWarp prst="textNoShape">
              <a:avLst/>
            </a:prstTxWarp>
          </a:bodyPr>
          <a:lstStyle/>
          <a:p>
            <a:pPr lvl="0"/>
            <a:r>
              <a:rPr lang="fr-FR" smtClean="0"/>
              <a:t>Générations et classes sociales</a:t>
            </a:r>
          </a:p>
        </p:txBody>
      </p:sp>
      <p:sp>
        <p:nvSpPr>
          <p:cNvPr id="1027" name="Rectangle 7"/>
          <p:cNvSpPr>
            <a:spLocks noGrp="1" noChangeArrowheads="1"/>
          </p:cNvSpPr>
          <p:nvPr>
            <p:ph type="body" idx="1"/>
          </p:nvPr>
        </p:nvSpPr>
        <p:spPr bwMode="auto">
          <a:xfrm>
            <a:off x="1200150" y="815975"/>
            <a:ext cx="7983538" cy="52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352" tIns="39676" rIns="79352" bIns="39676"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Line 22"/>
          <p:cNvSpPr>
            <a:spLocks noChangeShapeType="1"/>
          </p:cNvSpPr>
          <p:nvPr/>
        </p:nvSpPr>
        <p:spPr bwMode="auto">
          <a:xfrm>
            <a:off x="152400" y="152400"/>
            <a:ext cx="0" cy="6553200"/>
          </a:xfrm>
          <a:prstGeom prst="line">
            <a:avLst/>
          </a:prstGeom>
          <a:noFill/>
          <a:ln w="38100" cmpd="dbl">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Line 23"/>
          <p:cNvSpPr>
            <a:spLocks noChangeShapeType="1"/>
          </p:cNvSpPr>
          <p:nvPr/>
        </p:nvSpPr>
        <p:spPr bwMode="auto">
          <a:xfrm>
            <a:off x="9753600" y="152400"/>
            <a:ext cx="0" cy="6553200"/>
          </a:xfrm>
          <a:prstGeom prst="line">
            <a:avLst/>
          </a:prstGeom>
          <a:noFill/>
          <a:ln w="38100" cmpd="dbl">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Line 24"/>
          <p:cNvSpPr>
            <a:spLocks noChangeShapeType="1"/>
          </p:cNvSpPr>
          <p:nvPr/>
        </p:nvSpPr>
        <p:spPr bwMode="auto">
          <a:xfrm flipH="1" flipV="1">
            <a:off x="152400" y="152400"/>
            <a:ext cx="9601200" cy="0"/>
          </a:xfrm>
          <a:prstGeom prst="line">
            <a:avLst/>
          </a:prstGeom>
          <a:noFill/>
          <a:ln w="38100" cmpd="dbl">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 name="Line 25"/>
          <p:cNvSpPr>
            <a:spLocks noChangeShapeType="1"/>
          </p:cNvSpPr>
          <p:nvPr/>
        </p:nvSpPr>
        <p:spPr bwMode="auto">
          <a:xfrm flipH="1">
            <a:off x="152400" y="6705600"/>
            <a:ext cx="9601200" cy="0"/>
          </a:xfrm>
          <a:prstGeom prst="line">
            <a:avLst/>
          </a:prstGeom>
          <a:noFill/>
          <a:ln w="38100" cmpd="dbl">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92" name="Rectangle 28"/>
          <p:cNvSpPr>
            <a:spLocks noGrp="1" noChangeArrowheads="1"/>
          </p:cNvSpPr>
          <p:nvPr>
            <p:ph type="sldNum" sz="quarter" idx="4"/>
          </p:nvPr>
        </p:nvSpPr>
        <p:spPr bwMode="auto">
          <a:xfrm>
            <a:off x="7086600" y="62484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A3CDEE65-08A2-4211-81D6-E9549143CC72}"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10" advClick="0"/>
    </mc:Choice>
    <mc:Fallback xmlns="">
      <p:transition advClick="0"/>
    </mc:Fallback>
  </mc:AlternateContent>
  <p:hf hdr="0" ftr="0" dt="0"/>
  <p:txStyles>
    <p:titleStyle>
      <a:lvl1pPr algn="l" defTabSz="957263" rtl="0" eaLnBrk="0" fontAlgn="base" hangingPunct="0">
        <a:spcBef>
          <a:spcPct val="0"/>
        </a:spcBef>
        <a:spcAft>
          <a:spcPct val="0"/>
        </a:spcAft>
        <a:defRPr sz="1300" b="1">
          <a:solidFill>
            <a:schemeClr val="tx2"/>
          </a:solidFill>
          <a:latin typeface="+mj-lt"/>
          <a:ea typeface="+mj-ea"/>
          <a:cs typeface="+mj-cs"/>
        </a:defRPr>
      </a:lvl1pPr>
      <a:lvl2pPr algn="l" defTabSz="957263" rtl="0" eaLnBrk="0" fontAlgn="base" hangingPunct="0">
        <a:spcBef>
          <a:spcPct val="0"/>
        </a:spcBef>
        <a:spcAft>
          <a:spcPct val="0"/>
        </a:spcAft>
        <a:defRPr sz="1300" b="1">
          <a:solidFill>
            <a:schemeClr val="tx2"/>
          </a:solidFill>
          <a:latin typeface="Times New Roman" pitchFamily="18" charset="0"/>
        </a:defRPr>
      </a:lvl2pPr>
      <a:lvl3pPr algn="l" defTabSz="957263" rtl="0" eaLnBrk="0" fontAlgn="base" hangingPunct="0">
        <a:spcBef>
          <a:spcPct val="0"/>
        </a:spcBef>
        <a:spcAft>
          <a:spcPct val="0"/>
        </a:spcAft>
        <a:defRPr sz="1300" b="1">
          <a:solidFill>
            <a:schemeClr val="tx2"/>
          </a:solidFill>
          <a:latin typeface="Times New Roman" pitchFamily="18" charset="0"/>
        </a:defRPr>
      </a:lvl3pPr>
      <a:lvl4pPr algn="l" defTabSz="957263" rtl="0" eaLnBrk="0" fontAlgn="base" hangingPunct="0">
        <a:spcBef>
          <a:spcPct val="0"/>
        </a:spcBef>
        <a:spcAft>
          <a:spcPct val="0"/>
        </a:spcAft>
        <a:defRPr sz="1300" b="1">
          <a:solidFill>
            <a:schemeClr val="tx2"/>
          </a:solidFill>
          <a:latin typeface="Times New Roman" pitchFamily="18" charset="0"/>
        </a:defRPr>
      </a:lvl4pPr>
      <a:lvl5pPr algn="l" defTabSz="957263" rtl="0" eaLnBrk="0" fontAlgn="base" hangingPunct="0">
        <a:spcBef>
          <a:spcPct val="0"/>
        </a:spcBef>
        <a:spcAft>
          <a:spcPct val="0"/>
        </a:spcAft>
        <a:defRPr sz="1300" b="1">
          <a:solidFill>
            <a:schemeClr val="tx2"/>
          </a:solidFill>
          <a:latin typeface="Times New Roman" pitchFamily="18" charset="0"/>
        </a:defRPr>
      </a:lvl5pPr>
      <a:lvl6pPr marL="457200" algn="l" defTabSz="957263" rtl="0" eaLnBrk="0" fontAlgn="base" hangingPunct="0">
        <a:spcBef>
          <a:spcPct val="0"/>
        </a:spcBef>
        <a:spcAft>
          <a:spcPct val="0"/>
        </a:spcAft>
        <a:defRPr sz="1300" b="1">
          <a:solidFill>
            <a:schemeClr val="tx2"/>
          </a:solidFill>
          <a:latin typeface="Times New Roman" pitchFamily="18" charset="0"/>
        </a:defRPr>
      </a:lvl6pPr>
      <a:lvl7pPr marL="914400" algn="l" defTabSz="957263" rtl="0" eaLnBrk="0" fontAlgn="base" hangingPunct="0">
        <a:spcBef>
          <a:spcPct val="0"/>
        </a:spcBef>
        <a:spcAft>
          <a:spcPct val="0"/>
        </a:spcAft>
        <a:defRPr sz="1300" b="1">
          <a:solidFill>
            <a:schemeClr val="tx2"/>
          </a:solidFill>
          <a:latin typeface="Times New Roman" pitchFamily="18" charset="0"/>
        </a:defRPr>
      </a:lvl7pPr>
      <a:lvl8pPr marL="1371600" algn="l" defTabSz="957263" rtl="0" eaLnBrk="0" fontAlgn="base" hangingPunct="0">
        <a:spcBef>
          <a:spcPct val="0"/>
        </a:spcBef>
        <a:spcAft>
          <a:spcPct val="0"/>
        </a:spcAft>
        <a:defRPr sz="1300" b="1">
          <a:solidFill>
            <a:schemeClr val="tx2"/>
          </a:solidFill>
          <a:latin typeface="Times New Roman" pitchFamily="18" charset="0"/>
        </a:defRPr>
      </a:lvl8pPr>
      <a:lvl9pPr marL="1828800" algn="l" defTabSz="957263" rtl="0" eaLnBrk="0" fontAlgn="base" hangingPunct="0">
        <a:spcBef>
          <a:spcPct val="0"/>
        </a:spcBef>
        <a:spcAft>
          <a:spcPct val="0"/>
        </a:spcAft>
        <a:defRPr sz="1300" b="1">
          <a:solidFill>
            <a:schemeClr val="tx2"/>
          </a:solidFill>
          <a:latin typeface="Times New Roman" pitchFamily="18" charset="0"/>
        </a:defRPr>
      </a:lvl9pPr>
    </p:titleStyle>
    <p:bodyStyle>
      <a:lvl1pPr marL="342900" indent="-342900" algn="l" defTabSz="957263" rtl="0" eaLnBrk="0" fontAlgn="base" hangingPunct="0">
        <a:spcBef>
          <a:spcPct val="20000"/>
        </a:spcBef>
        <a:spcAft>
          <a:spcPct val="100000"/>
        </a:spcAft>
        <a:tabLst>
          <a:tab pos="741363" algn="l"/>
        </a:tabLst>
        <a:defRPr sz="1900" b="1">
          <a:solidFill>
            <a:schemeClr val="tx1"/>
          </a:solidFill>
          <a:latin typeface="+mn-lt"/>
          <a:ea typeface="+mn-ea"/>
          <a:cs typeface="+mn-cs"/>
        </a:defRPr>
      </a:lvl1pPr>
      <a:lvl2pPr marL="249238" indent="-84138" algn="l" defTabSz="957263" rtl="0" eaLnBrk="0" fontAlgn="base" hangingPunct="0">
        <a:spcBef>
          <a:spcPct val="20000"/>
        </a:spcBef>
        <a:spcAft>
          <a:spcPct val="0"/>
        </a:spcAft>
        <a:buClr>
          <a:schemeClr val="tx1"/>
        </a:buClr>
        <a:buFont typeface="Zapf Dingbats" charset="2"/>
        <a:buChar char="l"/>
        <a:tabLst>
          <a:tab pos="741363" algn="l"/>
        </a:tabLst>
        <a:defRPr sz="1700" b="1">
          <a:solidFill>
            <a:schemeClr val="tx1"/>
          </a:solidFill>
          <a:latin typeface="+mn-lt"/>
        </a:defRPr>
      </a:lvl2pPr>
      <a:lvl3pPr marL="582613" indent="-168275" algn="l" defTabSz="957263" rtl="0" eaLnBrk="0" fontAlgn="base" hangingPunct="0">
        <a:spcBef>
          <a:spcPct val="20000"/>
        </a:spcBef>
        <a:spcAft>
          <a:spcPct val="0"/>
        </a:spcAft>
        <a:buClr>
          <a:schemeClr val="tx1"/>
        </a:buClr>
        <a:buFont typeface="Zapf Dingbats" charset="2"/>
        <a:buChar char="l"/>
        <a:tabLst>
          <a:tab pos="741363" algn="l"/>
        </a:tabLst>
        <a:defRPr sz="1300" b="1">
          <a:solidFill>
            <a:schemeClr val="tx1"/>
          </a:solidFill>
          <a:latin typeface="+mn-lt"/>
        </a:defRPr>
      </a:lvl3pPr>
      <a:lvl4pPr marL="747713" indent="623888" algn="l" defTabSz="957263" rtl="0" eaLnBrk="0" fontAlgn="base" hangingPunct="0">
        <a:spcBef>
          <a:spcPct val="20000"/>
        </a:spcBef>
        <a:spcAft>
          <a:spcPct val="0"/>
        </a:spcAft>
        <a:tabLst>
          <a:tab pos="741363" algn="l"/>
        </a:tabLst>
        <a:defRPr sz="1300">
          <a:solidFill>
            <a:schemeClr val="tx1"/>
          </a:solidFill>
          <a:latin typeface="+mn-lt"/>
        </a:defRPr>
      </a:lvl4pPr>
      <a:lvl5pPr marL="995363" indent="74613" algn="l" defTabSz="957263" rtl="0" eaLnBrk="0" fontAlgn="base" hangingPunct="0">
        <a:spcBef>
          <a:spcPct val="20000"/>
        </a:spcBef>
        <a:spcAft>
          <a:spcPct val="0"/>
        </a:spcAft>
        <a:tabLst>
          <a:tab pos="741363" algn="l"/>
        </a:tabLst>
        <a:defRPr sz="1100">
          <a:solidFill>
            <a:schemeClr val="tx1"/>
          </a:solidFill>
          <a:latin typeface="+mn-lt"/>
        </a:defRPr>
      </a:lvl5pPr>
      <a:lvl6pPr marL="1452563" indent="74613" algn="l" defTabSz="957263" rtl="0" eaLnBrk="0" fontAlgn="base" hangingPunct="0">
        <a:spcBef>
          <a:spcPct val="20000"/>
        </a:spcBef>
        <a:spcAft>
          <a:spcPct val="0"/>
        </a:spcAft>
        <a:tabLst>
          <a:tab pos="741363" algn="l"/>
        </a:tabLst>
        <a:defRPr sz="1100">
          <a:solidFill>
            <a:schemeClr val="tx1"/>
          </a:solidFill>
          <a:latin typeface="+mn-lt"/>
        </a:defRPr>
      </a:lvl6pPr>
      <a:lvl7pPr marL="1909763" indent="74613" algn="l" defTabSz="957263" rtl="0" eaLnBrk="0" fontAlgn="base" hangingPunct="0">
        <a:spcBef>
          <a:spcPct val="20000"/>
        </a:spcBef>
        <a:spcAft>
          <a:spcPct val="0"/>
        </a:spcAft>
        <a:tabLst>
          <a:tab pos="741363" algn="l"/>
        </a:tabLst>
        <a:defRPr sz="1100">
          <a:solidFill>
            <a:schemeClr val="tx1"/>
          </a:solidFill>
          <a:latin typeface="+mn-lt"/>
        </a:defRPr>
      </a:lvl7pPr>
      <a:lvl8pPr marL="2366963" indent="74613" algn="l" defTabSz="957263" rtl="0" eaLnBrk="0" fontAlgn="base" hangingPunct="0">
        <a:spcBef>
          <a:spcPct val="20000"/>
        </a:spcBef>
        <a:spcAft>
          <a:spcPct val="0"/>
        </a:spcAft>
        <a:tabLst>
          <a:tab pos="741363" algn="l"/>
        </a:tabLst>
        <a:defRPr sz="1100">
          <a:solidFill>
            <a:schemeClr val="tx1"/>
          </a:solidFill>
          <a:latin typeface="+mn-lt"/>
        </a:defRPr>
      </a:lvl8pPr>
      <a:lvl9pPr marL="2824163" indent="74613" algn="l" defTabSz="957263" rtl="0" eaLnBrk="0" fontAlgn="base" hangingPunct="0">
        <a:spcBef>
          <a:spcPct val="20000"/>
        </a:spcBef>
        <a:spcAft>
          <a:spcPct val="0"/>
        </a:spcAft>
        <a:tabLst>
          <a:tab pos="741363" algn="l"/>
        </a:tabLst>
        <a:defRPr sz="11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louischauvel.org/LIS_WS_2021_LCa.pptx" TargetMode="External"/><Relationship Id="rId3" Type="http://schemas.openxmlformats.org/officeDocument/2006/relationships/hyperlink" Target="http://wwwen.uni.lu/" TargetMode="External"/><Relationship Id="rId7" Type="http://schemas.openxmlformats.org/officeDocument/2006/relationships/hyperlink" Target="http://www.louischauvel.org/LIS_2021_LCa.ppt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w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en.uni.lu/"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wmf"/></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hyperlink" Target="https://www.princeton.edu/~deaton/downloads/Intertemporal_Choice_and_Inequality.pdf"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louischauvel.org/LIS_WS_2021_LCa.pptx"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www.louischauvel.org/LIS_LCa1.tx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en.uni.lu/"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wmf"/></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37.xml.rels><?xml version="1.0" encoding="UTF-8" standalone="yes"?>
<Relationships xmlns="http://schemas.openxmlformats.org/package/2006/relationships"><Relationship Id="rId3" Type="http://schemas.openxmlformats.org/officeDocument/2006/relationships/hyperlink" Target="http://www.books-by-isbn.com/links/a-n.co.uk/0745607969"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hyperlink" Target="https://halshs.archives-ouvertes.fr/halshs-01347336"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hyperlink" Target="http://wwwen.uni.lu/"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0991A9D-D730-49AF-92A2-375396CBF1F7}" type="slidenum">
              <a:rPr lang="fr-FR" sz="1400">
                <a:latin typeface="Old English Text MT" pitchFamily="66" charset="0"/>
              </a:rPr>
              <a:pPr/>
              <a:t>1</a:t>
            </a:fld>
            <a:endParaRPr lang="fr-FR" sz="1400">
              <a:latin typeface="Old English Text MT" pitchFamily="66" charset="0"/>
            </a:endParaRPr>
          </a:p>
        </p:txBody>
      </p:sp>
      <p:sp>
        <p:nvSpPr>
          <p:cNvPr id="2051" name="Rectangle 6"/>
          <p:cNvSpPr>
            <a:spLocks noGrp="1" noChangeArrowheads="1"/>
          </p:cNvSpPr>
          <p:nvPr>
            <p:ph type="body" idx="1"/>
          </p:nvPr>
        </p:nvSpPr>
        <p:spPr>
          <a:xfrm>
            <a:off x="575666" y="-269081"/>
            <a:ext cx="10714038" cy="4376738"/>
          </a:xfrm>
          <a:noFill/>
        </p:spPr>
        <p:txBody>
          <a:bodyPr/>
          <a:lstStyle/>
          <a:p>
            <a:pPr marL="0" indent="0"/>
            <a:endParaRPr lang="en-US" sz="1800" dirty="0" smtClean="0">
              <a:latin typeface="Old English Text MT" pitchFamily="66" charset="0"/>
            </a:endParaRPr>
          </a:p>
          <a:p>
            <a:pPr marL="0" indent="0" algn="ctr"/>
            <a:endParaRPr lang="en-GB" altLang="ja-JP" sz="3300" dirty="0" smtClean="0">
              <a:latin typeface="Old English Text MT" pitchFamily="66" charset="0"/>
              <a:ea typeface="MS PGothic" pitchFamily="34" charset="-128"/>
            </a:endParaRPr>
          </a:p>
          <a:p>
            <a:pPr marL="0" indent="0" algn="ctr"/>
            <a:r>
              <a:rPr lang="en-US" sz="4400" cap="small" dirty="0" smtClean="0"/>
              <a:t/>
            </a:r>
            <a:br>
              <a:rPr lang="en-US" sz="4400" cap="small" dirty="0" smtClean="0"/>
            </a:br>
            <a:r>
              <a:rPr lang="en-US" sz="4400" dirty="0"/>
              <a:t>Inequality Across </a:t>
            </a:r>
            <a:r>
              <a:rPr lang="en-US" sz="4400" dirty="0" smtClean="0"/>
              <a:t>Generations</a:t>
            </a:r>
            <a:r>
              <a:rPr lang="en-US" sz="4800" cap="small" dirty="0" smtClean="0"/>
              <a:t/>
            </a:r>
            <a:br>
              <a:rPr lang="en-US" sz="4800" cap="small" dirty="0" smtClean="0"/>
            </a:br>
            <a:endParaRPr lang="fr-FR" altLang="ja-JP" sz="4400" dirty="0" smtClean="0">
              <a:ea typeface="MS PGothic" pitchFamily="34" charset="-128"/>
            </a:endParaRPr>
          </a:p>
        </p:txBody>
      </p:sp>
      <p:sp>
        <p:nvSpPr>
          <p:cNvPr id="21511" name="Rectangle 7"/>
          <p:cNvSpPr>
            <a:spLocks noChangeArrowheads="1"/>
          </p:cNvSpPr>
          <p:nvPr/>
        </p:nvSpPr>
        <p:spPr bwMode="auto">
          <a:xfrm>
            <a:off x="2720975" y="260648"/>
            <a:ext cx="618331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algn="r" defTabSz="957263">
              <a:spcBef>
                <a:spcPct val="20000"/>
              </a:spcBef>
              <a:spcAft>
                <a:spcPct val="20000"/>
              </a:spcAft>
              <a:tabLst>
                <a:tab pos="741363" algn="l"/>
              </a:tabLst>
              <a:defRPr/>
            </a:pPr>
            <a:r>
              <a:rPr lang="fr-FR" sz="4400" dirty="0">
                <a:latin typeface="+mn-lt"/>
              </a:rPr>
              <a:t>Louis Chauvel </a:t>
            </a:r>
          </a:p>
          <a:p>
            <a:pPr algn="r" defTabSz="957263">
              <a:spcBef>
                <a:spcPct val="20000"/>
              </a:spcBef>
              <a:spcAft>
                <a:spcPct val="20000"/>
              </a:spcAft>
              <a:tabLst>
                <a:tab pos="741363" algn="l"/>
              </a:tabLst>
              <a:defRPr/>
            </a:pPr>
            <a:r>
              <a:rPr lang="fr-FR" sz="1800" dirty="0">
                <a:latin typeface="Old English Text MT" pitchFamily="66" charset="0"/>
              </a:rPr>
              <a:t>Pr Dr </a:t>
            </a:r>
            <a:r>
              <a:rPr lang="fr-FR" sz="1800" dirty="0" err="1">
                <a:latin typeface="Old English Text MT" pitchFamily="66" charset="0"/>
              </a:rPr>
              <a:t>at</a:t>
            </a:r>
            <a:r>
              <a:rPr lang="fr-FR" sz="1800" dirty="0">
                <a:latin typeface="Old English Text MT" pitchFamily="66" charset="0"/>
              </a:rPr>
              <a:t> </a:t>
            </a:r>
            <a:r>
              <a:rPr lang="fr-FR" sz="1800" dirty="0" err="1">
                <a:latin typeface="Old English Text MT" pitchFamily="66" charset="0"/>
              </a:rPr>
              <a:t>University</a:t>
            </a:r>
            <a:r>
              <a:rPr lang="fr-FR" sz="1800" dirty="0">
                <a:latin typeface="Old English Text MT" pitchFamily="66" charset="0"/>
              </a:rPr>
              <a:t> of Luxembourg</a:t>
            </a:r>
            <a:br>
              <a:rPr lang="fr-FR" sz="1800" dirty="0">
                <a:latin typeface="Old English Text MT" pitchFamily="66" charset="0"/>
              </a:rPr>
            </a:b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smtClean="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smtClean="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b="1" dirty="0" smtClean="0">
              <a:latin typeface="+mj-lt"/>
            </a:endParaRPr>
          </a:p>
          <a:p>
            <a:pPr algn="r" defTabSz="957263">
              <a:spcBef>
                <a:spcPct val="20000"/>
              </a:spcBef>
              <a:spcAft>
                <a:spcPct val="20000"/>
              </a:spcAft>
              <a:tabLst>
                <a:tab pos="741363" algn="l"/>
              </a:tabLst>
              <a:defRPr/>
            </a:pPr>
            <a:r>
              <a:rPr lang="fr-FR" sz="1800" b="1" dirty="0" smtClean="0">
                <a:latin typeface="+mj-lt"/>
              </a:rPr>
              <a:t>louis.chauvel@uni.lu</a:t>
            </a:r>
            <a:r>
              <a:rPr lang="fr-FR" sz="1800" b="1" dirty="0">
                <a:latin typeface="+mj-lt"/>
              </a:rPr>
              <a:t/>
            </a:r>
            <a:br>
              <a:rPr lang="fr-FR" sz="1800" b="1" dirty="0">
                <a:latin typeface="+mj-lt"/>
              </a:rPr>
            </a:br>
            <a:r>
              <a:rPr lang="fr-FR" sz="1800" b="1" dirty="0">
                <a:latin typeface="+mj-lt"/>
              </a:rPr>
              <a:t>http://www.louischauvel.org </a:t>
            </a:r>
          </a:p>
        </p:txBody>
      </p:sp>
      <p:pic>
        <p:nvPicPr>
          <p:cNvPr id="2054" name="Picture 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139" y="3175266"/>
            <a:ext cx="2081313" cy="10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Rectangle 25"/>
          <p:cNvSpPr>
            <a:spLocks noChangeArrowheads="1"/>
          </p:cNvSpPr>
          <p:nvPr/>
        </p:nvSpPr>
        <p:spPr bwMode="auto">
          <a:xfrm>
            <a:off x="0" y="-15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Old English Text MT" pitchFamily="66" charset="0"/>
            </a:endParaRPr>
          </a:p>
        </p:txBody>
      </p:sp>
      <p:sp>
        <p:nvSpPr>
          <p:cNvPr id="2056" name="Rectangle 26"/>
          <p:cNvSpPr>
            <a:spLocks noChangeArrowheads="1"/>
          </p:cNvSpPr>
          <p:nvPr/>
        </p:nvSpPr>
        <p:spPr bwMode="auto">
          <a:xfrm>
            <a:off x="0" y="1643063"/>
            <a:ext cx="2254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200">
                <a:solidFill>
                  <a:srgbClr val="000000"/>
                </a:solidFill>
                <a:latin typeface="Old English Text MT" pitchFamily="66" charset="0"/>
                <a:cs typeface="Times New Roman" pitchFamily="18" charset="0"/>
              </a:rPr>
              <a:t> </a:t>
            </a:r>
            <a:endParaRPr lang="en-US">
              <a:latin typeface="Old English Text MT" pitchFamily="66" charset="0"/>
            </a:endParaRPr>
          </a:p>
        </p:txBody>
      </p:sp>
      <p:sp>
        <p:nvSpPr>
          <p:cNvPr id="2" name="Rectangle 1"/>
          <p:cNvSpPr/>
          <p:nvPr/>
        </p:nvSpPr>
        <p:spPr>
          <a:xfrm>
            <a:off x="7367071" y="1495016"/>
            <a:ext cx="1928733" cy="461665"/>
          </a:xfrm>
          <a:prstGeom prst="rect">
            <a:avLst/>
          </a:prstGeom>
        </p:spPr>
        <p:txBody>
          <a:bodyPr wrap="none">
            <a:spAutoFit/>
          </a:bodyPr>
          <a:lstStyle/>
          <a:p>
            <a:r>
              <a:rPr lang="fr-FR" dirty="0" smtClean="0"/>
              <a:t>LIS July 2021</a:t>
            </a:r>
            <a:endParaRPr lang="en-US" dirty="0"/>
          </a:p>
        </p:txBody>
      </p:sp>
      <p:sp>
        <p:nvSpPr>
          <p:cNvPr id="9" name="Rectangle 1"/>
          <p:cNvSpPr>
            <a:spLocks noChangeArrowheads="1"/>
          </p:cNvSpPr>
          <p:nvPr/>
        </p:nvSpPr>
        <p:spPr bwMode="auto">
          <a:xfrm>
            <a:off x="211794" y="4152683"/>
            <a:ext cx="240729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r"/>
            <a:r>
              <a:rPr lang="en-US" altLang="en-US" sz="1800" b="1" dirty="0">
                <a:latin typeface="Papyrus" pitchFamily="66" charset="0"/>
              </a:rPr>
              <a:t>IRSEI </a:t>
            </a:r>
            <a:br>
              <a:rPr lang="en-US" altLang="en-US" sz="1800" b="1" dirty="0">
                <a:latin typeface="Papyrus" pitchFamily="66" charset="0"/>
              </a:rPr>
            </a:br>
            <a:r>
              <a:rPr lang="en-US" altLang="en-US" sz="1800" b="1" dirty="0">
                <a:latin typeface="Papyrus" pitchFamily="66" charset="0"/>
              </a:rPr>
              <a:t>Institute for Research </a:t>
            </a:r>
            <a:br>
              <a:rPr lang="en-US" altLang="en-US" sz="1800" b="1" dirty="0">
                <a:latin typeface="Papyrus" pitchFamily="66" charset="0"/>
              </a:rPr>
            </a:br>
            <a:r>
              <a:rPr lang="en-US" altLang="en-US" sz="1800" b="1" dirty="0">
                <a:latin typeface="Papyrus" pitchFamily="66" charset="0"/>
              </a:rPr>
              <a:t>on  Socio-Economic  </a:t>
            </a:r>
            <a:br>
              <a:rPr lang="en-US" altLang="en-US" sz="1800" b="1" dirty="0">
                <a:latin typeface="Papyrus" pitchFamily="66" charset="0"/>
              </a:rPr>
            </a:br>
            <a:r>
              <a:rPr lang="en-US" altLang="en-US" sz="1800" b="1" dirty="0">
                <a:latin typeface="Papyrus" pitchFamily="66" charset="0"/>
              </a:rPr>
              <a:t>Inequality</a:t>
            </a:r>
          </a:p>
        </p:txBody>
      </p:sp>
      <p:pic>
        <p:nvPicPr>
          <p:cNvPr id="10" name="Picture 4" descr="Fonds National de la Recherche Luxembour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683" y="291149"/>
            <a:ext cx="3760224"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Résultats de recherche d'images pour « lisdatacenter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150" y="1162597"/>
            <a:ext cx="1880112" cy="213943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660837" y="3060251"/>
            <a:ext cx="5753563" cy="1200329"/>
          </a:xfrm>
          <a:prstGeom prst="rect">
            <a:avLst/>
          </a:prstGeom>
        </p:spPr>
        <p:txBody>
          <a:bodyPr wrap="none">
            <a:spAutoFit/>
          </a:bodyPr>
          <a:lstStyle/>
          <a:p>
            <a:pPr algn="r"/>
            <a:r>
              <a:rPr lang="en-US" b="1" dirty="0"/>
              <a:t>Are there "sacrificed generations" today? </a:t>
            </a:r>
            <a:r>
              <a:rPr lang="en-US" dirty="0" smtClean="0"/>
              <a:t/>
            </a:r>
            <a:br>
              <a:rPr lang="en-US" dirty="0" smtClean="0"/>
            </a:br>
            <a:r>
              <a:rPr lang="en-US" dirty="0" smtClean="0"/>
              <a:t>Comparing </a:t>
            </a:r>
            <a:r>
              <a:rPr lang="en-US" dirty="0"/>
              <a:t>Age-period-cohort models </a:t>
            </a:r>
            <a:r>
              <a:rPr lang="en-US" dirty="0" smtClean="0"/>
              <a:t/>
            </a:r>
            <a:br>
              <a:rPr lang="en-US" dirty="0" smtClean="0"/>
            </a:br>
            <a:r>
              <a:rPr lang="en-US" dirty="0" smtClean="0"/>
              <a:t>of </a:t>
            </a:r>
            <a:r>
              <a:rPr lang="en-US" dirty="0"/>
              <a:t>income and </a:t>
            </a:r>
            <a:r>
              <a:rPr lang="en-US" dirty="0" smtClean="0"/>
              <a:t>wealth </a:t>
            </a:r>
            <a:endParaRPr lang="en-US" dirty="0"/>
          </a:p>
        </p:txBody>
      </p:sp>
      <p:sp>
        <p:nvSpPr>
          <p:cNvPr id="4" name="Rectangle 3"/>
          <p:cNvSpPr/>
          <p:nvPr/>
        </p:nvSpPr>
        <p:spPr>
          <a:xfrm>
            <a:off x="1856656" y="1807788"/>
            <a:ext cx="8052493" cy="830997"/>
          </a:xfrm>
          <a:prstGeom prst="rect">
            <a:avLst/>
          </a:prstGeom>
        </p:spPr>
        <p:txBody>
          <a:bodyPr wrap="square">
            <a:spAutoFit/>
          </a:bodyPr>
          <a:lstStyle/>
          <a:p>
            <a:r>
              <a:rPr lang="en-US" dirty="0">
                <a:hlinkClick r:id="rId7"/>
              </a:rPr>
              <a:t>http://</a:t>
            </a:r>
            <a:r>
              <a:rPr lang="en-US" dirty="0" smtClean="0">
                <a:hlinkClick r:id="rId7"/>
              </a:rPr>
              <a:t>www.louischauvel.org/LIS_2021_LCa.pptx</a:t>
            </a:r>
            <a:r>
              <a:rPr lang="en-US" dirty="0" smtClean="0"/>
              <a:t> </a:t>
            </a:r>
            <a:r>
              <a:rPr lang="en-US" dirty="0"/>
              <a:t> </a:t>
            </a:r>
            <a:r>
              <a:rPr lang="en-US" dirty="0" smtClean="0"/>
              <a:t> </a:t>
            </a:r>
            <a:r>
              <a:rPr lang="en-US" dirty="0"/>
              <a:t> </a:t>
            </a:r>
          </a:p>
          <a:p>
            <a:endParaRPr lang="en-US" dirty="0"/>
          </a:p>
        </p:txBody>
      </p:sp>
      <p:sp>
        <p:nvSpPr>
          <p:cNvPr id="14" name="Rectangle 13"/>
          <p:cNvSpPr/>
          <p:nvPr/>
        </p:nvSpPr>
        <p:spPr>
          <a:xfrm>
            <a:off x="870697" y="5505271"/>
            <a:ext cx="8052493" cy="1200329"/>
          </a:xfrm>
          <a:prstGeom prst="rect">
            <a:avLst/>
          </a:prstGeom>
        </p:spPr>
        <p:txBody>
          <a:bodyPr wrap="square">
            <a:spAutoFit/>
          </a:bodyPr>
          <a:lstStyle/>
          <a:p>
            <a:r>
              <a:rPr lang="en-US" dirty="0" smtClean="0"/>
              <a:t>Download these slides here</a:t>
            </a:r>
          </a:p>
          <a:p>
            <a:r>
              <a:rPr lang="en-US" dirty="0">
                <a:hlinkClick r:id="rId8"/>
              </a:rPr>
              <a:t>http://</a:t>
            </a:r>
            <a:r>
              <a:rPr lang="en-US" dirty="0" smtClean="0">
                <a:hlinkClick r:id="rId8"/>
              </a:rPr>
              <a:t>www.louischauvel.org/LIS_WS_2021_LCa.pptx</a:t>
            </a:r>
            <a:r>
              <a:rPr lang="en-US" dirty="0" smtClean="0"/>
              <a:t>    </a:t>
            </a:r>
            <a:r>
              <a:rPr lang="en-US" dirty="0"/>
              <a:t>  </a:t>
            </a:r>
          </a:p>
          <a:p>
            <a:r>
              <a:rPr lang="en-US" dirty="0" smtClean="0"/>
              <a:t>Or follow link here </a:t>
            </a:r>
            <a:r>
              <a:rPr lang="en-US" u="sng" dirty="0" smtClean="0"/>
              <a:t>http</a:t>
            </a:r>
            <a:r>
              <a:rPr lang="en-US" u="sng" dirty="0"/>
              <a:t>://www.louischauvel.org/</a:t>
            </a:r>
          </a:p>
        </p:txBody>
      </p:sp>
    </p:spTree>
    <p:extLst>
      <p:ext uri="{BB962C8B-B14F-4D97-AF65-F5344CB8AC3E}">
        <p14:creationId xmlns:p14="http://schemas.microsoft.com/office/powerpoint/2010/main" val="413765125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2DD65AD-F45D-4B6E-B6E5-4E91C513E32C}" type="slidenum">
              <a:rPr lang="fr-FR" sz="1400"/>
              <a:pPr/>
              <a:t>10</a:t>
            </a:fld>
            <a:endParaRPr lang="fr-FR" sz="1400"/>
          </a:p>
        </p:txBody>
      </p:sp>
      <p:sp>
        <p:nvSpPr>
          <p:cNvPr id="5123" name="Rectangle 2"/>
          <p:cNvSpPr>
            <a:spLocks noChangeArrowheads="1"/>
          </p:cNvSpPr>
          <p:nvPr/>
        </p:nvSpPr>
        <p:spPr bwMode="auto">
          <a:xfrm>
            <a:off x="838200" y="188913"/>
            <a:ext cx="8723313"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marL="747713" lvl="3" defTabSz="957263">
              <a:spcBef>
                <a:spcPct val="20000"/>
              </a:spcBef>
              <a:tabLst>
                <a:tab pos="741363" algn="l"/>
              </a:tabLst>
            </a:pPr>
            <a:endParaRPr lang="fr-FR" sz="1000" dirty="0"/>
          </a:p>
          <a:p>
            <a:pPr defTabSz="957263">
              <a:spcBef>
                <a:spcPct val="20000"/>
              </a:spcBef>
              <a:spcAft>
                <a:spcPct val="100000"/>
              </a:spcAft>
              <a:tabLst>
                <a:tab pos="741363" algn="l"/>
              </a:tabLst>
            </a:pPr>
            <a:r>
              <a:rPr lang="fr-FR" sz="2500" b="1" dirty="0" err="1"/>
              <a:t>Socialization</a:t>
            </a:r>
            <a:r>
              <a:rPr lang="fr-FR" sz="2500" b="1" dirty="0"/>
              <a:t> </a:t>
            </a:r>
            <a:r>
              <a:rPr lang="fr-FR" sz="2500" b="1" i="1" dirty="0"/>
              <a:t>versus </a:t>
            </a:r>
            <a:r>
              <a:rPr lang="fr-FR" sz="2500" b="1" dirty="0" err="1"/>
              <a:t>individual</a:t>
            </a:r>
            <a:r>
              <a:rPr lang="fr-FR" sz="2500" b="1" dirty="0"/>
              <a:t> and collective </a:t>
            </a:r>
            <a:r>
              <a:rPr lang="fr-FR" sz="2500" b="1" dirty="0" err="1"/>
              <a:t>history</a:t>
            </a:r>
            <a:endParaRPr lang="fr-FR" sz="3200" b="1" dirty="0"/>
          </a:p>
          <a:p>
            <a:pPr marL="582613" lvl="2" indent="-168275" defTabSz="957263">
              <a:spcBef>
                <a:spcPct val="20000"/>
              </a:spcBef>
              <a:buClr>
                <a:schemeClr val="tx1"/>
              </a:buClr>
              <a:buFontTx/>
              <a:buChar char="•"/>
              <a:tabLst>
                <a:tab pos="741363" algn="l"/>
              </a:tabLst>
            </a:pPr>
            <a:r>
              <a:rPr lang="fr-FR" sz="2000" b="1" dirty="0"/>
              <a:t>Life course and </a:t>
            </a:r>
            <a:r>
              <a:rPr lang="fr-FR" sz="2000" b="1" dirty="0" err="1"/>
              <a:t>socialization</a:t>
            </a:r>
            <a:endParaRPr lang="fr-FR" sz="2000" b="1" dirty="0"/>
          </a:p>
          <a:p>
            <a:pPr marL="582613" lvl="2" indent="-168275" defTabSz="957263">
              <a:spcBef>
                <a:spcPct val="20000"/>
              </a:spcBef>
              <a:buClr>
                <a:schemeClr val="tx1"/>
              </a:buClr>
              <a:buFontTx/>
              <a:buChar char="•"/>
              <a:tabLst>
                <a:tab pos="741363" algn="l"/>
              </a:tabLst>
            </a:pPr>
            <a:r>
              <a:rPr lang="fr-FR" sz="2000" b="1" dirty="0" err="1"/>
              <a:t>Primary</a:t>
            </a:r>
            <a:r>
              <a:rPr lang="fr-FR" sz="2000" b="1" dirty="0"/>
              <a:t> and </a:t>
            </a:r>
            <a:r>
              <a:rPr lang="fr-FR" sz="2000" b="1" dirty="0" err="1"/>
              <a:t>secondary</a:t>
            </a:r>
            <a:r>
              <a:rPr lang="fr-FR" sz="2000" b="1" dirty="0"/>
              <a:t> </a:t>
            </a:r>
            <a:r>
              <a:rPr lang="fr-FR" sz="2000" b="1" dirty="0" err="1"/>
              <a:t>socialization</a:t>
            </a:r>
            <a:endParaRPr lang="fr-FR" sz="2000" b="1" dirty="0"/>
          </a:p>
          <a:p>
            <a:pPr marL="582613" lvl="2" indent="-168275" defTabSz="957263">
              <a:spcBef>
                <a:spcPct val="20000"/>
              </a:spcBef>
              <a:buClr>
                <a:schemeClr val="tx1"/>
              </a:buClr>
              <a:buFontTx/>
              <a:buChar char="•"/>
              <a:tabLst>
                <a:tab pos="741363" algn="l"/>
              </a:tabLst>
            </a:pPr>
            <a:r>
              <a:rPr lang="fr-FR" sz="2000" b="1" dirty="0" smtClean="0"/>
              <a:t>«</a:t>
            </a:r>
            <a:r>
              <a:rPr lang="fr-FR" sz="2000" b="1" dirty="0"/>
              <a:t> </a:t>
            </a:r>
            <a:r>
              <a:rPr lang="fr-FR" sz="2000" b="1" dirty="0" err="1" smtClean="0"/>
              <a:t>Transitionnal</a:t>
            </a:r>
            <a:r>
              <a:rPr lang="fr-FR" sz="2000" b="1" dirty="0" smtClean="0"/>
              <a:t> </a:t>
            </a:r>
            <a:r>
              <a:rPr lang="fr-FR" sz="2000" b="1" dirty="0" err="1"/>
              <a:t>socialization</a:t>
            </a:r>
            <a:r>
              <a:rPr lang="fr-FR" sz="2000" b="1" dirty="0"/>
              <a:t> »</a:t>
            </a:r>
          </a:p>
          <a:p>
            <a:pPr marL="582613" lvl="2" indent="-168275" defTabSz="957263">
              <a:spcBef>
                <a:spcPct val="20000"/>
              </a:spcBef>
              <a:buClr>
                <a:schemeClr val="tx1"/>
              </a:buClr>
              <a:buFontTx/>
              <a:buChar char="•"/>
              <a:tabLst>
                <a:tab pos="741363" algn="l"/>
              </a:tabLst>
            </a:pPr>
            <a:endParaRPr lang="fr-FR" sz="2000" b="1" dirty="0"/>
          </a:p>
          <a:p>
            <a:pPr marL="582613" lvl="2" indent="-168275" defTabSz="957263">
              <a:spcBef>
                <a:spcPct val="20000"/>
              </a:spcBef>
              <a:buClr>
                <a:schemeClr val="tx1"/>
              </a:buClr>
              <a:buFont typeface="Zapf Dingbats" charset="2"/>
              <a:buChar char="l"/>
              <a:tabLst>
                <a:tab pos="741363" algn="l"/>
              </a:tabLst>
            </a:pPr>
            <a:endParaRPr lang="fr-FR" sz="2000" b="1" dirty="0"/>
          </a:p>
          <a:p>
            <a:pPr marL="582613" lvl="2" indent="-168275" defTabSz="957263">
              <a:spcBef>
                <a:spcPct val="20000"/>
              </a:spcBef>
              <a:buClr>
                <a:schemeClr val="tx1"/>
              </a:buClr>
              <a:buFont typeface="Zapf Dingbats" charset="2"/>
              <a:buChar char="l"/>
              <a:tabLst>
                <a:tab pos="741363" algn="l"/>
              </a:tabLst>
            </a:pPr>
            <a:endParaRPr lang="fr-FR" sz="2000" b="1" dirty="0"/>
          </a:p>
          <a:p>
            <a:pPr marL="582613" lvl="2" indent="-168275" defTabSz="957263">
              <a:spcBef>
                <a:spcPct val="20000"/>
              </a:spcBef>
              <a:buClr>
                <a:schemeClr val="tx1"/>
              </a:buClr>
              <a:buFont typeface="Zapf Dingbats" charset="2"/>
              <a:buChar char="l"/>
              <a:tabLst>
                <a:tab pos="741363" algn="l"/>
              </a:tabLst>
            </a:pPr>
            <a:endParaRPr lang="fr-FR" sz="2000" b="1" dirty="0"/>
          </a:p>
          <a:p>
            <a:pPr marL="582613" lvl="2" indent="-168275" defTabSz="957263">
              <a:spcBef>
                <a:spcPct val="20000"/>
              </a:spcBef>
              <a:buClr>
                <a:schemeClr val="tx1"/>
              </a:buClr>
              <a:buFont typeface="Zapf Dingbats" charset="2"/>
              <a:buChar char="l"/>
              <a:tabLst>
                <a:tab pos="741363" algn="l"/>
              </a:tabLst>
            </a:pPr>
            <a:endParaRPr lang="fr-FR" sz="2000" b="1" dirty="0"/>
          </a:p>
          <a:p>
            <a:pPr marL="582613" lvl="2" indent="-168275" defTabSz="957263">
              <a:spcBef>
                <a:spcPct val="20000"/>
              </a:spcBef>
              <a:buClr>
                <a:schemeClr val="tx1"/>
              </a:buClr>
              <a:buFont typeface="Zapf Dingbats" charset="2"/>
              <a:buChar char="l"/>
              <a:tabLst>
                <a:tab pos="741363" algn="l"/>
              </a:tabLst>
            </a:pPr>
            <a:endParaRPr lang="fr-FR" sz="2000" b="1" dirty="0"/>
          </a:p>
          <a:p>
            <a:pPr marL="582613" lvl="2" indent="-168275" defTabSz="957263">
              <a:spcBef>
                <a:spcPct val="20000"/>
              </a:spcBef>
              <a:buClr>
                <a:schemeClr val="tx1"/>
              </a:buClr>
              <a:buFont typeface="Zapf Dingbats" charset="2"/>
              <a:buChar char="l"/>
              <a:tabLst>
                <a:tab pos="741363" algn="l"/>
              </a:tabLst>
            </a:pPr>
            <a:endParaRPr lang="fr-FR" sz="2000" b="1" dirty="0"/>
          </a:p>
          <a:p>
            <a:pPr marL="582613" lvl="2" indent="-168275" defTabSz="957263">
              <a:spcBef>
                <a:spcPct val="20000"/>
              </a:spcBef>
              <a:buClr>
                <a:schemeClr val="tx1"/>
              </a:buClr>
              <a:buFontTx/>
              <a:buChar char="•"/>
              <a:tabLst>
                <a:tab pos="741363" algn="l"/>
              </a:tabLst>
            </a:pPr>
            <a:r>
              <a:rPr lang="fr-FR" sz="2000" b="1" dirty="0"/>
              <a:t>Long </a:t>
            </a:r>
            <a:r>
              <a:rPr lang="fr-FR" sz="2000" b="1" dirty="0" err="1"/>
              <a:t>term</a:t>
            </a:r>
            <a:r>
              <a:rPr lang="fr-FR" sz="2000" b="1" dirty="0"/>
              <a:t> impact of the « </a:t>
            </a:r>
            <a:r>
              <a:rPr lang="fr-FR" sz="2000" b="1" dirty="0" err="1"/>
              <a:t>transitionnal</a:t>
            </a:r>
            <a:r>
              <a:rPr lang="fr-FR" sz="2000" b="1" dirty="0"/>
              <a:t> </a:t>
            </a:r>
            <a:r>
              <a:rPr lang="fr-FR" sz="2000" b="1" dirty="0" err="1"/>
              <a:t>socialization</a:t>
            </a:r>
            <a:r>
              <a:rPr lang="fr-FR" sz="2000" b="1" dirty="0"/>
              <a:t> » : </a:t>
            </a:r>
            <a:br>
              <a:rPr lang="fr-FR" sz="2000" b="1" dirty="0"/>
            </a:br>
            <a:r>
              <a:rPr lang="fr-FR" sz="2000" b="1" dirty="0"/>
              <a:t>« </a:t>
            </a:r>
            <a:r>
              <a:rPr lang="fr-FR" sz="2000" b="1" dirty="0" err="1" smtClean="0"/>
              <a:t>scarring</a:t>
            </a:r>
            <a:r>
              <a:rPr lang="fr-FR" sz="2000" b="1" dirty="0" smtClean="0"/>
              <a:t> </a:t>
            </a:r>
            <a:r>
              <a:rPr lang="fr-FR" sz="2000" b="1" dirty="0" err="1"/>
              <a:t>effect</a:t>
            </a:r>
            <a:r>
              <a:rPr lang="fr-FR" sz="2000" b="1" dirty="0"/>
              <a:t> »</a:t>
            </a:r>
          </a:p>
          <a:p>
            <a:pPr marL="582613" lvl="2" indent="-168275" defTabSz="957263">
              <a:spcBef>
                <a:spcPct val="20000"/>
              </a:spcBef>
              <a:buClr>
                <a:schemeClr val="tx1"/>
              </a:buClr>
              <a:buFontTx/>
              <a:buChar char="•"/>
              <a:tabLst>
                <a:tab pos="741363" algn="l"/>
              </a:tabLst>
            </a:pPr>
            <a:r>
              <a:rPr lang="fr-FR" sz="2000" b="1" dirty="0" err="1"/>
              <a:t>History</a:t>
            </a:r>
            <a:r>
              <a:rPr lang="fr-FR" sz="2000" b="1" dirty="0"/>
              <a:t>  and the constitution of a </a:t>
            </a:r>
            <a:r>
              <a:rPr lang="fr-FR" sz="2000" b="1" i="1" dirty="0" err="1"/>
              <a:t>Generationengeist</a:t>
            </a:r>
            <a:r>
              <a:rPr lang="fr-FR" sz="2000" b="1" dirty="0"/>
              <a:t> (spirit of </a:t>
            </a:r>
            <a:r>
              <a:rPr lang="fr-FR" sz="2000" b="1" dirty="0" err="1"/>
              <a:t>generations</a:t>
            </a:r>
            <a:r>
              <a:rPr lang="fr-FR" sz="2000" b="1" dirty="0"/>
              <a:t>) and of a </a:t>
            </a:r>
            <a:r>
              <a:rPr lang="fr-FR" sz="2000" b="1" i="1" dirty="0" err="1"/>
              <a:t>Generationenlage</a:t>
            </a:r>
            <a:r>
              <a:rPr lang="fr-FR" sz="2000" b="1" i="1" dirty="0"/>
              <a:t> </a:t>
            </a:r>
            <a:r>
              <a:rPr lang="fr-FR" sz="2000" b="1" dirty="0"/>
              <a:t>(situation of </a:t>
            </a:r>
            <a:r>
              <a:rPr lang="fr-FR" sz="2000" b="1" dirty="0" err="1"/>
              <a:t>generation</a:t>
            </a:r>
            <a:r>
              <a:rPr lang="fr-FR" sz="2000" b="1" dirty="0"/>
              <a:t>) </a:t>
            </a:r>
          </a:p>
          <a:p>
            <a:pPr defTabSz="957263">
              <a:spcBef>
                <a:spcPct val="20000"/>
              </a:spcBef>
              <a:spcAft>
                <a:spcPct val="100000"/>
              </a:spcAft>
              <a:tabLst>
                <a:tab pos="741363" algn="l"/>
              </a:tabLst>
            </a:pPr>
            <a:endParaRPr lang="fr-FR" sz="1600" b="1" dirty="0"/>
          </a:p>
        </p:txBody>
      </p:sp>
      <p:sp>
        <p:nvSpPr>
          <p:cNvPr id="5124" name="Rectangle 3" descr="noir)"/>
          <p:cNvSpPr>
            <a:spLocks noChangeArrowheads="1"/>
          </p:cNvSpPr>
          <p:nvPr/>
        </p:nvSpPr>
        <p:spPr bwMode="auto">
          <a:xfrm>
            <a:off x="3886200" y="3863975"/>
            <a:ext cx="2057400" cy="304800"/>
          </a:xfrm>
          <a:prstGeom prst="rect">
            <a:avLst/>
          </a:prstGeom>
          <a:pattFill prst="ltUpDiag">
            <a:fgClr>
              <a:schemeClr val="accent1"/>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 name="AutoShape 4"/>
          <p:cNvSpPr>
            <a:spLocks noChangeArrowheads="1"/>
          </p:cNvSpPr>
          <p:nvPr/>
        </p:nvSpPr>
        <p:spPr bwMode="auto">
          <a:xfrm>
            <a:off x="3733800" y="3863975"/>
            <a:ext cx="304800" cy="304800"/>
          </a:xfrm>
          <a:prstGeom prst="diamond">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 name="AutoShape 5"/>
          <p:cNvSpPr>
            <a:spLocks noChangeArrowheads="1"/>
          </p:cNvSpPr>
          <p:nvPr/>
        </p:nvSpPr>
        <p:spPr bwMode="auto">
          <a:xfrm>
            <a:off x="5791200" y="3863975"/>
            <a:ext cx="304800" cy="304800"/>
          </a:xfrm>
          <a:prstGeom prst="diamond">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7" name="Rectangle 6"/>
          <p:cNvSpPr>
            <a:spLocks noChangeArrowheads="1"/>
          </p:cNvSpPr>
          <p:nvPr/>
        </p:nvSpPr>
        <p:spPr bwMode="auto">
          <a:xfrm>
            <a:off x="762000" y="2492375"/>
            <a:ext cx="8305800" cy="2133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835591" name="Group 7"/>
          <p:cNvGraphicFramePr>
            <a:graphicFrameLocks noGrp="1"/>
          </p:cNvGraphicFramePr>
          <p:nvPr>
            <p:extLst>
              <p:ext uri="{D42A27DB-BD31-4B8C-83A1-F6EECF244321}">
                <p14:modId xmlns:p14="http://schemas.microsoft.com/office/powerpoint/2010/main" val="3779724888"/>
              </p:ext>
            </p:extLst>
          </p:nvPr>
        </p:nvGraphicFramePr>
        <p:xfrm>
          <a:off x="1066800" y="2797175"/>
          <a:ext cx="7756525" cy="1752600"/>
        </p:xfrm>
        <a:graphic>
          <a:graphicData uri="http://schemas.openxmlformats.org/drawingml/2006/table">
            <a:tbl>
              <a:tblPr/>
              <a:tblGrid>
                <a:gridCol w="2574925">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tblGrid>
              <a:tr h="1752600">
                <a:tc>
                  <a:txBody>
                    <a:body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fr-FR" altLang="ja-JP" sz="1700" b="1" i="0" u="none" strike="noStrike" cap="none" normalizeH="0" baseline="0" dirty="0" err="1" smtClean="0">
                          <a:ln>
                            <a:noFill/>
                          </a:ln>
                          <a:solidFill>
                            <a:schemeClr val="tx1"/>
                          </a:solidFill>
                          <a:effectLst/>
                          <a:latin typeface="Times New Roman" pitchFamily="18" charset="0"/>
                          <a:ea typeface="MS PGothic" pitchFamily="34" charset="-128"/>
                        </a:rPr>
                        <a:t>Primary</a:t>
                      </a:r>
                      <a:r>
                        <a:rPr kumimoji="0" lang="fr-FR" altLang="ja-JP" sz="1700" b="1" i="0" u="none" strike="noStrike" cap="none" normalizeH="0" baseline="0" dirty="0" smtClean="0">
                          <a:ln>
                            <a:noFill/>
                          </a:ln>
                          <a:solidFill>
                            <a:schemeClr val="tx1"/>
                          </a:solidFill>
                          <a:effectLst/>
                          <a:latin typeface="Times New Roman" pitchFamily="18" charset="0"/>
                          <a:ea typeface="MS PGothic" pitchFamily="34" charset="-128"/>
                        </a:rPr>
                        <a:t> </a:t>
                      </a:r>
                      <a:r>
                        <a:rPr kumimoji="0" lang="fr-FR" altLang="ja-JP" sz="1700" b="1" i="0" u="none" strike="noStrike" cap="none" normalizeH="0" baseline="0" dirty="0" err="1" smtClean="0">
                          <a:ln>
                            <a:noFill/>
                          </a:ln>
                          <a:solidFill>
                            <a:schemeClr val="tx1"/>
                          </a:solidFill>
                          <a:effectLst/>
                          <a:latin typeface="Times New Roman" pitchFamily="18" charset="0"/>
                          <a:ea typeface="MS PGothic" pitchFamily="34" charset="-128"/>
                        </a:rPr>
                        <a:t>socialization</a:t>
                      </a:r>
                      <a:r>
                        <a:rPr kumimoji="0" lang="fr-FR" altLang="ja-JP" sz="17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fr-FR" altLang="ja-JP" sz="1700" b="0" i="0" u="none" strike="noStrike" cap="none" normalizeH="0" baseline="0" dirty="0" err="1" smtClean="0">
                          <a:ln>
                            <a:noFill/>
                          </a:ln>
                          <a:solidFill>
                            <a:schemeClr val="tx1"/>
                          </a:solidFill>
                          <a:effectLst/>
                          <a:latin typeface="Times New Roman" pitchFamily="18" charset="0"/>
                          <a:ea typeface="MS PGothic" pitchFamily="34" charset="-128"/>
                        </a:rPr>
                        <a:t>Until</a:t>
                      </a:r>
                      <a:r>
                        <a:rPr kumimoji="0" lang="fr-FR" altLang="ja-JP" sz="1700" b="0" i="0" u="none" strike="noStrike" cap="none" normalizeH="0" baseline="0" dirty="0" smtClean="0">
                          <a:ln>
                            <a:noFill/>
                          </a:ln>
                          <a:solidFill>
                            <a:schemeClr val="tx1"/>
                          </a:solidFill>
                          <a:effectLst/>
                          <a:latin typeface="Times New Roman" pitchFamily="18" charset="0"/>
                          <a:ea typeface="MS PGothic" pitchFamily="34" charset="-128"/>
                        </a:rPr>
                        <a:t> end of </a:t>
                      </a:r>
                      <a:r>
                        <a:rPr kumimoji="0" lang="fr-FR" altLang="ja-JP" sz="1700" b="0" i="0" u="none" strike="noStrike" cap="none" normalizeH="0" baseline="0" dirty="0" err="1" smtClean="0">
                          <a:ln>
                            <a:noFill/>
                          </a:ln>
                          <a:solidFill>
                            <a:schemeClr val="tx1"/>
                          </a:solidFill>
                          <a:effectLst/>
                          <a:latin typeface="Times New Roman" pitchFamily="18" charset="0"/>
                          <a:ea typeface="MS PGothic" pitchFamily="34" charset="-128"/>
                        </a:rPr>
                        <a:t>compulsory</a:t>
                      </a:r>
                      <a:r>
                        <a:rPr kumimoji="0" lang="fr-FR" altLang="ja-JP" sz="1700" b="0" i="0" u="none" strike="noStrike" cap="none" normalizeH="0" baseline="0" dirty="0" smtClean="0">
                          <a:ln>
                            <a:noFill/>
                          </a:ln>
                          <a:solidFill>
                            <a:schemeClr val="tx1"/>
                          </a:solidFill>
                          <a:effectLst/>
                          <a:latin typeface="Times New Roman" pitchFamily="18" charset="0"/>
                          <a:ea typeface="MS PGothic" pitchFamily="34" charset="-128"/>
                        </a:rPr>
                        <a:t> </a:t>
                      </a:r>
                      <a:r>
                        <a:rPr kumimoji="0" lang="fr-FR" altLang="ja-JP" sz="1700" b="0" i="0" u="none" strike="noStrike" cap="none" normalizeH="0" baseline="0" dirty="0" err="1" smtClean="0">
                          <a:ln>
                            <a:noFill/>
                          </a:ln>
                          <a:solidFill>
                            <a:schemeClr val="tx1"/>
                          </a:solidFill>
                          <a:effectLst/>
                          <a:latin typeface="Times New Roman" pitchFamily="18" charset="0"/>
                          <a:ea typeface="MS PGothic" pitchFamily="34" charset="-128"/>
                        </a:rPr>
                        <a:t>secondary</a:t>
                      </a:r>
                      <a:r>
                        <a:rPr kumimoji="0" lang="fr-FR" altLang="ja-JP" sz="1700" b="0" i="0" u="none" strike="noStrike" cap="none" normalizeH="0" baseline="0" dirty="0" smtClean="0">
                          <a:ln>
                            <a:noFill/>
                          </a:ln>
                          <a:solidFill>
                            <a:schemeClr val="tx1"/>
                          </a:solidFill>
                          <a:effectLst/>
                          <a:latin typeface="Times New Roman" pitchFamily="18" charset="0"/>
                          <a:ea typeface="MS PGothic" pitchFamily="34" charset="-128"/>
                        </a:rPr>
                        <a:t> </a:t>
                      </a:r>
                      <a:r>
                        <a:rPr kumimoji="0" lang="fr-FR" altLang="ja-JP" sz="1700" b="0" i="0" u="none" strike="noStrike" cap="none" normalizeH="0" baseline="0" dirty="0" err="1" smtClean="0">
                          <a:ln>
                            <a:noFill/>
                          </a:ln>
                          <a:solidFill>
                            <a:schemeClr val="tx1"/>
                          </a:solidFill>
                          <a:effectLst/>
                          <a:latin typeface="Times New Roman" pitchFamily="18" charset="0"/>
                          <a:ea typeface="MS PGothic" pitchFamily="34" charset="-128"/>
                        </a:rPr>
                        <a:t>education</a:t>
                      </a:r>
                      <a:r>
                        <a:rPr kumimoji="0" lang="fr-FR" altLang="ja-JP" sz="1700" b="0" i="0" u="none" strike="noStrike" cap="none" normalizeH="0" baseline="0" dirty="0" smtClean="0">
                          <a:ln>
                            <a:noFill/>
                          </a:ln>
                          <a:solidFill>
                            <a:schemeClr val="tx1"/>
                          </a:solidFill>
                          <a:effectLst/>
                          <a:latin typeface="Times New Roman" pitchFamily="18" charset="0"/>
                          <a:ea typeface="MS PGothic" pitchFamily="34" charset="-128"/>
                        </a:rPr>
                        <a:t> (?)</a:t>
                      </a:r>
                      <a:endParaRPr kumimoji="0" lang="fr-FR" sz="1700" b="0" i="0" u="none" strike="noStrike" cap="none" normalizeH="0" baseline="0" dirty="0" smtClean="0">
                        <a:ln>
                          <a:noFill/>
                        </a:ln>
                        <a:solidFill>
                          <a:schemeClr val="tx1"/>
                        </a:solidFill>
                        <a:effectLst/>
                        <a:latin typeface="Times New Roman" pitchFamily="18" charset="0"/>
                        <a:ea typeface="MS PGothic" pitchFamily="34" charset="-128"/>
                      </a:endParaRPr>
                    </a:p>
                  </a:txBody>
                  <a:tcPr horzOverflow="overflow">
                    <a:lnL cap="flat">
                      <a:noFill/>
                    </a:lnL>
                    <a:lnR>
                      <a:noFill/>
                    </a:lnR>
                    <a:lnT cap="flat">
                      <a:noFill/>
                    </a:lnT>
                    <a:lnB cap="flat">
                      <a:noFill/>
                    </a:lnB>
                    <a:lnTlToBr>
                      <a:noFill/>
                    </a:lnTlToBr>
                    <a:lnBlToTr>
                      <a:noFill/>
                    </a:lnBlToTr>
                    <a:noFill/>
                  </a:tcPr>
                </a:tc>
                <a:tc>
                  <a:txBody>
                    <a:body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fr-FR" altLang="ja-JP" sz="1700" b="1" i="0" u="none" strike="noStrike" cap="none" normalizeH="0" baseline="0" smtClean="0">
                          <a:ln>
                            <a:noFill/>
                          </a:ln>
                          <a:solidFill>
                            <a:schemeClr val="tx1"/>
                          </a:solidFill>
                          <a:effectLst/>
                          <a:latin typeface="Times New Roman" pitchFamily="18" charset="0"/>
                          <a:ea typeface="MS PGothic" pitchFamily="34" charset="-128"/>
                        </a:rPr>
                        <a:t>Transitionnal socialization</a:t>
                      </a:r>
                      <a:endParaRPr kumimoji="0" lang="fr-FR" sz="1700" b="0"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endParaRPr kumimoji="0" lang="fr-FR" sz="1700" b="0"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endParaRPr kumimoji="0" lang="fr-FR" sz="1700" b="1" i="0" u="none" strike="noStrike" cap="none" normalizeH="0" baseline="0" smtClean="0">
                        <a:ln>
                          <a:noFill/>
                        </a:ln>
                        <a:solidFill>
                          <a:schemeClr val="tx1"/>
                        </a:solidFill>
                        <a:effectLst/>
                        <a:latin typeface="Times New Roman" pitchFamily="18" charset="0"/>
                        <a:ea typeface="MS PGothic" pitchFamily="34" charset="-128"/>
                      </a:endParaRPr>
                    </a:p>
                  </a:txBody>
                  <a:tcPr horzOverflow="overflow">
                    <a:lnL>
                      <a:noFill/>
                    </a:lnL>
                    <a:lnR>
                      <a:noFill/>
                    </a:lnR>
                    <a:lnT cap="flat">
                      <a:noFill/>
                    </a:lnT>
                    <a:lnB cap="flat">
                      <a:noFill/>
                    </a:lnB>
                    <a:lnTlToBr>
                      <a:noFill/>
                    </a:lnTlToBr>
                    <a:lnBlToTr>
                      <a:noFill/>
                    </a:lnBlToTr>
                    <a:noFill/>
                  </a:tcPr>
                </a:tc>
                <a:tc>
                  <a:txBody>
                    <a:body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fr-FR" altLang="ja-JP" sz="1700" b="1" i="0" u="none" strike="noStrike" cap="none" normalizeH="0" baseline="0" dirty="0" err="1" smtClean="0">
                          <a:ln>
                            <a:noFill/>
                          </a:ln>
                          <a:solidFill>
                            <a:schemeClr val="tx1"/>
                          </a:solidFill>
                          <a:effectLst/>
                          <a:latin typeface="Times New Roman" pitchFamily="18" charset="0"/>
                          <a:ea typeface="MS PGothic" pitchFamily="34" charset="-128"/>
                        </a:rPr>
                        <a:t>Secondary</a:t>
                      </a:r>
                      <a:r>
                        <a:rPr kumimoji="0" lang="fr-FR" altLang="ja-JP" sz="1700" b="1" i="0" u="none" strike="noStrike" cap="none" normalizeH="0" baseline="0" dirty="0" smtClean="0">
                          <a:ln>
                            <a:noFill/>
                          </a:ln>
                          <a:solidFill>
                            <a:schemeClr val="tx1"/>
                          </a:solidFill>
                          <a:effectLst/>
                          <a:latin typeface="Times New Roman" pitchFamily="18" charset="0"/>
                          <a:ea typeface="MS PGothic" pitchFamily="34" charset="-128"/>
                        </a:rPr>
                        <a:t> </a:t>
                      </a:r>
                      <a:r>
                        <a:rPr kumimoji="0" lang="fr-FR" altLang="ja-JP" sz="1700" b="1" i="0" u="none" strike="noStrike" cap="none" normalizeH="0" baseline="0" dirty="0" err="1" smtClean="0">
                          <a:ln>
                            <a:noFill/>
                          </a:ln>
                          <a:solidFill>
                            <a:schemeClr val="tx1"/>
                          </a:solidFill>
                          <a:effectLst/>
                          <a:latin typeface="Times New Roman" pitchFamily="18" charset="0"/>
                          <a:ea typeface="MS PGothic" pitchFamily="34" charset="-128"/>
                        </a:rPr>
                        <a:t>socialization</a:t>
                      </a:r>
                      <a:endParaRPr kumimoji="0" lang="fr-FR" altLang="ja-JP" sz="1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fr-FR" altLang="ja-JP" sz="1700" b="0" i="0" u="none" strike="noStrike" cap="none" normalizeH="0" baseline="0" dirty="0" smtClean="0">
                          <a:ln>
                            <a:noFill/>
                          </a:ln>
                          <a:solidFill>
                            <a:schemeClr val="tx1"/>
                          </a:solidFill>
                          <a:effectLst/>
                          <a:latin typeface="Times New Roman" pitchFamily="18" charset="0"/>
                          <a:ea typeface="MS PGothic" pitchFamily="34" charset="-128"/>
                        </a:rPr>
                        <a:t>« </a:t>
                      </a:r>
                      <a:r>
                        <a:rPr kumimoji="0" lang="fr-FR" altLang="ja-JP" sz="1700" b="0" i="0" u="none" strike="noStrike" cap="none" normalizeH="0" baseline="0" dirty="0" err="1" smtClean="0">
                          <a:ln>
                            <a:noFill/>
                          </a:ln>
                          <a:solidFill>
                            <a:schemeClr val="tx1"/>
                          </a:solidFill>
                          <a:effectLst/>
                          <a:latin typeface="Times New Roman" pitchFamily="18" charset="0"/>
                          <a:ea typeface="MS PGothic" pitchFamily="34" charset="-128"/>
                        </a:rPr>
                        <a:t>adulthood</a:t>
                      </a:r>
                      <a:r>
                        <a:rPr kumimoji="0" lang="fr-FR" altLang="ja-JP" sz="1700" b="0" i="0" u="none" strike="noStrike" cap="none" normalizeH="0" baseline="0" dirty="0" smtClean="0">
                          <a:ln>
                            <a:noFill/>
                          </a:ln>
                          <a:solidFill>
                            <a:schemeClr val="tx1"/>
                          </a:solidFill>
                          <a:effectLst/>
                          <a:latin typeface="Times New Roman" pitchFamily="18" charset="0"/>
                          <a:ea typeface="MS PGothic" pitchFamily="34" charset="-128"/>
                        </a:rPr>
                        <a:t> »</a:t>
                      </a:r>
                      <a:endParaRPr kumimoji="0" lang="fr-FR" sz="1700" b="0" i="0" u="none" strike="noStrike" cap="none" normalizeH="0" baseline="0" dirty="0" smtClean="0">
                        <a:ln>
                          <a:noFill/>
                        </a:ln>
                        <a:solidFill>
                          <a:schemeClr val="tx1"/>
                        </a:solidFill>
                        <a:effectLst/>
                        <a:latin typeface="Times New Roman" pitchFamily="18" charset="0"/>
                        <a:ea typeface="MS PGothic" pitchFamily="34" charset="-128"/>
                      </a:endParaRP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5132" name="Line 19"/>
          <p:cNvSpPr>
            <a:spLocks noChangeShapeType="1"/>
          </p:cNvSpPr>
          <p:nvPr/>
        </p:nvSpPr>
        <p:spPr bwMode="auto">
          <a:xfrm>
            <a:off x="1295400" y="4016375"/>
            <a:ext cx="7315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3" name="Rectangle 20"/>
          <p:cNvSpPr>
            <a:spLocks noChangeArrowheads="1"/>
          </p:cNvSpPr>
          <p:nvPr/>
        </p:nvSpPr>
        <p:spPr bwMode="auto">
          <a:xfrm>
            <a:off x="4648200" y="4200525"/>
            <a:ext cx="198120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marL="747713" lvl="3" algn="r" defTabSz="957263">
              <a:spcBef>
                <a:spcPts val="300"/>
              </a:spcBef>
              <a:spcAft>
                <a:spcPts val="300"/>
              </a:spcAft>
              <a:tabLst>
                <a:tab pos="741363" algn="l"/>
              </a:tabLst>
            </a:pPr>
            <a:r>
              <a:rPr lang="fr-FR" altLang="ja-JP" sz="1600" b="1">
                <a:solidFill>
                  <a:srgbClr val="000000"/>
                </a:solidFill>
                <a:ea typeface="MS PGothic" pitchFamily="34" charset="-128"/>
                <a:cs typeface="Times New Roman" pitchFamily="18" charset="0"/>
              </a:rPr>
              <a:t>25-30 y.o.</a:t>
            </a:r>
            <a:endParaRPr lang="en-US" altLang="ja-JP" sz="1600">
              <a:solidFill>
                <a:srgbClr val="000000"/>
              </a:solidFill>
              <a:ea typeface="MS PGothic" pitchFamily="34" charset="-128"/>
              <a:cs typeface="Times New Roman" pitchFamily="18" charset="0"/>
            </a:endParaRPr>
          </a:p>
        </p:txBody>
      </p:sp>
      <p:sp>
        <p:nvSpPr>
          <p:cNvPr id="5134" name="Rectangle 21"/>
          <p:cNvSpPr>
            <a:spLocks noChangeArrowheads="1"/>
          </p:cNvSpPr>
          <p:nvPr/>
        </p:nvSpPr>
        <p:spPr bwMode="auto">
          <a:xfrm>
            <a:off x="3581400" y="4200525"/>
            <a:ext cx="106680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defTabSz="957263">
              <a:spcBef>
                <a:spcPts val="300"/>
              </a:spcBef>
              <a:spcAft>
                <a:spcPts val="600"/>
              </a:spcAft>
              <a:tabLst>
                <a:tab pos="741363" algn="l"/>
              </a:tabLst>
            </a:pPr>
            <a:r>
              <a:rPr lang="fr-FR" altLang="ja-JP" sz="1600" b="1">
                <a:solidFill>
                  <a:srgbClr val="000000"/>
                </a:solidFill>
                <a:ea typeface="MS PGothic" pitchFamily="34" charset="-128"/>
                <a:cs typeface="Times New Roman" pitchFamily="18" charset="0"/>
              </a:rPr>
              <a:t>16-18 y.o.</a:t>
            </a:r>
            <a:endParaRPr lang="fr-FR" sz="1600">
              <a:solidFill>
                <a:srgbClr val="000000"/>
              </a:solidFill>
              <a:ea typeface="MS PGothic" pitchFamily="34" charset="-128"/>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0991A9D-D730-49AF-92A2-375396CBF1F7}" type="slidenum">
              <a:rPr lang="fr-FR" sz="1400">
                <a:latin typeface="Old English Text MT" pitchFamily="66" charset="0"/>
              </a:rPr>
              <a:pPr/>
              <a:t>11</a:t>
            </a:fld>
            <a:endParaRPr lang="fr-FR" sz="1400">
              <a:latin typeface="Old English Text MT" pitchFamily="66" charset="0"/>
            </a:endParaRPr>
          </a:p>
        </p:txBody>
      </p:sp>
      <p:sp>
        <p:nvSpPr>
          <p:cNvPr id="2051" name="Rectangle 6"/>
          <p:cNvSpPr>
            <a:spLocks noGrp="1" noChangeArrowheads="1"/>
          </p:cNvSpPr>
          <p:nvPr>
            <p:ph type="body" idx="1"/>
          </p:nvPr>
        </p:nvSpPr>
        <p:spPr>
          <a:xfrm>
            <a:off x="575666" y="188640"/>
            <a:ext cx="10714038" cy="4376738"/>
          </a:xfrm>
          <a:noFill/>
        </p:spPr>
        <p:txBody>
          <a:bodyPr/>
          <a:lstStyle/>
          <a:p>
            <a:pPr marL="0" indent="0"/>
            <a:endParaRPr lang="en-US" sz="1800" dirty="0" smtClean="0">
              <a:latin typeface="Old English Text MT" pitchFamily="66" charset="0"/>
            </a:endParaRPr>
          </a:p>
          <a:p>
            <a:pPr marL="0" indent="0" algn="ctr"/>
            <a:endParaRPr lang="en-GB" altLang="ja-JP" sz="3300" dirty="0" smtClean="0">
              <a:latin typeface="Old English Text MT" pitchFamily="66" charset="0"/>
              <a:ea typeface="MS PGothic" pitchFamily="34" charset="-128"/>
            </a:endParaRPr>
          </a:p>
          <a:p>
            <a:pPr marL="0" indent="0" algn="ctr"/>
            <a:r>
              <a:rPr lang="en-US" sz="3600" cap="small" dirty="0"/>
              <a:t>inequality across birth cohorts</a:t>
            </a:r>
            <a:br>
              <a:rPr lang="en-US" sz="3600" cap="small" dirty="0"/>
            </a:br>
            <a:r>
              <a:rPr lang="en-US" sz="3600" cap="small" dirty="0" smtClean="0"/>
              <a:t>PART 2: </a:t>
            </a:r>
            <a:br>
              <a:rPr lang="en-US" sz="3600" cap="small" dirty="0" smtClean="0"/>
            </a:br>
            <a:r>
              <a:rPr lang="en-US" sz="3600" cap="small" dirty="0" smtClean="0"/>
              <a:t>METHODS</a:t>
            </a:r>
            <a:endParaRPr lang="fr-FR" altLang="ja-JP" sz="3300" dirty="0" smtClean="0">
              <a:ea typeface="MS PGothic" pitchFamily="34" charset="-128"/>
            </a:endParaRPr>
          </a:p>
        </p:txBody>
      </p:sp>
      <p:sp>
        <p:nvSpPr>
          <p:cNvPr id="21511" name="Rectangle 7"/>
          <p:cNvSpPr>
            <a:spLocks noChangeArrowheads="1"/>
          </p:cNvSpPr>
          <p:nvPr/>
        </p:nvSpPr>
        <p:spPr bwMode="auto">
          <a:xfrm>
            <a:off x="2720975" y="333375"/>
            <a:ext cx="618331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algn="r" defTabSz="957263">
              <a:spcBef>
                <a:spcPct val="20000"/>
              </a:spcBef>
              <a:spcAft>
                <a:spcPct val="20000"/>
              </a:spcAft>
              <a:tabLst>
                <a:tab pos="741363" algn="l"/>
              </a:tabLst>
              <a:defRPr/>
            </a:pPr>
            <a:r>
              <a:rPr lang="fr-FR" sz="4400" dirty="0">
                <a:latin typeface="+mn-lt"/>
              </a:rPr>
              <a:t>Louis Chauvel </a:t>
            </a:r>
          </a:p>
          <a:p>
            <a:pPr algn="r" defTabSz="957263">
              <a:spcBef>
                <a:spcPct val="20000"/>
              </a:spcBef>
              <a:spcAft>
                <a:spcPct val="20000"/>
              </a:spcAft>
              <a:tabLst>
                <a:tab pos="741363" algn="l"/>
              </a:tabLst>
              <a:defRPr/>
            </a:pPr>
            <a:r>
              <a:rPr lang="fr-FR" sz="1800" dirty="0">
                <a:latin typeface="Old English Text MT" pitchFamily="66" charset="0"/>
              </a:rPr>
              <a:t>Pr Dr </a:t>
            </a:r>
            <a:r>
              <a:rPr lang="fr-FR" sz="1800" dirty="0" err="1">
                <a:latin typeface="Old English Text MT" pitchFamily="66" charset="0"/>
              </a:rPr>
              <a:t>at</a:t>
            </a:r>
            <a:r>
              <a:rPr lang="fr-FR" sz="1800" dirty="0">
                <a:latin typeface="Old English Text MT" pitchFamily="66" charset="0"/>
              </a:rPr>
              <a:t> </a:t>
            </a:r>
            <a:r>
              <a:rPr lang="fr-FR" sz="1800" dirty="0" err="1">
                <a:latin typeface="Old English Text MT" pitchFamily="66" charset="0"/>
              </a:rPr>
              <a:t>University</a:t>
            </a:r>
            <a:r>
              <a:rPr lang="fr-FR" sz="1800" dirty="0">
                <a:latin typeface="Old English Text MT" pitchFamily="66" charset="0"/>
              </a:rPr>
              <a:t> of Luxembourg</a:t>
            </a:r>
            <a:br>
              <a:rPr lang="fr-FR" sz="1800" dirty="0">
                <a:latin typeface="Old English Text MT" pitchFamily="66" charset="0"/>
              </a:rPr>
            </a:b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mj-lt"/>
            </a:endParaRPr>
          </a:p>
          <a:p>
            <a:pPr algn="r" defTabSz="957263">
              <a:spcBef>
                <a:spcPct val="20000"/>
              </a:spcBef>
              <a:spcAft>
                <a:spcPct val="20000"/>
              </a:spcAft>
              <a:tabLst>
                <a:tab pos="741363" algn="l"/>
              </a:tabLst>
              <a:defRPr/>
            </a:pPr>
            <a:endParaRPr lang="fr-FR" sz="1800" b="1" dirty="0" smtClean="0">
              <a:latin typeface="+mj-lt"/>
            </a:endParaRPr>
          </a:p>
          <a:p>
            <a:pPr algn="r" defTabSz="957263">
              <a:spcBef>
                <a:spcPct val="20000"/>
              </a:spcBef>
              <a:spcAft>
                <a:spcPct val="20000"/>
              </a:spcAft>
              <a:tabLst>
                <a:tab pos="741363" algn="l"/>
              </a:tabLst>
              <a:defRPr/>
            </a:pPr>
            <a:r>
              <a:rPr lang="fr-FR" sz="1800" b="1" dirty="0" smtClean="0">
                <a:latin typeface="+mj-lt"/>
              </a:rPr>
              <a:t>louis.chauvel@uni.lu</a:t>
            </a:r>
            <a:r>
              <a:rPr lang="fr-FR" sz="1800" b="1" dirty="0">
                <a:latin typeface="+mj-lt"/>
              </a:rPr>
              <a:t/>
            </a:r>
            <a:br>
              <a:rPr lang="fr-FR" sz="1800" b="1" dirty="0">
                <a:latin typeface="+mj-lt"/>
              </a:rPr>
            </a:br>
            <a:r>
              <a:rPr lang="fr-FR" sz="1800" b="1" dirty="0">
                <a:latin typeface="+mj-lt"/>
              </a:rPr>
              <a:t>http://www.louischauvel.org </a:t>
            </a:r>
          </a:p>
        </p:txBody>
      </p:sp>
      <p:pic>
        <p:nvPicPr>
          <p:cNvPr id="2054" name="Picture 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4141" y="4350841"/>
            <a:ext cx="2081313" cy="10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Rectangle 25"/>
          <p:cNvSpPr>
            <a:spLocks noChangeArrowheads="1"/>
          </p:cNvSpPr>
          <p:nvPr/>
        </p:nvSpPr>
        <p:spPr bwMode="auto">
          <a:xfrm>
            <a:off x="0" y="-15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Old English Text MT" pitchFamily="66" charset="0"/>
            </a:endParaRPr>
          </a:p>
        </p:txBody>
      </p:sp>
      <p:sp>
        <p:nvSpPr>
          <p:cNvPr id="2056" name="Rectangle 26"/>
          <p:cNvSpPr>
            <a:spLocks noChangeArrowheads="1"/>
          </p:cNvSpPr>
          <p:nvPr/>
        </p:nvSpPr>
        <p:spPr bwMode="auto">
          <a:xfrm>
            <a:off x="0" y="1643063"/>
            <a:ext cx="2254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200">
                <a:solidFill>
                  <a:srgbClr val="000000"/>
                </a:solidFill>
                <a:latin typeface="Old English Text MT" pitchFamily="66" charset="0"/>
                <a:cs typeface="Times New Roman" pitchFamily="18" charset="0"/>
              </a:rPr>
              <a:t> </a:t>
            </a:r>
            <a:endParaRPr lang="en-US">
              <a:latin typeface="Old English Text MT" pitchFamily="66" charset="0"/>
            </a:endParaRPr>
          </a:p>
        </p:txBody>
      </p:sp>
      <p:sp>
        <p:nvSpPr>
          <p:cNvPr id="9" name="Rectangle 1"/>
          <p:cNvSpPr>
            <a:spLocks noChangeArrowheads="1"/>
          </p:cNvSpPr>
          <p:nvPr/>
        </p:nvSpPr>
        <p:spPr bwMode="auto">
          <a:xfrm>
            <a:off x="3471151" y="5373216"/>
            <a:ext cx="240729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r"/>
            <a:r>
              <a:rPr lang="en-US" altLang="en-US" sz="1800" b="1" dirty="0">
                <a:latin typeface="Papyrus" pitchFamily="66" charset="0"/>
              </a:rPr>
              <a:t>IRSEI </a:t>
            </a:r>
            <a:br>
              <a:rPr lang="en-US" altLang="en-US" sz="1800" b="1" dirty="0">
                <a:latin typeface="Papyrus" pitchFamily="66" charset="0"/>
              </a:rPr>
            </a:br>
            <a:r>
              <a:rPr lang="en-US" altLang="en-US" sz="1800" b="1" dirty="0">
                <a:latin typeface="Papyrus" pitchFamily="66" charset="0"/>
              </a:rPr>
              <a:t>Institute for Research </a:t>
            </a:r>
            <a:br>
              <a:rPr lang="en-US" altLang="en-US" sz="1800" b="1" dirty="0">
                <a:latin typeface="Papyrus" pitchFamily="66" charset="0"/>
              </a:rPr>
            </a:br>
            <a:r>
              <a:rPr lang="en-US" altLang="en-US" sz="1800" b="1" dirty="0">
                <a:latin typeface="Papyrus" pitchFamily="66" charset="0"/>
              </a:rPr>
              <a:t>on  Socio-Economic  </a:t>
            </a:r>
            <a:br>
              <a:rPr lang="en-US" altLang="en-US" sz="1800" b="1" dirty="0">
                <a:latin typeface="Papyrus" pitchFamily="66" charset="0"/>
              </a:rPr>
            </a:br>
            <a:r>
              <a:rPr lang="en-US" altLang="en-US" sz="1800" b="1" dirty="0">
                <a:latin typeface="Papyrus" pitchFamily="66" charset="0"/>
              </a:rPr>
              <a:t>Inequality</a:t>
            </a:r>
          </a:p>
        </p:txBody>
      </p:sp>
      <p:pic>
        <p:nvPicPr>
          <p:cNvPr id="10" name="Picture 4" descr="Fonds National de la Recherche Luxembour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683" y="291149"/>
            <a:ext cx="3760224"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Résultats de recherche d'images pour « lisdatacenter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83" y="1461932"/>
            <a:ext cx="1880112" cy="2139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6115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705490" y="2214342"/>
            <a:ext cx="2605254" cy="1901350"/>
          </a:xfrm>
          <a:prstGeom prst="rect">
            <a:avLst/>
          </a:prstGeom>
        </p:spPr>
      </p:pic>
      <p:sp>
        <p:nvSpPr>
          <p:cNvPr id="2" name="Title 1"/>
          <p:cNvSpPr>
            <a:spLocks noGrp="1"/>
          </p:cNvSpPr>
          <p:nvPr>
            <p:ph type="title"/>
          </p:nvPr>
        </p:nvSpPr>
        <p:spPr/>
        <p:txBody>
          <a:bodyPr/>
          <a:lstStyle/>
          <a:p>
            <a:r>
              <a:rPr lang="en-US" sz="2000" dirty="0" smtClean="0"/>
              <a:t>METHODS: THE APC ECONOMETRICS </a:t>
            </a:r>
            <a:endParaRPr lang="en-US" sz="2000" dirty="0"/>
          </a:p>
        </p:txBody>
      </p:sp>
      <p:sp>
        <p:nvSpPr>
          <p:cNvPr id="3" name="Content Placeholder 2"/>
          <p:cNvSpPr>
            <a:spLocks noGrp="1"/>
          </p:cNvSpPr>
          <p:nvPr>
            <p:ph idx="1"/>
          </p:nvPr>
        </p:nvSpPr>
        <p:spPr>
          <a:xfrm>
            <a:off x="4592960" y="1587326"/>
            <a:ext cx="4968822" cy="3641874"/>
          </a:xfrm>
        </p:spPr>
        <p:txBody>
          <a:bodyPr/>
          <a:lstStyle/>
          <a:p>
            <a:r>
              <a:rPr lang="en-US" dirty="0" smtClean="0"/>
              <a:t>For Economists (&amp; econometricians)</a:t>
            </a:r>
            <a:br>
              <a:rPr lang="en-US" dirty="0" smtClean="0"/>
            </a:br>
            <a:r>
              <a:rPr lang="en-US" dirty="0" smtClean="0"/>
              <a:t/>
            </a:r>
            <a:br>
              <a:rPr lang="en-US" dirty="0" smtClean="0"/>
            </a:br>
            <a:r>
              <a:rPr lang="en-US" b="0" dirty="0" smtClean="0"/>
              <a:t>* we can make panels from cross-sections</a:t>
            </a:r>
            <a:br>
              <a:rPr lang="en-US" b="0" dirty="0" smtClean="0"/>
            </a:br>
            <a:r>
              <a:rPr lang="en-US" b="0" dirty="0" smtClean="0"/>
              <a:t>	(it’s magic or </a:t>
            </a:r>
            <a:r>
              <a:rPr lang="en-US" b="0" dirty="0" err="1" smtClean="0"/>
              <a:t>alchemia</a:t>
            </a:r>
            <a:r>
              <a:rPr lang="en-US" b="0" dirty="0" smtClean="0"/>
              <a:t>)! </a:t>
            </a:r>
            <a:r>
              <a:rPr lang="en-US" b="0" dirty="0"/>
              <a:t/>
            </a:r>
            <a:br>
              <a:rPr lang="en-US" b="0" dirty="0"/>
            </a:br>
            <a:r>
              <a:rPr lang="en-US" b="0" dirty="0"/>
              <a:t>* </a:t>
            </a:r>
            <a:r>
              <a:rPr lang="en-US" b="0" dirty="0" smtClean="0"/>
              <a:t>it is true! (=&gt; JPE and Nobel Prize)</a:t>
            </a:r>
            <a:br>
              <a:rPr lang="en-US" b="0" dirty="0" smtClean="0"/>
            </a:br>
            <a:r>
              <a:rPr lang="en-US" b="0" dirty="0" smtClean="0"/>
              <a:t>* “easy” to code  </a:t>
            </a:r>
            <a:br>
              <a:rPr lang="en-US" b="0" dirty="0" smtClean="0"/>
            </a:br>
            <a:endParaRPr lang="en-US" b="0" dirty="0" smtClean="0"/>
          </a:p>
          <a:p>
            <a:r>
              <a:rPr lang="en-US" dirty="0"/>
              <a:t>For </a:t>
            </a:r>
            <a:r>
              <a:rPr lang="en-US" dirty="0" smtClean="0"/>
              <a:t>Demographers and Population Scientists </a:t>
            </a:r>
            <a:r>
              <a:rPr lang="en-US" dirty="0"/>
              <a:t/>
            </a:r>
            <a:br>
              <a:rPr lang="en-US" dirty="0"/>
            </a:br>
            <a:r>
              <a:rPr lang="en-US" dirty="0"/>
              <a:t/>
            </a:r>
            <a:br>
              <a:rPr lang="en-US" dirty="0"/>
            </a:br>
            <a:r>
              <a:rPr lang="en-US" b="0" dirty="0"/>
              <a:t>* we </a:t>
            </a:r>
            <a:r>
              <a:rPr lang="en-US" b="0" dirty="0" smtClean="0"/>
              <a:t>have had better (before 1994) </a:t>
            </a:r>
            <a:br>
              <a:rPr lang="en-US" b="0" dirty="0" smtClean="0"/>
            </a:br>
            <a:r>
              <a:rPr lang="en-US" b="0" dirty="0" smtClean="0"/>
              <a:t>	and still have better (after): </a:t>
            </a:r>
            <a:br>
              <a:rPr lang="en-US" b="0" dirty="0" smtClean="0"/>
            </a:br>
            <a:r>
              <a:rPr lang="en-US" b="0" dirty="0" smtClean="0"/>
              <a:t>	see the literature … </a:t>
            </a:r>
            <a:br>
              <a:rPr lang="en-US" b="0" dirty="0" smtClean="0"/>
            </a:br>
            <a:r>
              <a:rPr lang="en-US" b="0" dirty="0" smtClean="0"/>
              <a:t>* the “identification problem” …</a:t>
            </a:r>
            <a:r>
              <a:rPr lang="en-US" b="0" dirty="0"/>
              <a:t/>
            </a:r>
            <a:br>
              <a:rPr lang="en-US" b="0" dirty="0"/>
            </a:br>
            <a:endParaRPr lang="en-US" b="0" dirty="0"/>
          </a:p>
          <a:p>
            <a:endParaRPr lang="en-US" b="0" dirty="0" smtClean="0"/>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12</a:t>
            </a:fld>
            <a:endParaRPr lang="fr-FR"/>
          </a:p>
        </p:txBody>
      </p:sp>
      <p:pic>
        <p:nvPicPr>
          <p:cNvPr id="6" name="Picture 5"/>
          <p:cNvPicPr>
            <a:picLocks noChangeAspect="1"/>
          </p:cNvPicPr>
          <p:nvPr/>
        </p:nvPicPr>
        <p:blipFill>
          <a:blip r:embed="rId3"/>
          <a:stretch>
            <a:fillRect/>
          </a:stretch>
        </p:blipFill>
        <p:spPr>
          <a:xfrm>
            <a:off x="265200" y="476672"/>
            <a:ext cx="4371975" cy="1752600"/>
          </a:xfrm>
          <a:prstGeom prst="rect">
            <a:avLst/>
          </a:prstGeom>
        </p:spPr>
      </p:pic>
      <p:pic>
        <p:nvPicPr>
          <p:cNvPr id="7" name="Picture 6"/>
          <p:cNvPicPr>
            <a:picLocks noChangeAspect="1"/>
          </p:cNvPicPr>
          <p:nvPr/>
        </p:nvPicPr>
        <p:blipFill>
          <a:blip r:embed="rId4"/>
          <a:stretch>
            <a:fillRect/>
          </a:stretch>
        </p:blipFill>
        <p:spPr>
          <a:xfrm>
            <a:off x="553232" y="1056127"/>
            <a:ext cx="5623904" cy="500665"/>
          </a:xfrm>
          <a:prstGeom prst="rect">
            <a:avLst/>
          </a:prstGeom>
        </p:spPr>
      </p:pic>
      <p:pic>
        <p:nvPicPr>
          <p:cNvPr id="8" name="Picture 7"/>
          <p:cNvPicPr>
            <a:picLocks noChangeAspect="1"/>
          </p:cNvPicPr>
          <p:nvPr/>
        </p:nvPicPr>
        <p:blipFill>
          <a:blip r:embed="rId5"/>
          <a:stretch>
            <a:fillRect/>
          </a:stretch>
        </p:blipFill>
        <p:spPr>
          <a:xfrm flipH="1">
            <a:off x="381001" y="2240779"/>
            <a:ext cx="1597023" cy="1874912"/>
          </a:xfrm>
          <a:prstGeom prst="rect">
            <a:avLst/>
          </a:prstGeom>
        </p:spPr>
      </p:pic>
      <p:sp>
        <p:nvSpPr>
          <p:cNvPr id="10" name="Rectangle 9"/>
          <p:cNvSpPr/>
          <p:nvPr/>
        </p:nvSpPr>
        <p:spPr>
          <a:xfrm>
            <a:off x="611249" y="4665330"/>
            <a:ext cx="3336171" cy="707886"/>
          </a:xfrm>
          <a:prstGeom prst="rect">
            <a:avLst/>
          </a:prstGeom>
        </p:spPr>
        <p:txBody>
          <a:bodyPr wrap="none">
            <a:spAutoFit/>
          </a:bodyPr>
          <a:lstStyle/>
          <a:p>
            <a:pPr algn="ctr"/>
            <a:r>
              <a:rPr lang="en-US" sz="2000" dirty="0" smtClean="0"/>
              <a:t>Nobel Prize!            President </a:t>
            </a:r>
            <a:br>
              <a:rPr lang="en-US" sz="2000" dirty="0" smtClean="0"/>
            </a:br>
            <a:r>
              <a:rPr lang="en-US" sz="2000" dirty="0" smtClean="0"/>
              <a:t>		of Brown U.!</a:t>
            </a:r>
            <a:endParaRPr lang="en-US" sz="2000" dirty="0"/>
          </a:p>
        </p:txBody>
      </p:sp>
      <p:cxnSp>
        <p:nvCxnSpPr>
          <p:cNvPr id="12" name="Straight Arrow Connector 11"/>
          <p:cNvCxnSpPr/>
          <p:nvPr/>
        </p:nvCxnSpPr>
        <p:spPr bwMode="auto">
          <a:xfrm flipH="1" flipV="1">
            <a:off x="848544" y="4271214"/>
            <a:ext cx="144016" cy="453930"/>
          </a:xfrm>
          <a:prstGeom prst="straightConnector1">
            <a:avLst/>
          </a:prstGeom>
          <a:solidFill>
            <a:schemeClr val="accent1"/>
          </a:solidFill>
          <a:ln w="635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p:cNvCxnSpPr/>
          <p:nvPr/>
        </p:nvCxnSpPr>
        <p:spPr bwMode="auto">
          <a:xfrm flipV="1">
            <a:off x="2648744" y="4246151"/>
            <a:ext cx="236088" cy="544904"/>
          </a:xfrm>
          <a:prstGeom prst="straightConnector1">
            <a:avLst/>
          </a:prstGeom>
          <a:solidFill>
            <a:schemeClr val="accent1"/>
          </a:solidFill>
          <a:ln w="635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Rectangle 15"/>
          <p:cNvSpPr/>
          <p:nvPr/>
        </p:nvSpPr>
        <p:spPr>
          <a:xfrm>
            <a:off x="216024" y="404664"/>
            <a:ext cx="8927976" cy="369332"/>
          </a:xfrm>
          <a:prstGeom prst="rect">
            <a:avLst/>
          </a:prstGeom>
        </p:spPr>
        <p:txBody>
          <a:bodyPr wrap="square">
            <a:spAutoFit/>
          </a:bodyPr>
          <a:lstStyle/>
          <a:p>
            <a:r>
              <a:rPr lang="en-US" sz="1800" dirty="0">
                <a:hlinkClick r:id="rId6"/>
              </a:rPr>
              <a:t>https://www.princeton.edu/~</a:t>
            </a:r>
            <a:r>
              <a:rPr lang="en-US" sz="1800" dirty="0" smtClean="0">
                <a:hlinkClick r:id="rId6"/>
              </a:rPr>
              <a:t>deaton/downloads/Intertemporal_Choice_and_Inequality.pdf</a:t>
            </a:r>
            <a:r>
              <a:rPr lang="en-US" sz="1800" dirty="0" smtClean="0"/>
              <a:t> </a:t>
            </a:r>
            <a:endParaRPr lang="en-US" sz="1800" dirty="0"/>
          </a:p>
        </p:txBody>
      </p:sp>
    </p:spTree>
    <p:extLst>
      <p:ext uri="{BB962C8B-B14F-4D97-AF65-F5344CB8AC3E}">
        <p14:creationId xmlns:p14="http://schemas.microsoft.com/office/powerpoint/2010/main" val="401744229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3A933473-574C-4DEF-B5A6-1EACD879A519}" type="slidenum">
              <a:rPr lang="fr-FR" sz="1400"/>
              <a:pPr/>
              <a:t>13</a:t>
            </a:fld>
            <a:endParaRPr lang="fr-FR" sz="1400"/>
          </a:p>
        </p:txBody>
      </p:sp>
      <p:sp>
        <p:nvSpPr>
          <p:cNvPr id="6147" name="Rectangle 3"/>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148" name="Rectangle 4"/>
          <p:cNvSpPr>
            <a:spLocks noChangeArrowheads="1"/>
          </p:cNvSpPr>
          <p:nvPr/>
        </p:nvSpPr>
        <p:spPr bwMode="auto">
          <a:xfrm>
            <a:off x="538582" y="123825"/>
            <a:ext cx="80720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AU" sz="3600" b="1" dirty="0" smtClean="0"/>
              <a:t>Methodology I </a:t>
            </a:r>
            <a:r>
              <a:rPr lang="en-AU" sz="3600" b="1" dirty="0"/>
              <a:t>: the base </a:t>
            </a:r>
            <a:r>
              <a:rPr lang="en-AU" sz="3600" b="1" dirty="0">
                <a:sym typeface="Wingdings" pitchFamily="2" charset="2"/>
              </a:rPr>
              <a:t>    A = P – C </a:t>
            </a:r>
            <a:endParaRPr lang="fr-FR" sz="3600" b="1" dirty="0"/>
          </a:p>
        </p:txBody>
      </p:sp>
      <p:sp>
        <p:nvSpPr>
          <p:cNvPr id="3" name="AutoShape 3"/>
          <p:cNvSpPr>
            <a:spLocks noChangeAspect="1" noChangeArrowheads="1" noTextEdit="1"/>
          </p:cNvSpPr>
          <p:nvPr/>
        </p:nvSpPr>
        <p:spPr bwMode="auto">
          <a:xfrm>
            <a:off x="1065213" y="769938"/>
            <a:ext cx="6823075" cy="448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Rectangle 5"/>
          <p:cNvSpPr>
            <a:spLocks noChangeArrowheads="1"/>
          </p:cNvSpPr>
          <p:nvPr/>
        </p:nvSpPr>
        <p:spPr bwMode="auto">
          <a:xfrm>
            <a:off x="1338263" y="949326"/>
            <a:ext cx="925513"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smtClean="0">
                <a:ln>
                  <a:noFill/>
                </a:ln>
                <a:solidFill>
                  <a:srgbClr val="000000"/>
                </a:solidFill>
                <a:effectLst/>
                <a:latin typeface="Times New Roman" panose="02020603050405020304" pitchFamily="18" charset="0"/>
              </a:rPr>
              <a:t>The Lexis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 name="Rectangle 6"/>
          <p:cNvSpPr>
            <a:spLocks noChangeArrowheads="1"/>
          </p:cNvSpPr>
          <p:nvPr/>
        </p:nvSpPr>
        <p:spPr bwMode="auto">
          <a:xfrm>
            <a:off x="2159001" y="949326"/>
            <a:ext cx="804863"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smtClean="0">
                <a:ln>
                  <a:noFill/>
                </a:ln>
                <a:solidFill>
                  <a:srgbClr val="000000"/>
                </a:solidFill>
                <a:effectLst/>
                <a:latin typeface="Times New Roman" panose="02020603050405020304" pitchFamily="18" charset="0"/>
              </a:rPr>
              <a:t>Diagram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 name="Rectangle 7"/>
          <p:cNvSpPr>
            <a:spLocks noChangeArrowheads="1"/>
          </p:cNvSpPr>
          <p:nvPr/>
        </p:nvSpPr>
        <p:spPr bwMode="auto">
          <a:xfrm>
            <a:off x="2905126" y="949326"/>
            <a:ext cx="590550"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smtClean="0">
                <a:ln>
                  <a:noFill/>
                </a:ln>
                <a:solidFill>
                  <a:srgbClr val="000000"/>
                </a:solidFill>
                <a:effectLst/>
                <a:latin typeface="Times New Roman" panose="02020603050405020304" pitchFamily="18" charset="0"/>
              </a:rPr>
              <a:t>(1872)</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 name="Rectangle 8"/>
          <p:cNvSpPr>
            <a:spLocks noChangeArrowheads="1"/>
          </p:cNvSpPr>
          <p:nvPr/>
        </p:nvSpPr>
        <p:spPr bwMode="auto">
          <a:xfrm>
            <a:off x="5721351" y="1928813"/>
            <a:ext cx="719138"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9"/>
          <p:cNvSpPr>
            <a:spLocks noChangeArrowheads="1"/>
          </p:cNvSpPr>
          <p:nvPr/>
        </p:nvSpPr>
        <p:spPr bwMode="auto">
          <a:xfrm>
            <a:off x="5721351" y="1928813"/>
            <a:ext cx="719138"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Line 10"/>
          <p:cNvSpPr>
            <a:spLocks noChangeShapeType="1"/>
          </p:cNvSpPr>
          <p:nvPr/>
        </p:nvSpPr>
        <p:spPr bwMode="auto">
          <a:xfrm flipV="1">
            <a:off x="5721351" y="1928813"/>
            <a:ext cx="719138"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1"/>
          <p:cNvSpPr>
            <a:spLocks noChangeArrowheads="1"/>
          </p:cNvSpPr>
          <p:nvPr/>
        </p:nvSpPr>
        <p:spPr bwMode="auto">
          <a:xfrm>
            <a:off x="5711826" y="264636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2"/>
          <p:cNvSpPr>
            <a:spLocks noChangeArrowheads="1"/>
          </p:cNvSpPr>
          <p:nvPr/>
        </p:nvSpPr>
        <p:spPr bwMode="auto">
          <a:xfrm>
            <a:off x="5711826" y="264636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3"/>
          <p:cNvSpPr>
            <a:spLocks noChangeShapeType="1"/>
          </p:cNvSpPr>
          <p:nvPr/>
        </p:nvSpPr>
        <p:spPr bwMode="auto">
          <a:xfrm flipV="1">
            <a:off x="5711826" y="264636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Rectangle 14"/>
          <p:cNvSpPr>
            <a:spLocks noChangeArrowheads="1"/>
          </p:cNvSpPr>
          <p:nvPr/>
        </p:nvSpPr>
        <p:spPr bwMode="auto">
          <a:xfrm>
            <a:off x="5711826" y="3360738"/>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5"/>
          <p:cNvSpPr>
            <a:spLocks noChangeArrowheads="1"/>
          </p:cNvSpPr>
          <p:nvPr/>
        </p:nvSpPr>
        <p:spPr bwMode="auto">
          <a:xfrm>
            <a:off x="5711826" y="3360738"/>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16"/>
          <p:cNvSpPr>
            <a:spLocks noChangeShapeType="1"/>
          </p:cNvSpPr>
          <p:nvPr/>
        </p:nvSpPr>
        <p:spPr bwMode="auto">
          <a:xfrm flipV="1">
            <a:off x="5711826" y="3360738"/>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Rectangle 17"/>
          <p:cNvSpPr>
            <a:spLocks noChangeArrowheads="1"/>
          </p:cNvSpPr>
          <p:nvPr/>
        </p:nvSpPr>
        <p:spPr bwMode="auto">
          <a:xfrm>
            <a:off x="5711826" y="4075113"/>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8"/>
          <p:cNvSpPr>
            <a:spLocks noChangeArrowheads="1"/>
          </p:cNvSpPr>
          <p:nvPr/>
        </p:nvSpPr>
        <p:spPr bwMode="auto">
          <a:xfrm>
            <a:off x="5711826" y="4075113"/>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9"/>
          <p:cNvSpPr>
            <a:spLocks noChangeShapeType="1"/>
          </p:cNvSpPr>
          <p:nvPr/>
        </p:nvSpPr>
        <p:spPr bwMode="auto">
          <a:xfrm flipV="1">
            <a:off x="5711826" y="4075113"/>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Rectangle 20"/>
          <p:cNvSpPr>
            <a:spLocks noChangeArrowheads="1"/>
          </p:cNvSpPr>
          <p:nvPr/>
        </p:nvSpPr>
        <p:spPr bwMode="auto">
          <a:xfrm>
            <a:off x="6162676" y="5011738"/>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2030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0" name="Rectangle 21"/>
          <p:cNvSpPr>
            <a:spLocks noChangeArrowheads="1"/>
          </p:cNvSpPr>
          <p:nvPr/>
        </p:nvSpPr>
        <p:spPr bwMode="auto">
          <a:xfrm>
            <a:off x="5164138" y="1431926"/>
            <a:ext cx="820738"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000000"/>
                </a:solidFill>
                <a:effectLst/>
                <a:latin typeface="Times New Roman" panose="02020603050405020304" pitchFamily="18" charset="0"/>
              </a:rPr>
              <a:t>C 1918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1" name="Rectangle 22"/>
          <p:cNvSpPr>
            <a:spLocks noChangeArrowheads="1"/>
          </p:cNvSpPr>
          <p:nvPr/>
        </p:nvSpPr>
        <p:spPr bwMode="auto">
          <a:xfrm>
            <a:off x="6929438" y="2522538"/>
            <a:ext cx="820738"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000000"/>
                </a:solidFill>
                <a:effectLst/>
                <a:latin typeface="Times New Roman" panose="02020603050405020304" pitchFamily="18" charset="0"/>
              </a:rPr>
              <a:t>C 1978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2" name="Rectangle 23"/>
          <p:cNvSpPr>
            <a:spLocks noChangeArrowheads="1"/>
          </p:cNvSpPr>
          <p:nvPr/>
        </p:nvSpPr>
        <p:spPr bwMode="auto">
          <a:xfrm>
            <a:off x="1431926" y="1933576"/>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4"/>
          <p:cNvSpPr>
            <a:spLocks noChangeArrowheads="1"/>
          </p:cNvSpPr>
          <p:nvPr/>
        </p:nvSpPr>
        <p:spPr bwMode="auto">
          <a:xfrm>
            <a:off x="1431926" y="1933576"/>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25"/>
          <p:cNvSpPr>
            <a:spLocks noChangeShapeType="1"/>
          </p:cNvSpPr>
          <p:nvPr/>
        </p:nvSpPr>
        <p:spPr bwMode="auto">
          <a:xfrm flipV="1">
            <a:off x="1431926" y="1933576"/>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6"/>
          <p:cNvSpPr>
            <a:spLocks noChangeArrowheads="1"/>
          </p:cNvSpPr>
          <p:nvPr/>
        </p:nvSpPr>
        <p:spPr bwMode="auto">
          <a:xfrm>
            <a:off x="2146301" y="1933576"/>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7"/>
          <p:cNvSpPr>
            <a:spLocks noChangeArrowheads="1"/>
          </p:cNvSpPr>
          <p:nvPr/>
        </p:nvSpPr>
        <p:spPr bwMode="auto">
          <a:xfrm>
            <a:off x="2146301" y="1933576"/>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8"/>
          <p:cNvSpPr>
            <a:spLocks noChangeShapeType="1"/>
          </p:cNvSpPr>
          <p:nvPr/>
        </p:nvSpPr>
        <p:spPr bwMode="auto">
          <a:xfrm flipV="1">
            <a:off x="2146301" y="1933576"/>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Rectangle 29"/>
          <p:cNvSpPr>
            <a:spLocks noChangeArrowheads="1"/>
          </p:cNvSpPr>
          <p:nvPr/>
        </p:nvSpPr>
        <p:spPr bwMode="auto">
          <a:xfrm>
            <a:off x="2862263" y="1933576"/>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0"/>
          <p:cNvSpPr>
            <a:spLocks noChangeArrowheads="1"/>
          </p:cNvSpPr>
          <p:nvPr/>
        </p:nvSpPr>
        <p:spPr bwMode="auto">
          <a:xfrm>
            <a:off x="2862263" y="1933576"/>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31"/>
          <p:cNvSpPr>
            <a:spLocks noChangeShapeType="1"/>
          </p:cNvSpPr>
          <p:nvPr/>
        </p:nvSpPr>
        <p:spPr bwMode="auto">
          <a:xfrm flipV="1">
            <a:off x="2862263" y="1933576"/>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Rectangle 32"/>
          <p:cNvSpPr>
            <a:spLocks noChangeArrowheads="1"/>
          </p:cNvSpPr>
          <p:nvPr/>
        </p:nvSpPr>
        <p:spPr bwMode="auto">
          <a:xfrm>
            <a:off x="3578226" y="1933576"/>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4" name="Rectangle 33"/>
          <p:cNvSpPr>
            <a:spLocks noChangeArrowheads="1"/>
          </p:cNvSpPr>
          <p:nvPr/>
        </p:nvSpPr>
        <p:spPr bwMode="auto">
          <a:xfrm>
            <a:off x="3578226" y="1933576"/>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5" name="Line 34"/>
          <p:cNvSpPr>
            <a:spLocks noChangeShapeType="1"/>
          </p:cNvSpPr>
          <p:nvPr/>
        </p:nvSpPr>
        <p:spPr bwMode="auto">
          <a:xfrm flipV="1">
            <a:off x="3578226" y="1933576"/>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2" name="Rectangle 35"/>
          <p:cNvSpPr>
            <a:spLocks noChangeArrowheads="1"/>
          </p:cNvSpPr>
          <p:nvPr/>
        </p:nvSpPr>
        <p:spPr bwMode="auto">
          <a:xfrm>
            <a:off x="4295776" y="1933576"/>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3" name="Rectangle 36"/>
          <p:cNvSpPr>
            <a:spLocks noChangeArrowheads="1"/>
          </p:cNvSpPr>
          <p:nvPr/>
        </p:nvSpPr>
        <p:spPr bwMode="auto">
          <a:xfrm>
            <a:off x="4295776" y="1933576"/>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4" name="Line 37"/>
          <p:cNvSpPr>
            <a:spLocks noChangeShapeType="1"/>
          </p:cNvSpPr>
          <p:nvPr/>
        </p:nvSpPr>
        <p:spPr bwMode="auto">
          <a:xfrm flipV="1">
            <a:off x="4295776" y="1933576"/>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5" name="Rectangle 38"/>
          <p:cNvSpPr>
            <a:spLocks noChangeArrowheads="1"/>
          </p:cNvSpPr>
          <p:nvPr/>
        </p:nvSpPr>
        <p:spPr bwMode="auto">
          <a:xfrm>
            <a:off x="5002213" y="1936751"/>
            <a:ext cx="719138"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6" name="Rectangle 39"/>
          <p:cNvSpPr>
            <a:spLocks noChangeArrowheads="1"/>
          </p:cNvSpPr>
          <p:nvPr/>
        </p:nvSpPr>
        <p:spPr bwMode="auto">
          <a:xfrm>
            <a:off x="5002213" y="1936751"/>
            <a:ext cx="719138"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7" name="Line 40"/>
          <p:cNvSpPr>
            <a:spLocks noChangeShapeType="1"/>
          </p:cNvSpPr>
          <p:nvPr/>
        </p:nvSpPr>
        <p:spPr bwMode="auto">
          <a:xfrm flipV="1">
            <a:off x="5002213" y="1936751"/>
            <a:ext cx="719138"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8" name="Rectangle 41"/>
          <p:cNvSpPr>
            <a:spLocks noChangeArrowheads="1"/>
          </p:cNvSpPr>
          <p:nvPr/>
        </p:nvSpPr>
        <p:spPr bwMode="auto">
          <a:xfrm>
            <a:off x="1420813" y="2652713"/>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9" name="Rectangle 42"/>
          <p:cNvSpPr>
            <a:spLocks noChangeArrowheads="1"/>
          </p:cNvSpPr>
          <p:nvPr/>
        </p:nvSpPr>
        <p:spPr bwMode="auto">
          <a:xfrm>
            <a:off x="1420813" y="2652713"/>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0" name="Line 43"/>
          <p:cNvSpPr>
            <a:spLocks noChangeShapeType="1"/>
          </p:cNvSpPr>
          <p:nvPr/>
        </p:nvSpPr>
        <p:spPr bwMode="auto">
          <a:xfrm flipV="1">
            <a:off x="1420813" y="2652713"/>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1" name="Rectangle 44"/>
          <p:cNvSpPr>
            <a:spLocks noChangeArrowheads="1"/>
          </p:cNvSpPr>
          <p:nvPr/>
        </p:nvSpPr>
        <p:spPr bwMode="auto">
          <a:xfrm>
            <a:off x="1420813" y="3367088"/>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2" name="Rectangle 45"/>
          <p:cNvSpPr>
            <a:spLocks noChangeArrowheads="1"/>
          </p:cNvSpPr>
          <p:nvPr/>
        </p:nvSpPr>
        <p:spPr bwMode="auto">
          <a:xfrm>
            <a:off x="1420813" y="3367088"/>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3" name="Line 46"/>
          <p:cNvSpPr>
            <a:spLocks noChangeShapeType="1"/>
          </p:cNvSpPr>
          <p:nvPr/>
        </p:nvSpPr>
        <p:spPr bwMode="auto">
          <a:xfrm flipV="1">
            <a:off x="1420813" y="3367088"/>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4" name="Rectangle 47"/>
          <p:cNvSpPr>
            <a:spLocks noChangeArrowheads="1"/>
          </p:cNvSpPr>
          <p:nvPr/>
        </p:nvSpPr>
        <p:spPr bwMode="auto">
          <a:xfrm>
            <a:off x="1420813" y="4081463"/>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5" name="Rectangle 48"/>
          <p:cNvSpPr>
            <a:spLocks noChangeArrowheads="1"/>
          </p:cNvSpPr>
          <p:nvPr/>
        </p:nvSpPr>
        <p:spPr bwMode="auto">
          <a:xfrm>
            <a:off x="1420813" y="4081463"/>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6" name="Line 49"/>
          <p:cNvSpPr>
            <a:spLocks noChangeShapeType="1"/>
          </p:cNvSpPr>
          <p:nvPr/>
        </p:nvSpPr>
        <p:spPr bwMode="auto">
          <a:xfrm flipV="1">
            <a:off x="1420813" y="4081463"/>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7" name="Rectangle 50"/>
          <p:cNvSpPr>
            <a:spLocks noChangeArrowheads="1"/>
          </p:cNvSpPr>
          <p:nvPr/>
        </p:nvSpPr>
        <p:spPr bwMode="auto">
          <a:xfrm>
            <a:off x="2136776" y="265271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8" name="Rectangle 51"/>
          <p:cNvSpPr>
            <a:spLocks noChangeArrowheads="1"/>
          </p:cNvSpPr>
          <p:nvPr/>
        </p:nvSpPr>
        <p:spPr bwMode="auto">
          <a:xfrm>
            <a:off x="2136776" y="265271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9" name="Line 52"/>
          <p:cNvSpPr>
            <a:spLocks noChangeShapeType="1"/>
          </p:cNvSpPr>
          <p:nvPr/>
        </p:nvSpPr>
        <p:spPr bwMode="auto">
          <a:xfrm flipV="1">
            <a:off x="2136776" y="265271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0" name="Rectangle 53"/>
          <p:cNvSpPr>
            <a:spLocks noChangeArrowheads="1"/>
          </p:cNvSpPr>
          <p:nvPr/>
        </p:nvSpPr>
        <p:spPr bwMode="auto">
          <a:xfrm>
            <a:off x="2136776" y="3367088"/>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1" name="Rectangle 54"/>
          <p:cNvSpPr>
            <a:spLocks noChangeArrowheads="1"/>
          </p:cNvSpPr>
          <p:nvPr/>
        </p:nvSpPr>
        <p:spPr bwMode="auto">
          <a:xfrm>
            <a:off x="2136776" y="3367088"/>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2" name="Line 55"/>
          <p:cNvSpPr>
            <a:spLocks noChangeShapeType="1"/>
          </p:cNvSpPr>
          <p:nvPr/>
        </p:nvSpPr>
        <p:spPr bwMode="auto">
          <a:xfrm flipV="1">
            <a:off x="2136776" y="3367088"/>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3" name="Rectangle 56"/>
          <p:cNvSpPr>
            <a:spLocks noChangeArrowheads="1"/>
          </p:cNvSpPr>
          <p:nvPr/>
        </p:nvSpPr>
        <p:spPr bwMode="auto">
          <a:xfrm>
            <a:off x="2136776" y="4081463"/>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4" name="Rectangle 57"/>
          <p:cNvSpPr>
            <a:spLocks noChangeArrowheads="1"/>
          </p:cNvSpPr>
          <p:nvPr/>
        </p:nvSpPr>
        <p:spPr bwMode="auto">
          <a:xfrm>
            <a:off x="2136776" y="4081463"/>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5" name="Line 58"/>
          <p:cNvSpPr>
            <a:spLocks noChangeShapeType="1"/>
          </p:cNvSpPr>
          <p:nvPr/>
        </p:nvSpPr>
        <p:spPr bwMode="auto">
          <a:xfrm flipV="1">
            <a:off x="2136776" y="4081463"/>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6" name="Rectangle 59"/>
          <p:cNvSpPr>
            <a:spLocks noChangeArrowheads="1"/>
          </p:cNvSpPr>
          <p:nvPr/>
        </p:nvSpPr>
        <p:spPr bwMode="auto">
          <a:xfrm>
            <a:off x="2852738" y="2652713"/>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7" name="Rectangle 60"/>
          <p:cNvSpPr>
            <a:spLocks noChangeArrowheads="1"/>
          </p:cNvSpPr>
          <p:nvPr/>
        </p:nvSpPr>
        <p:spPr bwMode="auto">
          <a:xfrm>
            <a:off x="2852738" y="2652713"/>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8" name="Line 61"/>
          <p:cNvSpPr>
            <a:spLocks noChangeShapeType="1"/>
          </p:cNvSpPr>
          <p:nvPr/>
        </p:nvSpPr>
        <p:spPr bwMode="auto">
          <a:xfrm flipV="1">
            <a:off x="2852738" y="2652713"/>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9" name="Rectangle 62"/>
          <p:cNvSpPr>
            <a:spLocks noChangeArrowheads="1"/>
          </p:cNvSpPr>
          <p:nvPr/>
        </p:nvSpPr>
        <p:spPr bwMode="auto">
          <a:xfrm>
            <a:off x="2852738" y="3367088"/>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0" name="Rectangle 63"/>
          <p:cNvSpPr>
            <a:spLocks noChangeArrowheads="1"/>
          </p:cNvSpPr>
          <p:nvPr/>
        </p:nvSpPr>
        <p:spPr bwMode="auto">
          <a:xfrm>
            <a:off x="2852738" y="3367088"/>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1" name="Line 64"/>
          <p:cNvSpPr>
            <a:spLocks noChangeShapeType="1"/>
          </p:cNvSpPr>
          <p:nvPr/>
        </p:nvSpPr>
        <p:spPr bwMode="auto">
          <a:xfrm flipV="1">
            <a:off x="2852738" y="3367088"/>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2" name="Rectangle 65"/>
          <p:cNvSpPr>
            <a:spLocks noChangeArrowheads="1"/>
          </p:cNvSpPr>
          <p:nvPr/>
        </p:nvSpPr>
        <p:spPr bwMode="auto">
          <a:xfrm>
            <a:off x="2852738" y="4081463"/>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3" name="Rectangle 66"/>
          <p:cNvSpPr>
            <a:spLocks noChangeArrowheads="1"/>
          </p:cNvSpPr>
          <p:nvPr/>
        </p:nvSpPr>
        <p:spPr bwMode="auto">
          <a:xfrm>
            <a:off x="2852738" y="4081463"/>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4" name="Line 67"/>
          <p:cNvSpPr>
            <a:spLocks noChangeShapeType="1"/>
          </p:cNvSpPr>
          <p:nvPr/>
        </p:nvSpPr>
        <p:spPr bwMode="auto">
          <a:xfrm flipV="1">
            <a:off x="2852738" y="4081463"/>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5" name="Rectangle 68"/>
          <p:cNvSpPr>
            <a:spLocks noChangeArrowheads="1"/>
          </p:cNvSpPr>
          <p:nvPr/>
        </p:nvSpPr>
        <p:spPr bwMode="auto">
          <a:xfrm>
            <a:off x="3568701" y="2652713"/>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6" name="Rectangle 69"/>
          <p:cNvSpPr>
            <a:spLocks noChangeArrowheads="1"/>
          </p:cNvSpPr>
          <p:nvPr/>
        </p:nvSpPr>
        <p:spPr bwMode="auto">
          <a:xfrm>
            <a:off x="3568701" y="2652713"/>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7" name="Line 70"/>
          <p:cNvSpPr>
            <a:spLocks noChangeShapeType="1"/>
          </p:cNvSpPr>
          <p:nvPr/>
        </p:nvSpPr>
        <p:spPr bwMode="auto">
          <a:xfrm flipV="1">
            <a:off x="3568701" y="2652713"/>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8" name="Rectangle 71"/>
          <p:cNvSpPr>
            <a:spLocks noChangeArrowheads="1"/>
          </p:cNvSpPr>
          <p:nvPr/>
        </p:nvSpPr>
        <p:spPr bwMode="auto">
          <a:xfrm>
            <a:off x="3568701" y="3367088"/>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9" name="Rectangle 72"/>
          <p:cNvSpPr>
            <a:spLocks noChangeArrowheads="1"/>
          </p:cNvSpPr>
          <p:nvPr/>
        </p:nvSpPr>
        <p:spPr bwMode="auto">
          <a:xfrm>
            <a:off x="3568701" y="3367088"/>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90" name="Line 73"/>
          <p:cNvSpPr>
            <a:spLocks noChangeShapeType="1"/>
          </p:cNvSpPr>
          <p:nvPr/>
        </p:nvSpPr>
        <p:spPr bwMode="auto">
          <a:xfrm flipV="1">
            <a:off x="3568701" y="3367088"/>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91" name="Rectangle 74"/>
          <p:cNvSpPr>
            <a:spLocks noChangeArrowheads="1"/>
          </p:cNvSpPr>
          <p:nvPr/>
        </p:nvSpPr>
        <p:spPr bwMode="auto">
          <a:xfrm>
            <a:off x="3568701" y="4081463"/>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2" name="Rectangle 75"/>
          <p:cNvSpPr>
            <a:spLocks noChangeArrowheads="1"/>
          </p:cNvSpPr>
          <p:nvPr/>
        </p:nvSpPr>
        <p:spPr bwMode="auto">
          <a:xfrm>
            <a:off x="3568701" y="4081463"/>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93" name="Line 76"/>
          <p:cNvSpPr>
            <a:spLocks noChangeShapeType="1"/>
          </p:cNvSpPr>
          <p:nvPr/>
        </p:nvSpPr>
        <p:spPr bwMode="auto">
          <a:xfrm flipV="1">
            <a:off x="3568701" y="4081463"/>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94" name="Rectangle 77"/>
          <p:cNvSpPr>
            <a:spLocks noChangeArrowheads="1"/>
          </p:cNvSpPr>
          <p:nvPr/>
        </p:nvSpPr>
        <p:spPr bwMode="auto">
          <a:xfrm>
            <a:off x="1284288"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1890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195" name="Rectangle 78"/>
          <p:cNvSpPr>
            <a:spLocks noChangeArrowheads="1"/>
          </p:cNvSpPr>
          <p:nvPr/>
        </p:nvSpPr>
        <p:spPr bwMode="auto">
          <a:xfrm>
            <a:off x="1966913"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1910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196" name="Rectangle 79"/>
          <p:cNvSpPr>
            <a:spLocks noChangeArrowheads="1"/>
          </p:cNvSpPr>
          <p:nvPr/>
        </p:nvSpPr>
        <p:spPr bwMode="auto">
          <a:xfrm>
            <a:off x="2644776"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1930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197" name="Rectangle 80"/>
          <p:cNvSpPr>
            <a:spLocks noChangeArrowheads="1"/>
          </p:cNvSpPr>
          <p:nvPr/>
        </p:nvSpPr>
        <p:spPr bwMode="auto">
          <a:xfrm>
            <a:off x="3325813"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1950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198" name="Rectangle 81"/>
          <p:cNvSpPr>
            <a:spLocks noChangeArrowheads="1"/>
          </p:cNvSpPr>
          <p:nvPr/>
        </p:nvSpPr>
        <p:spPr bwMode="auto">
          <a:xfrm>
            <a:off x="6877051" y="4932363"/>
            <a:ext cx="6492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Period</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199" name="Rectangle 82"/>
          <p:cNvSpPr>
            <a:spLocks noChangeArrowheads="1"/>
          </p:cNvSpPr>
          <p:nvPr/>
        </p:nvSpPr>
        <p:spPr bwMode="auto">
          <a:xfrm>
            <a:off x="1106488" y="2514601"/>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60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0" name="Rectangle 83"/>
          <p:cNvSpPr>
            <a:spLocks noChangeArrowheads="1"/>
          </p:cNvSpPr>
          <p:nvPr/>
        </p:nvSpPr>
        <p:spPr bwMode="auto">
          <a:xfrm>
            <a:off x="1106488" y="3244851"/>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40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1" name="Rectangle 84"/>
          <p:cNvSpPr>
            <a:spLocks noChangeArrowheads="1"/>
          </p:cNvSpPr>
          <p:nvPr/>
        </p:nvSpPr>
        <p:spPr bwMode="auto">
          <a:xfrm>
            <a:off x="1106488" y="3970338"/>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20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2" name="Rectangle 85"/>
          <p:cNvSpPr>
            <a:spLocks noChangeArrowheads="1"/>
          </p:cNvSpPr>
          <p:nvPr/>
        </p:nvSpPr>
        <p:spPr bwMode="auto">
          <a:xfrm>
            <a:off x="1104901" y="4699001"/>
            <a:ext cx="1936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nvGrpSpPr>
          <p:cNvPr id="6203" name="Group 89"/>
          <p:cNvGrpSpPr>
            <a:grpSpLocks/>
          </p:cNvGrpSpPr>
          <p:nvPr/>
        </p:nvGrpSpPr>
        <p:grpSpPr bwMode="auto">
          <a:xfrm>
            <a:off x="1346201" y="1195388"/>
            <a:ext cx="152400" cy="3602038"/>
            <a:chOff x="848" y="753"/>
            <a:chExt cx="96" cy="2269"/>
          </a:xfrm>
        </p:grpSpPr>
        <p:sp>
          <p:nvSpPr>
            <p:cNvPr id="7384" name="Freeform 86"/>
            <p:cNvSpPr>
              <a:spLocks noEditPoints="1"/>
            </p:cNvSpPr>
            <p:nvPr/>
          </p:nvSpPr>
          <p:spPr bwMode="auto">
            <a:xfrm>
              <a:off x="848" y="753"/>
              <a:ext cx="96" cy="2269"/>
            </a:xfrm>
            <a:custGeom>
              <a:avLst/>
              <a:gdLst>
                <a:gd name="T0" fmla="*/ 39 w 96"/>
                <a:gd name="T1" fmla="*/ 2269 h 2269"/>
                <a:gd name="T2" fmla="*/ 40 w 96"/>
                <a:gd name="T3" fmla="*/ 15 h 2269"/>
                <a:gd name="T4" fmla="*/ 56 w 96"/>
                <a:gd name="T5" fmla="*/ 15 h 2269"/>
                <a:gd name="T6" fmla="*/ 56 w 96"/>
                <a:gd name="T7" fmla="*/ 2269 h 2269"/>
                <a:gd name="T8" fmla="*/ 39 w 96"/>
                <a:gd name="T9" fmla="*/ 2269 h 2269"/>
                <a:gd name="T10" fmla="*/ 1 w 96"/>
                <a:gd name="T11" fmla="*/ 75 h 2269"/>
                <a:gd name="T12" fmla="*/ 48 w 96"/>
                <a:gd name="T13" fmla="*/ 0 h 2269"/>
                <a:gd name="T14" fmla="*/ 95 w 96"/>
                <a:gd name="T15" fmla="*/ 75 h 2269"/>
                <a:gd name="T16" fmla="*/ 96 w 96"/>
                <a:gd name="T17" fmla="*/ 75 h 2269"/>
                <a:gd name="T18" fmla="*/ 96 w 96"/>
                <a:gd name="T19" fmla="*/ 77 h 2269"/>
                <a:gd name="T20" fmla="*/ 96 w 96"/>
                <a:gd name="T21" fmla="*/ 78 h 2269"/>
                <a:gd name="T22" fmla="*/ 96 w 96"/>
                <a:gd name="T23" fmla="*/ 80 h 2269"/>
                <a:gd name="T24" fmla="*/ 95 w 96"/>
                <a:gd name="T25" fmla="*/ 81 h 2269"/>
                <a:gd name="T26" fmla="*/ 95 w 96"/>
                <a:gd name="T27" fmla="*/ 83 h 2269"/>
                <a:gd name="T28" fmla="*/ 93 w 96"/>
                <a:gd name="T29" fmla="*/ 84 h 2269"/>
                <a:gd name="T30" fmla="*/ 92 w 96"/>
                <a:gd name="T31" fmla="*/ 85 h 2269"/>
                <a:gd name="T32" fmla="*/ 91 w 96"/>
                <a:gd name="T33" fmla="*/ 86 h 2269"/>
                <a:gd name="T34" fmla="*/ 89 w 96"/>
                <a:gd name="T35" fmla="*/ 86 h 2269"/>
                <a:gd name="T36" fmla="*/ 87 w 96"/>
                <a:gd name="T37" fmla="*/ 86 h 2269"/>
                <a:gd name="T38" fmla="*/ 86 w 96"/>
                <a:gd name="T39" fmla="*/ 86 h 2269"/>
                <a:gd name="T40" fmla="*/ 84 w 96"/>
                <a:gd name="T41" fmla="*/ 86 h 2269"/>
                <a:gd name="T42" fmla="*/ 83 w 96"/>
                <a:gd name="T43" fmla="*/ 85 h 2269"/>
                <a:gd name="T44" fmla="*/ 82 w 96"/>
                <a:gd name="T45" fmla="*/ 84 h 2269"/>
                <a:gd name="T46" fmla="*/ 82 w 96"/>
                <a:gd name="T47" fmla="*/ 82 h 2269"/>
                <a:gd name="T48" fmla="*/ 42 w 96"/>
                <a:gd name="T49" fmla="*/ 19 h 2269"/>
                <a:gd name="T50" fmla="*/ 55 w 96"/>
                <a:gd name="T51" fmla="*/ 19 h 2269"/>
                <a:gd name="T52" fmla="*/ 15 w 96"/>
                <a:gd name="T53" fmla="*/ 82 h 2269"/>
                <a:gd name="T54" fmla="*/ 14 w 96"/>
                <a:gd name="T55" fmla="*/ 84 h 2269"/>
                <a:gd name="T56" fmla="*/ 13 w 96"/>
                <a:gd name="T57" fmla="*/ 85 h 2269"/>
                <a:gd name="T58" fmla="*/ 12 w 96"/>
                <a:gd name="T59" fmla="*/ 86 h 2269"/>
                <a:gd name="T60" fmla="*/ 10 w 96"/>
                <a:gd name="T61" fmla="*/ 86 h 2269"/>
                <a:gd name="T62" fmla="*/ 9 w 96"/>
                <a:gd name="T63" fmla="*/ 86 h 2269"/>
                <a:gd name="T64" fmla="*/ 7 w 96"/>
                <a:gd name="T65" fmla="*/ 86 h 2269"/>
                <a:gd name="T66" fmla="*/ 7 w 96"/>
                <a:gd name="T67" fmla="*/ 86 h 2269"/>
                <a:gd name="T68" fmla="*/ 4 w 96"/>
                <a:gd name="T69" fmla="*/ 85 h 2269"/>
                <a:gd name="T70" fmla="*/ 3 w 96"/>
                <a:gd name="T71" fmla="*/ 84 h 2269"/>
                <a:gd name="T72" fmla="*/ 3 w 96"/>
                <a:gd name="T73" fmla="*/ 83 h 2269"/>
                <a:gd name="T74" fmla="*/ 1 w 96"/>
                <a:gd name="T75" fmla="*/ 81 h 2269"/>
                <a:gd name="T76" fmla="*/ 0 w 96"/>
                <a:gd name="T77" fmla="*/ 80 h 2269"/>
                <a:gd name="T78" fmla="*/ 0 w 96"/>
                <a:gd name="T79" fmla="*/ 78 h 2269"/>
                <a:gd name="T80" fmla="*/ 0 w 96"/>
                <a:gd name="T81" fmla="*/ 77 h 2269"/>
                <a:gd name="T82" fmla="*/ 1 w 96"/>
                <a:gd name="T83" fmla="*/ 75 h 2269"/>
                <a:gd name="T84" fmla="*/ 1 w 96"/>
                <a:gd name="T85" fmla="*/ 75 h 2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2269">
                  <a:moveTo>
                    <a:pt x="39" y="2269"/>
                  </a:moveTo>
                  <a:lnTo>
                    <a:pt x="40" y="15"/>
                  </a:lnTo>
                  <a:lnTo>
                    <a:pt x="56" y="15"/>
                  </a:lnTo>
                  <a:lnTo>
                    <a:pt x="56" y="2269"/>
                  </a:lnTo>
                  <a:lnTo>
                    <a:pt x="39" y="2269"/>
                  </a:lnTo>
                  <a:close/>
                  <a:moveTo>
                    <a:pt x="1" y="75"/>
                  </a:moveTo>
                  <a:lnTo>
                    <a:pt x="48" y="0"/>
                  </a:lnTo>
                  <a:lnTo>
                    <a:pt x="95" y="75"/>
                  </a:lnTo>
                  <a:lnTo>
                    <a:pt x="96" y="75"/>
                  </a:lnTo>
                  <a:lnTo>
                    <a:pt x="96" y="77"/>
                  </a:lnTo>
                  <a:lnTo>
                    <a:pt x="96" y="78"/>
                  </a:lnTo>
                  <a:lnTo>
                    <a:pt x="96" y="80"/>
                  </a:lnTo>
                  <a:lnTo>
                    <a:pt x="95" y="81"/>
                  </a:lnTo>
                  <a:lnTo>
                    <a:pt x="95" y="83"/>
                  </a:lnTo>
                  <a:lnTo>
                    <a:pt x="93" y="84"/>
                  </a:lnTo>
                  <a:lnTo>
                    <a:pt x="92" y="85"/>
                  </a:lnTo>
                  <a:lnTo>
                    <a:pt x="91" y="86"/>
                  </a:lnTo>
                  <a:lnTo>
                    <a:pt x="89" y="86"/>
                  </a:lnTo>
                  <a:lnTo>
                    <a:pt x="87" y="86"/>
                  </a:lnTo>
                  <a:lnTo>
                    <a:pt x="86" y="86"/>
                  </a:lnTo>
                  <a:lnTo>
                    <a:pt x="84" y="86"/>
                  </a:lnTo>
                  <a:lnTo>
                    <a:pt x="83" y="85"/>
                  </a:lnTo>
                  <a:lnTo>
                    <a:pt x="82" y="84"/>
                  </a:lnTo>
                  <a:lnTo>
                    <a:pt x="82" y="82"/>
                  </a:lnTo>
                  <a:lnTo>
                    <a:pt x="42" y="19"/>
                  </a:lnTo>
                  <a:lnTo>
                    <a:pt x="55" y="19"/>
                  </a:lnTo>
                  <a:lnTo>
                    <a:pt x="15" y="82"/>
                  </a:lnTo>
                  <a:lnTo>
                    <a:pt x="14" y="84"/>
                  </a:lnTo>
                  <a:lnTo>
                    <a:pt x="13" y="85"/>
                  </a:lnTo>
                  <a:lnTo>
                    <a:pt x="12" y="86"/>
                  </a:lnTo>
                  <a:lnTo>
                    <a:pt x="10" y="86"/>
                  </a:lnTo>
                  <a:lnTo>
                    <a:pt x="9" y="86"/>
                  </a:lnTo>
                  <a:lnTo>
                    <a:pt x="7" y="86"/>
                  </a:lnTo>
                  <a:lnTo>
                    <a:pt x="7" y="86"/>
                  </a:lnTo>
                  <a:lnTo>
                    <a:pt x="4" y="85"/>
                  </a:lnTo>
                  <a:lnTo>
                    <a:pt x="3" y="84"/>
                  </a:lnTo>
                  <a:lnTo>
                    <a:pt x="3" y="83"/>
                  </a:lnTo>
                  <a:lnTo>
                    <a:pt x="1" y="81"/>
                  </a:lnTo>
                  <a:lnTo>
                    <a:pt x="0" y="80"/>
                  </a:lnTo>
                  <a:lnTo>
                    <a:pt x="0" y="78"/>
                  </a:lnTo>
                  <a:lnTo>
                    <a:pt x="0" y="77"/>
                  </a:lnTo>
                  <a:lnTo>
                    <a:pt x="1" y="75"/>
                  </a:lnTo>
                  <a:lnTo>
                    <a:pt x="1"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5" name="Freeform 87"/>
            <p:cNvSpPr>
              <a:spLocks/>
            </p:cNvSpPr>
            <p:nvPr/>
          </p:nvSpPr>
          <p:spPr bwMode="auto">
            <a:xfrm>
              <a:off x="887" y="768"/>
              <a:ext cx="17" cy="2254"/>
            </a:xfrm>
            <a:custGeom>
              <a:avLst/>
              <a:gdLst>
                <a:gd name="T0" fmla="*/ 0 w 17"/>
                <a:gd name="T1" fmla="*/ 2254 h 2254"/>
                <a:gd name="T2" fmla="*/ 1 w 17"/>
                <a:gd name="T3" fmla="*/ 0 h 2254"/>
                <a:gd name="T4" fmla="*/ 17 w 17"/>
                <a:gd name="T5" fmla="*/ 0 h 2254"/>
                <a:gd name="T6" fmla="*/ 17 w 17"/>
                <a:gd name="T7" fmla="*/ 2254 h 2254"/>
                <a:gd name="T8" fmla="*/ 0 w 17"/>
                <a:gd name="T9" fmla="*/ 2254 h 2254"/>
              </a:gdLst>
              <a:ahLst/>
              <a:cxnLst>
                <a:cxn ang="0">
                  <a:pos x="T0" y="T1"/>
                </a:cxn>
                <a:cxn ang="0">
                  <a:pos x="T2" y="T3"/>
                </a:cxn>
                <a:cxn ang="0">
                  <a:pos x="T4" y="T5"/>
                </a:cxn>
                <a:cxn ang="0">
                  <a:pos x="T6" y="T7"/>
                </a:cxn>
                <a:cxn ang="0">
                  <a:pos x="T8" y="T9"/>
                </a:cxn>
              </a:cxnLst>
              <a:rect l="0" t="0" r="r" b="b"/>
              <a:pathLst>
                <a:path w="17" h="2254">
                  <a:moveTo>
                    <a:pt x="0" y="2254"/>
                  </a:moveTo>
                  <a:lnTo>
                    <a:pt x="1" y="0"/>
                  </a:lnTo>
                  <a:lnTo>
                    <a:pt x="17" y="0"/>
                  </a:lnTo>
                  <a:lnTo>
                    <a:pt x="17" y="2254"/>
                  </a:lnTo>
                  <a:lnTo>
                    <a:pt x="0" y="225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86" name="Freeform 88"/>
            <p:cNvSpPr>
              <a:spLocks/>
            </p:cNvSpPr>
            <p:nvPr/>
          </p:nvSpPr>
          <p:spPr bwMode="auto">
            <a:xfrm>
              <a:off x="848" y="753"/>
              <a:ext cx="95" cy="86"/>
            </a:xfrm>
            <a:custGeom>
              <a:avLst/>
              <a:gdLst>
                <a:gd name="T0" fmla="*/ 1 w 95"/>
                <a:gd name="T1" fmla="*/ 75 h 86"/>
                <a:gd name="T2" fmla="*/ 48 w 95"/>
                <a:gd name="T3" fmla="*/ 0 h 86"/>
                <a:gd name="T4" fmla="*/ 95 w 95"/>
                <a:gd name="T5" fmla="*/ 75 h 86"/>
                <a:gd name="T6" fmla="*/ 95 w 95"/>
                <a:gd name="T7" fmla="*/ 75 h 86"/>
                <a:gd name="T8" fmla="*/ 95 w 95"/>
                <a:gd name="T9" fmla="*/ 77 h 86"/>
                <a:gd name="T10" fmla="*/ 95 w 95"/>
                <a:gd name="T11" fmla="*/ 78 h 86"/>
                <a:gd name="T12" fmla="*/ 95 w 95"/>
                <a:gd name="T13" fmla="*/ 80 h 86"/>
                <a:gd name="T14" fmla="*/ 95 w 95"/>
                <a:gd name="T15" fmla="*/ 81 h 86"/>
                <a:gd name="T16" fmla="*/ 95 w 95"/>
                <a:gd name="T17" fmla="*/ 83 h 86"/>
                <a:gd name="T18" fmla="*/ 93 w 95"/>
                <a:gd name="T19" fmla="*/ 84 h 86"/>
                <a:gd name="T20" fmla="*/ 92 w 95"/>
                <a:gd name="T21" fmla="*/ 85 h 86"/>
                <a:gd name="T22" fmla="*/ 91 w 95"/>
                <a:gd name="T23" fmla="*/ 86 h 86"/>
                <a:gd name="T24" fmla="*/ 89 w 95"/>
                <a:gd name="T25" fmla="*/ 86 h 86"/>
                <a:gd name="T26" fmla="*/ 87 w 95"/>
                <a:gd name="T27" fmla="*/ 86 h 86"/>
                <a:gd name="T28" fmla="*/ 86 w 95"/>
                <a:gd name="T29" fmla="*/ 86 h 86"/>
                <a:gd name="T30" fmla="*/ 84 w 95"/>
                <a:gd name="T31" fmla="*/ 86 h 86"/>
                <a:gd name="T32" fmla="*/ 83 w 95"/>
                <a:gd name="T33" fmla="*/ 85 h 86"/>
                <a:gd name="T34" fmla="*/ 82 w 95"/>
                <a:gd name="T35" fmla="*/ 84 h 86"/>
                <a:gd name="T36" fmla="*/ 82 w 95"/>
                <a:gd name="T37" fmla="*/ 82 h 86"/>
                <a:gd name="T38" fmla="*/ 42 w 95"/>
                <a:gd name="T39" fmla="*/ 19 h 86"/>
                <a:gd name="T40" fmla="*/ 55 w 95"/>
                <a:gd name="T41" fmla="*/ 19 h 86"/>
                <a:gd name="T42" fmla="*/ 15 w 95"/>
                <a:gd name="T43" fmla="*/ 82 h 86"/>
                <a:gd name="T44" fmla="*/ 14 w 95"/>
                <a:gd name="T45" fmla="*/ 84 h 86"/>
                <a:gd name="T46" fmla="*/ 13 w 95"/>
                <a:gd name="T47" fmla="*/ 85 h 86"/>
                <a:gd name="T48" fmla="*/ 12 w 95"/>
                <a:gd name="T49" fmla="*/ 86 h 86"/>
                <a:gd name="T50" fmla="*/ 10 w 95"/>
                <a:gd name="T51" fmla="*/ 86 h 86"/>
                <a:gd name="T52" fmla="*/ 9 w 95"/>
                <a:gd name="T53" fmla="*/ 86 h 86"/>
                <a:gd name="T54" fmla="*/ 7 w 95"/>
                <a:gd name="T55" fmla="*/ 86 h 86"/>
                <a:gd name="T56" fmla="*/ 7 w 95"/>
                <a:gd name="T57" fmla="*/ 86 h 86"/>
                <a:gd name="T58" fmla="*/ 4 w 95"/>
                <a:gd name="T59" fmla="*/ 85 h 86"/>
                <a:gd name="T60" fmla="*/ 3 w 95"/>
                <a:gd name="T61" fmla="*/ 84 h 86"/>
                <a:gd name="T62" fmla="*/ 3 w 95"/>
                <a:gd name="T63" fmla="*/ 83 h 86"/>
                <a:gd name="T64" fmla="*/ 1 w 95"/>
                <a:gd name="T65" fmla="*/ 81 h 86"/>
                <a:gd name="T66" fmla="*/ 0 w 95"/>
                <a:gd name="T67" fmla="*/ 80 h 86"/>
                <a:gd name="T68" fmla="*/ 0 w 95"/>
                <a:gd name="T69" fmla="*/ 78 h 86"/>
                <a:gd name="T70" fmla="*/ 0 w 95"/>
                <a:gd name="T71" fmla="*/ 77 h 86"/>
                <a:gd name="T72" fmla="*/ 1 w 95"/>
                <a:gd name="T73" fmla="*/ 75 h 86"/>
                <a:gd name="T74" fmla="*/ 1 w 95"/>
                <a:gd name="T75" fmla="*/ 7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86">
                  <a:moveTo>
                    <a:pt x="1" y="75"/>
                  </a:moveTo>
                  <a:lnTo>
                    <a:pt x="48" y="0"/>
                  </a:lnTo>
                  <a:lnTo>
                    <a:pt x="95" y="75"/>
                  </a:lnTo>
                  <a:lnTo>
                    <a:pt x="95" y="75"/>
                  </a:lnTo>
                  <a:lnTo>
                    <a:pt x="95" y="77"/>
                  </a:lnTo>
                  <a:lnTo>
                    <a:pt x="95" y="78"/>
                  </a:lnTo>
                  <a:lnTo>
                    <a:pt x="95" y="80"/>
                  </a:lnTo>
                  <a:lnTo>
                    <a:pt x="95" y="81"/>
                  </a:lnTo>
                  <a:lnTo>
                    <a:pt x="95" y="83"/>
                  </a:lnTo>
                  <a:lnTo>
                    <a:pt x="93" y="84"/>
                  </a:lnTo>
                  <a:lnTo>
                    <a:pt x="92" y="85"/>
                  </a:lnTo>
                  <a:lnTo>
                    <a:pt x="91" y="86"/>
                  </a:lnTo>
                  <a:lnTo>
                    <a:pt x="89" y="86"/>
                  </a:lnTo>
                  <a:lnTo>
                    <a:pt x="87" y="86"/>
                  </a:lnTo>
                  <a:lnTo>
                    <a:pt x="86" y="86"/>
                  </a:lnTo>
                  <a:lnTo>
                    <a:pt x="84" y="86"/>
                  </a:lnTo>
                  <a:lnTo>
                    <a:pt x="83" y="85"/>
                  </a:lnTo>
                  <a:lnTo>
                    <a:pt x="82" y="84"/>
                  </a:lnTo>
                  <a:lnTo>
                    <a:pt x="82" y="82"/>
                  </a:lnTo>
                  <a:lnTo>
                    <a:pt x="42" y="19"/>
                  </a:lnTo>
                  <a:lnTo>
                    <a:pt x="55" y="19"/>
                  </a:lnTo>
                  <a:lnTo>
                    <a:pt x="15" y="82"/>
                  </a:lnTo>
                  <a:lnTo>
                    <a:pt x="14" y="84"/>
                  </a:lnTo>
                  <a:lnTo>
                    <a:pt x="13" y="85"/>
                  </a:lnTo>
                  <a:lnTo>
                    <a:pt x="12" y="86"/>
                  </a:lnTo>
                  <a:lnTo>
                    <a:pt x="10" y="86"/>
                  </a:lnTo>
                  <a:lnTo>
                    <a:pt x="9" y="86"/>
                  </a:lnTo>
                  <a:lnTo>
                    <a:pt x="7" y="86"/>
                  </a:lnTo>
                  <a:lnTo>
                    <a:pt x="7" y="86"/>
                  </a:lnTo>
                  <a:lnTo>
                    <a:pt x="4" y="85"/>
                  </a:lnTo>
                  <a:lnTo>
                    <a:pt x="3" y="84"/>
                  </a:lnTo>
                  <a:lnTo>
                    <a:pt x="3" y="83"/>
                  </a:lnTo>
                  <a:lnTo>
                    <a:pt x="1" y="81"/>
                  </a:lnTo>
                  <a:lnTo>
                    <a:pt x="0" y="80"/>
                  </a:lnTo>
                  <a:lnTo>
                    <a:pt x="0" y="78"/>
                  </a:lnTo>
                  <a:lnTo>
                    <a:pt x="0" y="77"/>
                  </a:lnTo>
                  <a:lnTo>
                    <a:pt x="1" y="75"/>
                  </a:lnTo>
                  <a:lnTo>
                    <a:pt x="1" y="75"/>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204" name="Rectangle 90"/>
          <p:cNvSpPr>
            <a:spLocks noChangeArrowheads="1"/>
          </p:cNvSpPr>
          <p:nvPr/>
        </p:nvSpPr>
        <p:spPr bwMode="auto">
          <a:xfrm>
            <a:off x="1568451" y="1182688"/>
            <a:ext cx="4460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Age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5" name="Rectangle 91"/>
          <p:cNvSpPr>
            <a:spLocks noChangeArrowheads="1"/>
          </p:cNvSpPr>
          <p:nvPr/>
        </p:nvSpPr>
        <p:spPr bwMode="auto">
          <a:xfrm>
            <a:off x="6016626" y="1152526"/>
            <a:ext cx="4460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Life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6" name="Rectangle 92"/>
          <p:cNvSpPr>
            <a:spLocks noChangeArrowheads="1"/>
          </p:cNvSpPr>
          <p:nvPr/>
        </p:nvSpPr>
        <p:spPr bwMode="auto">
          <a:xfrm>
            <a:off x="6410326" y="1152526"/>
            <a:ext cx="4095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line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7" name="Rectangle 93"/>
          <p:cNvSpPr>
            <a:spLocks noChangeArrowheads="1"/>
          </p:cNvSpPr>
          <p:nvPr/>
        </p:nvSpPr>
        <p:spPr bwMode="auto">
          <a:xfrm>
            <a:off x="6718301" y="1152526"/>
            <a:ext cx="2016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8" name="Rectangle 94"/>
          <p:cNvSpPr>
            <a:spLocks noChangeArrowheads="1"/>
          </p:cNvSpPr>
          <p:nvPr/>
        </p:nvSpPr>
        <p:spPr bwMode="auto">
          <a:xfrm>
            <a:off x="6016626" y="1389063"/>
            <a:ext cx="6365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cohort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09" name="Rectangle 95"/>
          <p:cNvSpPr>
            <a:spLocks noChangeArrowheads="1"/>
          </p:cNvSpPr>
          <p:nvPr/>
        </p:nvSpPr>
        <p:spPr bwMode="auto">
          <a:xfrm>
            <a:off x="6591301" y="1389063"/>
            <a:ext cx="4810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born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0" name="Rectangle 96"/>
          <p:cNvSpPr>
            <a:spLocks noChangeArrowheads="1"/>
          </p:cNvSpPr>
          <p:nvPr/>
        </p:nvSpPr>
        <p:spPr bwMode="auto">
          <a:xfrm>
            <a:off x="7016751" y="1389063"/>
            <a:ext cx="3079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in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1" name="Rectangle 97"/>
          <p:cNvSpPr>
            <a:spLocks noChangeArrowheads="1"/>
          </p:cNvSpPr>
          <p:nvPr/>
        </p:nvSpPr>
        <p:spPr bwMode="auto">
          <a:xfrm>
            <a:off x="6016626" y="1627188"/>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1948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nvGrpSpPr>
          <p:cNvPr id="6212" name="Group 101"/>
          <p:cNvGrpSpPr>
            <a:grpSpLocks/>
          </p:cNvGrpSpPr>
          <p:nvPr/>
        </p:nvGrpSpPr>
        <p:grpSpPr bwMode="auto">
          <a:xfrm>
            <a:off x="4106863" y="1565276"/>
            <a:ext cx="100013" cy="3232150"/>
            <a:chOff x="2587" y="986"/>
            <a:chExt cx="63" cy="2036"/>
          </a:xfrm>
        </p:grpSpPr>
        <p:sp>
          <p:nvSpPr>
            <p:cNvPr id="7381" name="Freeform 98"/>
            <p:cNvSpPr>
              <a:spLocks noEditPoints="1"/>
            </p:cNvSpPr>
            <p:nvPr/>
          </p:nvSpPr>
          <p:spPr bwMode="auto">
            <a:xfrm>
              <a:off x="2587" y="986"/>
              <a:ext cx="63" cy="2036"/>
            </a:xfrm>
            <a:custGeom>
              <a:avLst/>
              <a:gdLst>
                <a:gd name="T0" fmla="*/ 15 w 63"/>
                <a:gd name="T1" fmla="*/ 2036 h 2036"/>
                <a:gd name="T2" fmla="*/ 16 w 63"/>
                <a:gd name="T3" fmla="*/ 47 h 2036"/>
                <a:gd name="T4" fmla="*/ 47 w 63"/>
                <a:gd name="T5" fmla="*/ 47 h 2036"/>
                <a:gd name="T6" fmla="*/ 47 w 63"/>
                <a:gd name="T7" fmla="*/ 2036 h 2036"/>
                <a:gd name="T8" fmla="*/ 15 w 63"/>
                <a:gd name="T9" fmla="*/ 2036 h 2036"/>
                <a:gd name="T10" fmla="*/ 0 w 63"/>
                <a:gd name="T11" fmla="*/ 63 h 2036"/>
                <a:gd name="T12" fmla="*/ 31 w 63"/>
                <a:gd name="T13" fmla="*/ 0 h 2036"/>
                <a:gd name="T14" fmla="*/ 63 w 63"/>
                <a:gd name="T15" fmla="*/ 63 h 2036"/>
                <a:gd name="T16" fmla="*/ 0 w 63"/>
                <a:gd name="T17" fmla="*/ 63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036">
                  <a:moveTo>
                    <a:pt x="15" y="2036"/>
                  </a:moveTo>
                  <a:lnTo>
                    <a:pt x="16" y="47"/>
                  </a:lnTo>
                  <a:lnTo>
                    <a:pt x="47" y="47"/>
                  </a:lnTo>
                  <a:lnTo>
                    <a:pt x="47" y="2036"/>
                  </a:lnTo>
                  <a:lnTo>
                    <a:pt x="15" y="2036"/>
                  </a:lnTo>
                  <a:close/>
                  <a:moveTo>
                    <a:pt x="0" y="63"/>
                  </a:moveTo>
                  <a:lnTo>
                    <a:pt x="31" y="0"/>
                  </a:lnTo>
                  <a:lnTo>
                    <a:pt x="63" y="63"/>
                  </a:lnTo>
                  <a:lnTo>
                    <a:pt x="0"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2" name="Freeform 99"/>
            <p:cNvSpPr>
              <a:spLocks/>
            </p:cNvSpPr>
            <p:nvPr/>
          </p:nvSpPr>
          <p:spPr bwMode="auto">
            <a:xfrm>
              <a:off x="2602" y="1033"/>
              <a:ext cx="32" cy="1989"/>
            </a:xfrm>
            <a:custGeom>
              <a:avLst/>
              <a:gdLst>
                <a:gd name="T0" fmla="*/ 0 w 32"/>
                <a:gd name="T1" fmla="*/ 1989 h 1989"/>
                <a:gd name="T2" fmla="*/ 1 w 32"/>
                <a:gd name="T3" fmla="*/ 0 h 1989"/>
                <a:gd name="T4" fmla="*/ 32 w 32"/>
                <a:gd name="T5" fmla="*/ 0 h 1989"/>
                <a:gd name="T6" fmla="*/ 32 w 32"/>
                <a:gd name="T7" fmla="*/ 1989 h 1989"/>
                <a:gd name="T8" fmla="*/ 0 w 32"/>
                <a:gd name="T9" fmla="*/ 1989 h 1989"/>
              </a:gdLst>
              <a:ahLst/>
              <a:cxnLst>
                <a:cxn ang="0">
                  <a:pos x="T0" y="T1"/>
                </a:cxn>
                <a:cxn ang="0">
                  <a:pos x="T2" y="T3"/>
                </a:cxn>
                <a:cxn ang="0">
                  <a:pos x="T4" y="T5"/>
                </a:cxn>
                <a:cxn ang="0">
                  <a:pos x="T6" y="T7"/>
                </a:cxn>
                <a:cxn ang="0">
                  <a:pos x="T8" y="T9"/>
                </a:cxn>
              </a:cxnLst>
              <a:rect l="0" t="0" r="r" b="b"/>
              <a:pathLst>
                <a:path w="32" h="1989">
                  <a:moveTo>
                    <a:pt x="0" y="1989"/>
                  </a:moveTo>
                  <a:lnTo>
                    <a:pt x="1" y="0"/>
                  </a:lnTo>
                  <a:lnTo>
                    <a:pt x="32" y="0"/>
                  </a:lnTo>
                  <a:lnTo>
                    <a:pt x="32" y="1989"/>
                  </a:lnTo>
                  <a:lnTo>
                    <a:pt x="0" y="198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83" name="Freeform 100"/>
            <p:cNvSpPr>
              <a:spLocks/>
            </p:cNvSpPr>
            <p:nvPr/>
          </p:nvSpPr>
          <p:spPr bwMode="auto">
            <a:xfrm>
              <a:off x="2587" y="986"/>
              <a:ext cx="63" cy="63"/>
            </a:xfrm>
            <a:custGeom>
              <a:avLst/>
              <a:gdLst>
                <a:gd name="T0" fmla="*/ 0 w 63"/>
                <a:gd name="T1" fmla="*/ 63 h 63"/>
                <a:gd name="T2" fmla="*/ 31 w 63"/>
                <a:gd name="T3" fmla="*/ 0 h 63"/>
                <a:gd name="T4" fmla="*/ 63 w 63"/>
                <a:gd name="T5" fmla="*/ 63 h 63"/>
                <a:gd name="T6" fmla="*/ 0 w 63"/>
                <a:gd name="T7" fmla="*/ 63 h 63"/>
              </a:gdLst>
              <a:ahLst/>
              <a:cxnLst>
                <a:cxn ang="0">
                  <a:pos x="T0" y="T1"/>
                </a:cxn>
                <a:cxn ang="0">
                  <a:pos x="T2" y="T3"/>
                </a:cxn>
                <a:cxn ang="0">
                  <a:pos x="T4" y="T5"/>
                </a:cxn>
                <a:cxn ang="0">
                  <a:pos x="T6" y="T7"/>
                </a:cxn>
              </a:cxnLst>
              <a:rect l="0" t="0" r="r" b="b"/>
              <a:pathLst>
                <a:path w="63" h="63">
                  <a:moveTo>
                    <a:pt x="0" y="63"/>
                  </a:moveTo>
                  <a:lnTo>
                    <a:pt x="31" y="0"/>
                  </a:lnTo>
                  <a:lnTo>
                    <a:pt x="63" y="63"/>
                  </a:lnTo>
                  <a:lnTo>
                    <a:pt x="0" y="6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213" name="Rectangle 102"/>
          <p:cNvSpPr>
            <a:spLocks noChangeArrowheads="1"/>
          </p:cNvSpPr>
          <p:nvPr/>
        </p:nvSpPr>
        <p:spPr bwMode="auto">
          <a:xfrm>
            <a:off x="4019551"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1970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4" name="Rectangle 103"/>
          <p:cNvSpPr>
            <a:spLocks noChangeArrowheads="1"/>
          </p:cNvSpPr>
          <p:nvPr/>
        </p:nvSpPr>
        <p:spPr bwMode="auto">
          <a:xfrm>
            <a:off x="3444876" y="1144588"/>
            <a:ext cx="8397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Isochron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5" name="Rectangle 104"/>
          <p:cNvSpPr>
            <a:spLocks noChangeArrowheads="1"/>
          </p:cNvSpPr>
          <p:nvPr/>
        </p:nvSpPr>
        <p:spPr bwMode="auto">
          <a:xfrm>
            <a:off x="4164013" y="1144588"/>
            <a:ext cx="2016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6" name="Rectangle 105"/>
          <p:cNvSpPr>
            <a:spLocks noChangeArrowheads="1"/>
          </p:cNvSpPr>
          <p:nvPr/>
        </p:nvSpPr>
        <p:spPr bwMode="auto">
          <a:xfrm>
            <a:off x="3446463" y="1382713"/>
            <a:ext cx="180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observation in 1968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7" name="Rectangle 106"/>
          <p:cNvSpPr>
            <a:spLocks noChangeArrowheads="1"/>
          </p:cNvSpPr>
          <p:nvPr/>
        </p:nvSpPr>
        <p:spPr bwMode="auto">
          <a:xfrm>
            <a:off x="6691313" y="3765551"/>
            <a:ext cx="4984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Age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8" name="Rectangle 107"/>
          <p:cNvSpPr>
            <a:spLocks noChangeArrowheads="1"/>
          </p:cNvSpPr>
          <p:nvPr/>
        </p:nvSpPr>
        <p:spPr bwMode="auto">
          <a:xfrm>
            <a:off x="7085013" y="3765551"/>
            <a:ext cx="2413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19" name="Rectangle 108"/>
          <p:cNvSpPr>
            <a:spLocks noChangeArrowheads="1"/>
          </p:cNvSpPr>
          <p:nvPr/>
        </p:nvSpPr>
        <p:spPr bwMode="auto">
          <a:xfrm>
            <a:off x="7285038" y="3765551"/>
            <a:ext cx="4540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year</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20" name="Rectangle 109"/>
          <p:cNvSpPr>
            <a:spLocks noChangeArrowheads="1"/>
          </p:cNvSpPr>
          <p:nvPr/>
        </p:nvSpPr>
        <p:spPr bwMode="auto">
          <a:xfrm>
            <a:off x="7688263" y="3765551"/>
            <a:ext cx="2651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of</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21" name="Rectangle 110"/>
          <p:cNvSpPr>
            <a:spLocks noChangeArrowheads="1"/>
          </p:cNvSpPr>
          <p:nvPr/>
        </p:nvSpPr>
        <p:spPr bwMode="auto">
          <a:xfrm>
            <a:off x="6581776" y="4095751"/>
            <a:ext cx="14224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observation: 20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22" name="Rectangle 111"/>
          <p:cNvSpPr>
            <a:spLocks noChangeArrowheads="1"/>
          </p:cNvSpPr>
          <p:nvPr/>
        </p:nvSpPr>
        <p:spPr bwMode="auto">
          <a:xfrm>
            <a:off x="4284663" y="265271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3" name="Rectangle 112"/>
          <p:cNvSpPr>
            <a:spLocks noChangeArrowheads="1"/>
          </p:cNvSpPr>
          <p:nvPr/>
        </p:nvSpPr>
        <p:spPr bwMode="auto">
          <a:xfrm>
            <a:off x="4284663" y="265271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24" name="Line 113"/>
          <p:cNvSpPr>
            <a:spLocks noChangeShapeType="1"/>
          </p:cNvSpPr>
          <p:nvPr/>
        </p:nvSpPr>
        <p:spPr bwMode="auto">
          <a:xfrm flipV="1">
            <a:off x="4284663" y="265271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25" name="Rectangle 114"/>
          <p:cNvSpPr>
            <a:spLocks noChangeArrowheads="1"/>
          </p:cNvSpPr>
          <p:nvPr/>
        </p:nvSpPr>
        <p:spPr bwMode="auto">
          <a:xfrm>
            <a:off x="4284663" y="3367088"/>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6" name="Rectangle 115"/>
          <p:cNvSpPr>
            <a:spLocks noChangeArrowheads="1"/>
          </p:cNvSpPr>
          <p:nvPr/>
        </p:nvSpPr>
        <p:spPr bwMode="auto">
          <a:xfrm>
            <a:off x="4284663" y="3367088"/>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27" name="Line 116"/>
          <p:cNvSpPr>
            <a:spLocks noChangeShapeType="1"/>
          </p:cNvSpPr>
          <p:nvPr/>
        </p:nvSpPr>
        <p:spPr bwMode="auto">
          <a:xfrm flipV="1">
            <a:off x="4284663" y="3367088"/>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28" name="Rectangle 117"/>
          <p:cNvSpPr>
            <a:spLocks noChangeArrowheads="1"/>
          </p:cNvSpPr>
          <p:nvPr/>
        </p:nvSpPr>
        <p:spPr bwMode="auto">
          <a:xfrm>
            <a:off x="4284663" y="4081463"/>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9" name="Rectangle 118"/>
          <p:cNvSpPr>
            <a:spLocks noChangeArrowheads="1"/>
          </p:cNvSpPr>
          <p:nvPr/>
        </p:nvSpPr>
        <p:spPr bwMode="auto">
          <a:xfrm>
            <a:off x="4284663" y="4081463"/>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0" name="Line 119"/>
          <p:cNvSpPr>
            <a:spLocks noChangeShapeType="1"/>
          </p:cNvSpPr>
          <p:nvPr/>
        </p:nvSpPr>
        <p:spPr bwMode="auto">
          <a:xfrm flipV="1">
            <a:off x="4284663" y="4081463"/>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1" name="Rectangle 120"/>
          <p:cNvSpPr>
            <a:spLocks noChangeArrowheads="1"/>
          </p:cNvSpPr>
          <p:nvPr/>
        </p:nvSpPr>
        <p:spPr bwMode="auto">
          <a:xfrm>
            <a:off x="4735513"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1990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32" name="Rectangle 121"/>
          <p:cNvSpPr>
            <a:spLocks noChangeArrowheads="1"/>
          </p:cNvSpPr>
          <p:nvPr/>
        </p:nvSpPr>
        <p:spPr bwMode="auto">
          <a:xfrm>
            <a:off x="4992688" y="265271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3" name="Rectangle 122"/>
          <p:cNvSpPr>
            <a:spLocks noChangeArrowheads="1"/>
          </p:cNvSpPr>
          <p:nvPr/>
        </p:nvSpPr>
        <p:spPr bwMode="auto">
          <a:xfrm>
            <a:off x="4992688" y="265271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4" name="Line 123"/>
          <p:cNvSpPr>
            <a:spLocks noChangeShapeType="1"/>
          </p:cNvSpPr>
          <p:nvPr/>
        </p:nvSpPr>
        <p:spPr bwMode="auto">
          <a:xfrm flipV="1">
            <a:off x="4992688" y="265271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5" name="Rectangle 124"/>
          <p:cNvSpPr>
            <a:spLocks noChangeArrowheads="1"/>
          </p:cNvSpPr>
          <p:nvPr/>
        </p:nvSpPr>
        <p:spPr bwMode="auto">
          <a:xfrm>
            <a:off x="4992688" y="3368676"/>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6" name="Rectangle 125"/>
          <p:cNvSpPr>
            <a:spLocks noChangeArrowheads="1"/>
          </p:cNvSpPr>
          <p:nvPr/>
        </p:nvSpPr>
        <p:spPr bwMode="auto">
          <a:xfrm>
            <a:off x="4992688" y="3368676"/>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7" name="Line 126"/>
          <p:cNvSpPr>
            <a:spLocks noChangeShapeType="1"/>
          </p:cNvSpPr>
          <p:nvPr/>
        </p:nvSpPr>
        <p:spPr bwMode="auto">
          <a:xfrm flipV="1">
            <a:off x="4992688" y="3368676"/>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8" name="Rectangle 127"/>
          <p:cNvSpPr>
            <a:spLocks noChangeArrowheads="1"/>
          </p:cNvSpPr>
          <p:nvPr/>
        </p:nvSpPr>
        <p:spPr bwMode="auto">
          <a:xfrm>
            <a:off x="4992688" y="4083051"/>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9" name="Rectangle 128"/>
          <p:cNvSpPr>
            <a:spLocks noChangeArrowheads="1"/>
          </p:cNvSpPr>
          <p:nvPr/>
        </p:nvSpPr>
        <p:spPr bwMode="auto">
          <a:xfrm>
            <a:off x="4992688" y="4083051"/>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40" name="Line 129"/>
          <p:cNvSpPr>
            <a:spLocks noChangeShapeType="1"/>
          </p:cNvSpPr>
          <p:nvPr/>
        </p:nvSpPr>
        <p:spPr bwMode="auto">
          <a:xfrm flipV="1">
            <a:off x="4992688" y="4083051"/>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41" name="Rectangle 130"/>
          <p:cNvSpPr>
            <a:spLocks noChangeArrowheads="1"/>
          </p:cNvSpPr>
          <p:nvPr/>
        </p:nvSpPr>
        <p:spPr bwMode="auto">
          <a:xfrm>
            <a:off x="5445126" y="5018088"/>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2010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nvGrpSpPr>
          <p:cNvPr id="6242" name="Group 134"/>
          <p:cNvGrpSpPr>
            <a:grpSpLocks/>
          </p:cNvGrpSpPr>
          <p:nvPr/>
        </p:nvGrpSpPr>
        <p:grpSpPr bwMode="auto">
          <a:xfrm>
            <a:off x="3449638" y="1801813"/>
            <a:ext cx="2997200" cy="2995613"/>
            <a:chOff x="2173" y="1135"/>
            <a:chExt cx="1888" cy="1887"/>
          </a:xfrm>
        </p:grpSpPr>
        <p:sp>
          <p:nvSpPr>
            <p:cNvPr id="7378" name="Freeform 131"/>
            <p:cNvSpPr>
              <a:spLocks noEditPoints="1"/>
            </p:cNvSpPr>
            <p:nvPr/>
          </p:nvSpPr>
          <p:spPr bwMode="auto">
            <a:xfrm>
              <a:off x="2173" y="1135"/>
              <a:ext cx="1888" cy="1887"/>
            </a:xfrm>
            <a:custGeom>
              <a:avLst/>
              <a:gdLst>
                <a:gd name="T0" fmla="*/ 0 w 1888"/>
                <a:gd name="T1" fmla="*/ 1864 h 1887"/>
                <a:gd name="T2" fmla="*/ 1842 w 1888"/>
                <a:gd name="T3" fmla="*/ 23 h 1887"/>
                <a:gd name="T4" fmla="*/ 1865 w 1888"/>
                <a:gd name="T5" fmla="*/ 44 h 1887"/>
                <a:gd name="T6" fmla="*/ 22 w 1888"/>
                <a:gd name="T7" fmla="*/ 1887 h 1887"/>
                <a:gd name="T8" fmla="*/ 0 w 1888"/>
                <a:gd name="T9" fmla="*/ 1864 h 1887"/>
                <a:gd name="T10" fmla="*/ 1820 w 1888"/>
                <a:gd name="T11" fmla="*/ 23 h 1887"/>
                <a:gd name="T12" fmla="*/ 1888 w 1888"/>
                <a:gd name="T13" fmla="*/ 0 h 1887"/>
                <a:gd name="T14" fmla="*/ 1865 w 1888"/>
                <a:gd name="T15" fmla="*/ 66 h 1887"/>
                <a:gd name="T16" fmla="*/ 1820 w 1888"/>
                <a:gd name="T17" fmla="*/ 23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8" h="1887">
                  <a:moveTo>
                    <a:pt x="0" y="1864"/>
                  </a:moveTo>
                  <a:lnTo>
                    <a:pt x="1842" y="23"/>
                  </a:lnTo>
                  <a:lnTo>
                    <a:pt x="1865" y="44"/>
                  </a:lnTo>
                  <a:lnTo>
                    <a:pt x="22" y="1887"/>
                  </a:lnTo>
                  <a:lnTo>
                    <a:pt x="0" y="1864"/>
                  </a:lnTo>
                  <a:close/>
                  <a:moveTo>
                    <a:pt x="1820" y="23"/>
                  </a:moveTo>
                  <a:lnTo>
                    <a:pt x="1888" y="0"/>
                  </a:lnTo>
                  <a:lnTo>
                    <a:pt x="1865" y="66"/>
                  </a:lnTo>
                  <a:lnTo>
                    <a:pt x="182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9" name="Freeform 132"/>
            <p:cNvSpPr>
              <a:spLocks/>
            </p:cNvSpPr>
            <p:nvPr/>
          </p:nvSpPr>
          <p:spPr bwMode="auto">
            <a:xfrm>
              <a:off x="2173" y="1158"/>
              <a:ext cx="1865" cy="1864"/>
            </a:xfrm>
            <a:custGeom>
              <a:avLst/>
              <a:gdLst>
                <a:gd name="T0" fmla="*/ 0 w 1865"/>
                <a:gd name="T1" fmla="*/ 1841 h 1864"/>
                <a:gd name="T2" fmla="*/ 1842 w 1865"/>
                <a:gd name="T3" fmla="*/ 0 h 1864"/>
                <a:gd name="T4" fmla="*/ 1865 w 1865"/>
                <a:gd name="T5" fmla="*/ 21 h 1864"/>
                <a:gd name="T6" fmla="*/ 22 w 1865"/>
                <a:gd name="T7" fmla="*/ 1864 h 1864"/>
                <a:gd name="T8" fmla="*/ 0 w 1865"/>
                <a:gd name="T9" fmla="*/ 1841 h 1864"/>
              </a:gdLst>
              <a:ahLst/>
              <a:cxnLst>
                <a:cxn ang="0">
                  <a:pos x="T0" y="T1"/>
                </a:cxn>
                <a:cxn ang="0">
                  <a:pos x="T2" y="T3"/>
                </a:cxn>
                <a:cxn ang="0">
                  <a:pos x="T4" y="T5"/>
                </a:cxn>
                <a:cxn ang="0">
                  <a:pos x="T6" y="T7"/>
                </a:cxn>
                <a:cxn ang="0">
                  <a:pos x="T8" y="T9"/>
                </a:cxn>
              </a:cxnLst>
              <a:rect l="0" t="0" r="r" b="b"/>
              <a:pathLst>
                <a:path w="1865" h="1864">
                  <a:moveTo>
                    <a:pt x="0" y="1841"/>
                  </a:moveTo>
                  <a:lnTo>
                    <a:pt x="1842" y="0"/>
                  </a:lnTo>
                  <a:lnTo>
                    <a:pt x="1865" y="21"/>
                  </a:lnTo>
                  <a:lnTo>
                    <a:pt x="22" y="1864"/>
                  </a:lnTo>
                  <a:lnTo>
                    <a:pt x="0" y="184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80" name="Freeform 133"/>
            <p:cNvSpPr>
              <a:spLocks/>
            </p:cNvSpPr>
            <p:nvPr/>
          </p:nvSpPr>
          <p:spPr bwMode="auto">
            <a:xfrm>
              <a:off x="3993" y="1135"/>
              <a:ext cx="68" cy="66"/>
            </a:xfrm>
            <a:custGeom>
              <a:avLst/>
              <a:gdLst>
                <a:gd name="T0" fmla="*/ 0 w 68"/>
                <a:gd name="T1" fmla="*/ 23 h 66"/>
                <a:gd name="T2" fmla="*/ 68 w 68"/>
                <a:gd name="T3" fmla="*/ 0 h 66"/>
                <a:gd name="T4" fmla="*/ 45 w 68"/>
                <a:gd name="T5" fmla="*/ 66 h 66"/>
                <a:gd name="T6" fmla="*/ 0 w 68"/>
                <a:gd name="T7" fmla="*/ 23 h 66"/>
              </a:gdLst>
              <a:ahLst/>
              <a:cxnLst>
                <a:cxn ang="0">
                  <a:pos x="T0" y="T1"/>
                </a:cxn>
                <a:cxn ang="0">
                  <a:pos x="T2" y="T3"/>
                </a:cxn>
                <a:cxn ang="0">
                  <a:pos x="T4" y="T5"/>
                </a:cxn>
                <a:cxn ang="0">
                  <a:pos x="T6" y="T7"/>
                </a:cxn>
              </a:cxnLst>
              <a:rect l="0" t="0" r="r" b="b"/>
              <a:pathLst>
                <a:path w="68" h="66">
                  <a:moveTo>
                    <a:pt x="0" y="23"/>
                  </a:moveTo>
                  <a:lnTo>
                    <a:pt x="68" y="0"/>
                  </a:lnTo>
                  <a:lnTo>
                    <a:pt x="45" y="66"/>
                  </a:lnTo>
                  <a:lnTo>
                    <a:pt x="0" y="2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243" name="Group 138"/>
          <p:cNvGrpSpPr>
            <a:grpSpLocks/>
          </p:cNvGrpSpPr>
          <p:nvPr/>
        </p:nvGrpSpPr>
        <p:grpSpPr bwMode="auto">
          <a:xfrm>
            <a:off x="1420813" y="4032251"/>
            <a:ext cx="5284788" cy="88900"/>
            <a:chOff x="895" y="2540"/>
            <a:chExt cx="3329" cy="56"/>
          </a:xfrm>
        </p:grpSpPr>
        <p:sp>
          <p:nvSpPr>
            <p:cNvPr id="7375" name="Freeform 135"/>
            <p:cNvSpPr>
              <a:spLocks noEditPoints="1"/>
            </p:cNvSpPr>
            <p:nvPr/>
          </p:nvSpPr>
          <p:spPr bwMode="auto">
            <a:xfrm>
              <a:off x="895" y="2540"/>
              <a:ext cx="3329" cy="56"/>
            </a:xfrm>
            <a:custGeom>
              <a:avLst/>
              <a:gdLst>
                <a:gd name="T0" fmla="*/ 0 w 3329"/>
                <a:gd name="T1" fmla="*/ 13 h 56"/>
                <a:gd name="T2" fmla="*/ 3273 w 3329"/>
                <a:gd name="T3" fmla="*/ 14 h 56"/>
                <a:gd name="T4" fmla="*/ 3273 w 3329"/>
                <a:gd name="T5" fmla="*/ 41 h 56"/>
                <a:gd name="T6" fmla="*/ 0 w 3329"/>
                <a:gd name="T7" fmla="*/ 41 h 56"/>
                <a:gd name="T8" fmla="*/ 0 w 3329"/>
                <a:gd name="T9" fmla="*/ 13 h 56"/>
                <a:gd name="T10" fmla="*/ 3255 w 3329"/>
                <a:gd name="T11" fmla="*/ 0 h 56"/>
                <a:gd name="T12" fmla="*/ 3329 w 3329"/>
                <a:gd name="T13" fmla="*/ 27 h 56"/>
                <a:gd name="T14" fmla="*/ 3255 w 3329"/>
                <a:gd name="T15" fmla="*/ 56 h 56"/>
                <a:gd name="T16" fmla="*/ 3255 w 3329"/>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9" h="56">
                  <a:moveTo>
                    <a:pt x="0" y="13"/>
                  </a:moveTo>
                  <a:lnTo>
                    <a:pt x="3273" y="14"/>
                  </a:lnTo>
                  <a:lnTo>
                    <a:pt x="3273" y="41"/>
                  </a:lnTo>
                  <a:lnTo>
                    <a:pt x="0" y="41"/>
                  </a:lnTo>
                  <a:lnTo>
                    <a:pt x="0" y="13"/>
                  </a:lnTo>
                  <a:close/>
                  <a:moveTo>
                    <a:pt x="3255" y="0"/>
                  </a:moveTo>
                  <a:lnTo>
                    <a:pt x="3329" y="27"/>
                  </a:lnTo>
                  <a:lnTo>
                    <a:pt x="3255" y="56"/>
                  </a:lnTo>
                  <a:lnTo>
                    <a:pt x="32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6" name="Freeform 136"/>
            <p:cNvSpPr>
              <a:spLocks/>
            </p:cNvSpPr>
            <p:nvPr/>
          </p:nvSpPr>
          <p:spPr bwMode="auto">
            <a:xfrm>
              <a:off x="895" y="2553"/>
              <a:ext cx="3273" cy="28"/>
            </a:xfrm>
            <a:custGeom>
              <a:avLst/>
              <a:gdLst>
                <a:gd name="T0" fmla="*/ 0 w 3273"/>
                <a:gd name="T1" fmla="*/ 0 h 28"/>
                <a:gd name="T2" fmla="*/ 3273 w 3273"/>
                <a:gd name="T3" fmla="*/ 1 h 28"/>
                <a:gd name="T4" fmla="*/ 3273 w 3273"/>
                <a:gd name="T5" fmla="*/ 28 h 28"/>
                <a:gd name="T6" fmla="*/ 0 w 3273"/>
                <a:gd name="T7" fmla="*/ 28 h 28"/>
                <a:gd name="T8" fmla="*/ 0 w 3273"/>
                <a:gd name="T9" fmla="*/ 0 h 28"/>
              </a:gdLst>
              <a:ahLst/>
              <a:cxnLst>
                <a:cxn ang="0">
                  <a:pos x="T0" y="T1"/>
                </a:cxn>
                <a:cxn ang="0">
                  <a:pos x="T2" y="T3"/>
                </a:cxn>
                <a:cxn ang="0">
                  <a:pos x="T4" y="T5"/>
                </a:cxn>
                <a:cxn ang="0">
                  <a:pos x="T6" y="T7"/>
                </a:cxn>
                <a:cxn ang="0">
                  <a:pos x="T8" y="T9"/>
                </a:cxn>
              </a:cxnLst>
              <a:rect l="0" t="0" r="r" b="b"/>
              <a:pathLst>
                <a:path w="3273" h="28">
                  <a:moveTo>
                    <a:pt x="0" y="0"/>
                  </a:moveTo>
                  <a:lnTo>
                    <a:pt x="3273" y="1"/>
                  </a:lnTo>
                  <a:lnTo>
                    <a:pt x="3273" y="28"/>
                  </a:lnTo>
                  <a:lnTo>
                    <a:pt x="0" y="28"/>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77" name="Freeform 137"/>
            <p:cNvSpPr>
              <a:spLocks/>
            </p:cNvSpPr>
            <p:nvPr/>
          </p:nvSpPr>
          <p:spPr bwMode="auto">
            <a:xfrm>
              <a:off x="4150" y="2540"/>
              <a:ext cx="74" cy="56"/>
            </a:xfrm>
            <a:custGeom>
              <a:avLst/>
              <a:gdLst>
                <a:gd name="T0" fmla="*/ 0 w 74"/>
                <a:gd name="T1" fmla="*/ 0 h 56"/>
                <a:gd name="T2" fmla="*/ 74 w 74"/>
                <a:gd name="T3" fmla="*/ 27 h 56"/>
                <a:gd name="T4" fmla="*/ 0 w 74"/>
                <a:gd name="T5" fmla="*/ 56 h 56"/>
                <a:gd name="T6" fmla="*/ 0 w 74"/>
                <a:gd name="T7" fmla="*/ 0 h 56"/>
              </a:gdLst>
              <a:ahLst/>
              <a:cxnLst>
                <a:cxn ang="0">
                  <a:pos x="T0" y="T1"/>
                </a:cxn>
                <a:cxn ang="0">
                  <a:pos x="T2" y="T3"/>
                </a:cxn>
                <a:cxn ang="0">
                  <a:pos x="T4" y="T5"/>
                </a:cxn>
                <a:cxn ang="0">
                  <a:pos x="T6" y="T7"/>
                </a:cxn>
              </a:cxnLst>
              <a:rect l="0" t="0" r="r" b="b"/>
              <a:pathLst>
                <a:path w="74" h="56">
                  <a:moveTo>
                    <a:pt x="0" y="0"/>
                  </a:moveTo>
                  <a:lnTo>
                    <a:pt x="74" y="27"/>
                  </a:lnTo>
                  <a:lnTo>
                    <a:pt x="0" y="56"/>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244" name="Rectangle 139"/>
          <p:cNvSpPr>
            <a:spLocks noChangeArrowheads="1"/>
          </p:cNvSpPr>
          <p:nvPr/>
        </p:nvSpPr>
        <p:spPr bwMode="auto">
          <a:xfrm>
            <a:off x="1119188" y="1797051"/>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80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nvGrpSpPr>
          <p:cNvPr id="6246" name="Group 464"/>
          <p:cNvGrpSpPr>
            <a:grpSpLocks/>
          </p:cNvGrpSpPr>
          <p:nvPr/>
        </p:nvGrpSpPr>
        <p:grpSpPr bwMode="auto">
          <a:xfrm>
            <a:off x="2219326" y="1744663"/>
            <a:ext cx="3049588" cy="3051175"/>
            <a:chOff x="1398" y="1099"/>
            <a:chExt cx="1921" cy="1922"/>
          </a:xfrm>
        </p:grpSpPr>
        <p:sp>
          <p:nvSpPr>
            <p:cNvPr id="7052" name="Freeform 461"/>
            <p:cNvSpPr>
              <a:spLocks noEditPoints="1"/>
            </p:cNvSpPr>
            <p:nvPr/>
          </p:nvSpPr>
          <p:spPr bwMode="auto">
            <a:xfrm>
              <a:off x="1398" y="1099"/>
              <a:ext cx="1921" cy="1922"/>
            </a:xfrm>
            <a:custGeom>
              <a:avLst/>
              <a:gdLst>
                <a:gd name="T0" fmla="*/ 0 w 1921"/>
                <a:gd name="T1" fmla="*/ 1906 h 1922"/>
                <a:gd name="T2" fmla="*/ 1876 w 1921"/>
                <a:gd name="T3" fmla="*/ 30 h 1922"/>
                <a:gd name="T4" fmla="*/ 1891 w 1921"/>
                <a:gd name="T5" fmla="*/ 45 h 1922"/>
                <a:gd name="T6" fmla="*/ 15 w 1921"/>
                <a:gd name="T7" fmla="*/ 1922 h 1922"/>
                <a:gd name="T8" fmla="*/ 0 w 1921"/>
                <a:gd name="T9" fmla="*/ 1906 h 1922"/>
                <a:gd name="T10" fmla="*/ 1853 w 1921"/>
                <a:gd name="T11" fmla="*/ 22 h 1922"/>
                <a:gd name="T12" fmla="*/ 1921 w 1921"/>
                <a:gd name="T13" fmla="*/ 0 h 1922"/>
                <a:gd name="T14" fmla="*/ 1898 w 1921"/>
                <a:gd name="T15" fmla="*/ 68 h 1922"/>
                <a:gd name="T16" fmla="*/ 1853 w 1921"/>
                <a:gd name="T17" fmla="*/ 22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1" h="1922">
                  <a:moveTo>
                    <a:pt x="0" y="1906"/>
                  </a:moveTo>
                  <a:lnTo>
                    <a:pt x="1876" y="30"/>
                  </a:lnTo>
                  <a:lnTo>
                    <a:pt x="1891" y="45"/>
                  </a:lnTo>
                  <a:lnTo>
                    <a:pt x="15" y="1922"/>
                  </a:lnTo>
                  <a:lnTo>
                    <a:pt x="0" y="1906"/>
                  </a:lnTo>
                  <a:close/>
                  <a:moveTo>
                    <a:pt x="1853" y="22"/>
                  </a:moveTo>
                  <a:lnTo>
                    <a:pt x="1921" y="0"/>
                  </a:lnTo>
                  <a:lnTo>
                    <a:pt x="1898" y="68"/>
                  </a:lnTo>
                  <a:lnTo>
                    <a:pt x="185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3" name="Freeform 462"/>
            <p:cNvSpPr>
              <a:spLocks/>
            </p:cNvSpPr>
            <p:nvPr/>
          </p:nvSpPr>
          <p:spPr bwMode="auto">
            <a:xfrm>
              <a:off x="1398" y="1129"/>
              <a:ext cx="1891" cy="1892"/>
            </a:xfrm>
            <a:custGeom>
              <a:avLst/>
              <a:gdLst>
                <a:gd name="T0" fmla="*/ 0 w 1891"/>
                <a:gd name="T1" fmla="*/ 1876 h 1892"/>
                <a:gd name="T2" fmla="*/ 1876 w 1891"/>
                <a:gd name="T3" fmla="*/ 0 h 1892"/>
                <a:gd name="T4" fmla="*/ 1891 w 1891"/>
                <a:gd name="T5" fmla="*/ 15 h 1892"/>
                <a:gd name="T6" fmla="*/ 15 w 1891"/>
                <a:gd name="T7" fmla="*/ 1892 h 1892"/>
                <a:gd name="T8" fmla="*/ 0 w 1891"/>
                <a:gd name="T9" fmla="*/ 1876 h 1892"/>
              </a:gdLst>
              <a:ahLst/>
              <a:cxnLst>
                <a:cxn ang="0">
                  <a:pos x="T0" y="T1"/>
                </a:cxn>
                <a:cxn ang="0">
                  <a:pos x="T2" y="T3"/>
                </a:cxn>
                <a:cxn ang="0">
                  <a:pos x="T4" y="T5"/>
                </a:cxn>
                <a:cxn ang="0">
                  <a:pos x="T6" y="T7"/>
                </a:cxn>
                <a:cxn ang="0">
                  <a:pos x="T8" y="T9"/>
                </a:cxn>
              </a:cxnLst>
              <a:rect l="0" t="0" r="r" b="b"/>
              <a:pathLst>
                <a:path w="1891" h="1892">
                  <a:moveTo>
                    <a:pt x="0" y="1876"/>
                  </a:moveTo>
                  <a:lnTo>
                    <a:pt x="1876" y="0"/>
                  </a:lnTo>
                  <a:lnTo>
                    <a:pt x="1891" y="15"/>
                  </a:lnTo>
                  <a:lnTo>
                    <a:pt x="15" y="1892"/>
                  </a:lnTo>
                  <a:lnTo>
                    <a:pt x="0" y="1876"/>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54" name="Freeform 463"/>
            <p:cNvSpPr>
              <a:spLocks/>
            </p:cNvSpPr>
            <p:nvPr/>
          </p:nvSpPr>
          <p:spPr bwMode="auto">
            <a:xfrm>
              <a:off x="3251" y="1099"/>
              <a:ext cx="68" cy="68"/>
            </a:xfrm>
            <a:custGeom>
              <a:avLst/>
              <a:gdLst>
                <a:gd name="T0" fmla="*/ 0 w 68"/>
                <a:gd name="T1" fmla="*/ 22 h 68"/>
                <a:gd name="T2" fmla="*/ 68 w 68"/>
                <a:gd name="T3" fmla="*/ 0 h 68"/>
                <a:gd name="T4" fmla="*/ 45 w 68"/>
                <a:gd name="T5" fmla="*/ 68 h 68"/>
                <a:gd name="T6" fmla="*/ 0 w 68"/>
                <a:gd name="T7" fmla="*/ 22 h 68"/>
              </a:gdLst>
              <a:ahLst/>
              <a:cxnLst>
                <a:cxn ang="0">
                  <a:pos x="T0" y="T1"/>
                </a:cxn>
                <a:cxn ang="0">
                  <a:pos x="T2" y="T3"/>
                </a:cxn>
                <a:cxn ang="0">
                  <a:pos x="T4" y="T5"/>
                </a:cxn>
                <a:cxn ang="0">
                  <a:pos x="T6" y="T7"/>
                </a:cxn>
              </a:cxnLst>
              <a:rect l="0" t="0" r="r" b="b"/>
              <a:pathLst>
                <a:path w="68" h="68">
                  <a:moveTo>
                    <a:pt x="0" y="22"/>
                  </a:moveTo>
                  <a:lnTo>
                    <a:pt x="68" y="0"/>
                  </a:lnTo>
                  <a:lnTo>
                    <a:pt x="45" y="68"/>
                  </a:lnTo>
                  <a:lnTo>
                    <a:pt x="0" y="2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247" name="Group 468"/>
          <p:cNvGrpSpPr>
            <a:grpSpLocks/>
          </p:cNvGrpSpPr>
          <p:nvPr/>
        </p:nvGrpSpPr>
        <p:grpSpPr bwMode="auto">
          <a:xfrm>
            <a:off x="4537076" y="2628901"/>
            <a:ext cx="2224088" cy="2166938"/>
            <a:chOff x="2858" y="1656"/>
            <a:chExt cx="1401" cy="1365"/>
          </a:xfrm>
        </p:grpSpPr>
        <p:sp>
          <p:nvSpPr>
            <p:cNvPr id="7049" name="Freeform 465"/>
            <p:cNvSpPr>
              <a:spLocks noEditPoints="1"/>
            </p:cNvSpPr>
            <p:nvPr/>
          </p:nvSpPr>
          <p:spPr bwMode="auto">
            <a:xfrm>
              <a:off x="2858" y="1656"/>
              <a:ext cx="1401" cy="1365"/>
            </a:xfrm>
            <a:custGeom>
              <a:avLst/>
              <a:gdLst>
                <a:gd name="T0" fmla="*/ 0 w 1401"/>
                <a:gd name="T1" fmla="*/ 1349 h 1365"/>
                <a:gd name="T2" fmla="*/ 1355 w 1401"/>
                <a:gd name="T3" fmla="*/ 30 h 1365"/>
                <a:gd name="T4" fmla="*/ 1370 w 1401"/>
                <a:gd name="T5" fmla="*/ 45 h 1365"/>
                <a:gd name="T6" fmla="*/ 16 w 1401"/>
                <a:gd name="T7" fmla="*/ 1365 h 1365"/>
                <a:gd name="T8" fmla="*/ 0 w 1401"/>
                <a:gd name="T9" fmla="*/ 1349 h 1365"/>
                <a:gd name="T10" fmla="*/ 1332 w 1401"/>
                <a:gd name="T11" fmla="*/ 22 h 1365"/>
                <a:gd name="T12" fmla="*/ 1401 w 1401"/>
                <a:gd name="T13" fmla="*/ 0 h 1365"/>
                <a:gd name="T14" fmla="*/ 1377 w 1401"/>
                <a:gd name="T15" fmla="*/ 68 h 1365"/>
                <a:gd name="T16" fmla="*/ 1332 w 1401"/>
                <a:gd name="T17" fmla="*/ 22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1" h="1365">
                  <a:moveTo>
                    <a:pt x="0" y="1349"/>
                  </a:moveTo>
                  <a:lnTo>
                    <a:pt x="1355" y="30"/>
                  </a:lnTo>
                  <a:lnTo>
                    <a:pt x="1370" y="45"/>
                  </a:lnTo>
                  <a:lnTo>
                    <a:pt x="16" y="1365"/>
                  </a:lnTo>
                  <a:lnTo>
                    <a:pt x="0" y="1349"/>
                  </a:lnTo>
                  <a:close/>
                  <a:moveTo>
                    <a:pt x="1332" y="22"/>
                  </a:moveTo>
                  <a:lnTo>
                    <a:pt x="1401" y="0"/>
                  </a:lnTo>
                  <a:lnTo>
                    <a:pt x="1377" y="68"/>
                  </a:lnTo>
                  <a:lnTo>
                    <a:pt x="1332"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0" name="Freeform 466"/>
            <p:cNvSpPr>
              <a:spLocks/>
            </p:cNvSpPr>
            <p:nvPr/>
          </p:nvSpPr>
          <p:spPr bwMode="auto">
            <a:xfrm>
              <a:off x="2858" y="1686"/>
              <a:ext cx="1370" cy="1335"/>
            </a:xfrm>
            <a:custGeom>
              <a:avLst/>
              <a:gdLst>
                <a:gd name="T0" fmla="*/ 0 w 1370"/>
                <a:gd name="T1" fmla="*/ 1319 h 1335"/>
                <a:gd name="T2" fmla="*/ 1355 w 1370"/>
                <a:gd name="T3" fmla="*/ 0 h 1335"/>
                <a:gd name="T4" fmla="*/ 1370 w 1370"/>
                <a:gd name="T5" fmla="*/ 15 h 1335"/>
                <a:gd name="T6" fmla="*/ 16 w 1370"/>
                <a:gd name="T7" fmla="*/ 1335 h 1335"/>
                <a:gd name="T8" fmla="*/ 0 w 1370"/>
                <a:gd name="T9" fmla="*/ 1319 h 1335"/>
              </a:gdLst>
              <a:ahLst/>
              <a:cxnLst>
                <a:cxn ang="0">
                  <a:pos x="T0" y="T1"/>
                </a:cxn>
                <a:cxn ang="0">
                  <a:pos x="T2" y="T3"/>
                </a:cxn>
                <a:cxn ang="0">
                  <a:pos x="T4" y="T5"/>
                </a:cxn>
                <a:cxn ang="0">
                  <a:pos x="T6" y="T7"/>
                </a:cxn>
                <a:cxn ang="0">
                  <a:pos x="T8" y="T9"/>
                </a:cxn>
              </a:cxnLst>
              <a:rect l="0" t="0" r="r" b="b"/>
              <a:pathLst>
                <a:path w="1370" h="1335">
                  <a:moveTo>
                    <a:pt x="0" y="1319"/>
                  </a:moveTo>
                  <a:lnTo>
                    <a:pt x="1355" y="0"/>
                  </a:lnTo>
                  <a:lnTo>
                    <a:pt x="1370" y="15"/>
                  </a:lnTo>
                  <a:lnTo>
                    <a:pt x="16" y="1335"/>
                  </a:lnTo>
                  <a:lnTo>
                    <a:pt x="0" y="131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51" name="Freeform 467"/>
            <p:cNvSpPr>
              <a:spLocks/>
            </p:cNvSpPr>
            <p:nvPr/>
          </p:nvSpPr>
          <p:spPr bwMode="auto">
            <a:xfrm>
              <a:off x="4190" y="1656"/>
              <a:ext cx="69" cy="68"/>
            </a:xfrm>
            <a:custGeom>
              <a:avLst/>
              <a:gdLst>
                <a:gd name="T0" fmla="*/ 0 w 69"/>
                <a:gd name="T1" fmla="*/ 22 h 68"/>
                <a:gd name="T2" fmla="*/ 69 w 69"/>
                <a:gd name="T3" fmla="*/ 0 h 68"/>
                <a:gd name="T4" fmla="*/ 45 w 69"/>
                <a:gd name="T5" fmla="*/ 68 h 68"/>
                <a:gd name="T6" fmla="*/ 0 w 69"/>
                <a:gd name="T7" fmla="*/ 22 h 68"/>
              </a:gdLst>
              <a:ahLst/>
              <a:cxnLst>
                <a:cxn ang="0">
                  <a:pos x="T0" y="T1"/>
                </a:cxn>
                <a:cxn ang="0">
                  <a:pos x="T2" y="T3"/>
                </a:cxn>
                <a:cxn ang="0">
                  <a:pos x="T4" y="T5"/>
                </a:cxn>
                <a:cxn ang="0">
                  <a:pos x="T6" y="T7"/>
                </a:cxn>
              </a:cxnLst>
              <a:rect l="0" t="0" r="r" b="b"/>
              <a:pathLst>
                <a:path w="69" h="68">
                  <a:moveTo>
                    <a:pt x="0" y="22"/>
                  </a:moveTo>
                  <a:lnTo>
                    <a:pt x="69" y="0"/>
                  </a:lnTo>
                  <a:lnTo>
                    <a:pt x="45" y="68"/>
                  </a:lnTo>
                  <a:lnTo>
                    <a:pt x="0" y="2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248" name="Group 472"/>
          <p:cNvGrpSpPr>
            <a:grpSpLocks/>
          </p:cNvGrpSpPr>
          <p:nvPr/>
        </p:nvGrpSpPr>
        <p:grpSpPr bwMode="auto">
          <a:xfrm>
            <a:off x="1420813" y="4722813"/>
            <a:ext cx="5616575" cy="115888"/>
            <a:chOff x="895" y="2975"/>
            <a:chExt cx="3538" cy="73"/>
          </a:xfrm>
        </p:grpSpPr>
        <p:sp>
          <p:nvSpPr>
            <p:cNvPr id="7046" name="Freeform 469"/>
            <p:cNvSpPr>
              <a:spLocks noEditPoints="1"/>
            </p:cNvSpPr>
            <p:nvPr/>
          </p:nvSpPr>
          <p:spPr bwMode="auto">
            <a:xfrm>
              <a:off x="895" y="2975"/>
              <a:ext cx="3538" cy="73"/>
            </a:xfrm>
            <a:custGeom>
              <a:avLst/>
              <a:gdLst>
                <a:gd name="T0" fmla="*/ 0 w 3538"/>
                <a:gd name="T1" fmla="*/ 30 h 73"/>
                <a:gd name="T2" fmla="*/ 3520 w 3538"/>
                <a:gd name="T3" fmla="*/ 30 h 73"/>
                <a:gd name="T4" fmla="*/ 3520 w 3538"/>
                <a:gd name="T5" fmla="*/ 43 h 73"/>
                <a:gd name="T6" fmla="*/ 0 w 3538"/>
                <a:gd name="T7" fmla="*/ 42 h 73"/>
                <a:gd name="T8" fmla="*/ 0 w 3538"/>
                <a:gd name="T9" fmla="*/ 30 h 73"/>
                <a:gd name="T10" fmla="*/ 3450 w 3538"/>
                <a:gd name="T11" fmla="*/ 1 h 73"/>
                <a:gd name="T12" fmla="*/ 3538 w 3538"/>
                <a:gd name="T13" fmla="*/ 37 h 73"/>
                <a:gd name="T14" fmla="*/ 3450 w 3538"/>
                <a:gd name="T15" fmla="*/ 72 h 73"/>
                <a:gd name="T16" fmla="*/ 3448 w 3538"/>
                <a:gd name="T17" fmla="*/ 73 h 73"/>
                <a:gd name="T18" fmla="*/ 3446 w 3538"/>
                <a:gd name="T19" fmla="*/ 73 h 73"/>
                <a:gd name="T20" fmla="*/ 3444 w 3538"/>
                <a:gd name="T21" fmla="*/ 73 h 73"/>
                <a:gd name="T22" fmla="*/ 3442 w 3538"/>
                <a:gd name="T23" fmla="*/ 73 h 73"/>
                <a:gd name="T24" fmla="*/ 3441 w 3538"/>
                <a:gd name="T25" fmla="*/ 73 h 73"/>
                <a:gd name="T26" fmla="*/ 3439 w 3538"/>
                <a:gd name="T27" fmla="*/ 72 h 73"/>
                <a:gd name="T28" fmla="*/ 3437 w 3538"/>
                <a:gd name="T29" fmla="*/ 72 h 73"/>
                <a:gd name="T30" fmla="*/ 3436 w 3538"/>
                <a:gd name="T31" fmla="*/ 70 h 73"/>
                <a:gd name="T32" fmla="*/ 3435 w 3538"/>
                <a:gd name="T33" fmla="*/ 69 h 73"/>
                <a:gd name="T34" fmla="*/ 3435 w 3538"/>
                <a:gd name="T35" fmla="*/ 67 h 73"/>
                <a:gd name="T36" fmla="*/ 3435 w 3538"/>
                <a:gd name="T37" fmla="*/ 64 h 73"/>
                <a:gd name="T38" fmla="*/ 3436 w 3538"/>
                <a:gd name="T39" fmla="*/ 63 h 73"/>
                <a:gd name="T40" fmla="*/ 3437 w 3538"/>
                <a:gd name="T41" fmla="*/ 63 h 73"/>
                <a:gd name="T42" fmla="*/ 3439 w 3538"/>
                <a:gd name="T43" fmla="*/ 61 h 73"/>
                <a:gd name="T44" fmla="*/ 3515 w 3538"/>
                <a:gd name="T45" fmla="*/ 32 h 73"/>
                <a:gd name="T46" fmla="*/ 3515 w 3538"/>
                <a:gd name="T47" fmla="*/ 42 h 73"/>
                <a:gd name="T48" fmla="*/ 3439 w 3538"/>
                <a:gd name="T49" fmla="*/ 11 h 73"/>
                <a:gd name="T50" fmla="*/ 3437 w 3538"/>
                <a:gd name="T51" fmla="*/ 11 h 73"/>
                <a:gd name="T52" fmla="*/ 3436 w 3538"/>
                <a:gd name="T53" fmla="*/ 9 h 73"/>
                <a:gd name="T54" fmla="*/ 3435 w 3538"/>
                <a:gd name="T55" fmla="*/ 8 h 73"/>
                <a:gd name="T56" fmla="*/ 3435 w 3538"/>
                <a:gd name="T57" fmla="*/ 7 h 73"/>
                <a:gd name="T58" fmla="*/ 3435 w 3538"/>
                <a:gd name="T59" fmla="*/ 6 h 73"/>
                <a:gd name="T60" fmla="*/ 3435 w 3538"/>
                <a:gd name="T61" fmla="*/ 5 h 73"/>
                <a:gd name="T62" fmla="*/ 3435 w 3538"/>
                <a:gd name="T63" fmla="*/ 3 h 73"/>
                <a:gd name="T64" fmla="*/ 3436 w 3538"/>
                <a:gd name="T65" fmla="*/ 3 h 73"/>
                <a:gd name="T66" fmla="*/ 3437 w 3538"/>
                <a:gd name="T67" fmla="*/ 1 h 73"/>
                <a:gd name="T68" fmla="*/ 3439 w 3538"/>
                <a:gd name="T69" fmla="*/ 1 h 73"/>
                <a:gd name="T70" fmla="*/ 3441 w 3538"/>
                <a:gd name="T71" fmla="*/ 0 h 73"/>
                <a:gd name="T72" fmla="*/ 3442 w 3538"/>
                <a:gd name="T73" fmla="*/ 0 h 73"/>
                <a:gd name="T74" fmla="*/ 3444 w 3538"/>
                <a:gd name="T75" fmla="*/ 0 h 73"/>
                <a:gd name="T76" fmla="*/ 3446 w 3538"/>
                <a:gd name="T77" fmla="*/ 0 h 73"/>
                <a:gd name="T78" fmla="*/ 3448 w 3538"/>
                <a:gd name="T79" fmla="*/ 0 h 73"/>
                <a:gd name="T80" fmla="*/ 3450 w 3538"/>
                <a:gd name="T8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38" h="73">
                  <a:moveTo>
                    <a:pt x="0" y="30"/>
                  </a:moveTo>
                  <a:lnTo>
                    <a:pt x="3520" y="30"/>
                  </a:lnTo>
                  <a:lnTo>
                    <a:pt x="3520" y="43"/>
                  </a:lnTo>
                  <a:lnTo>
                    <a:pt x="0" y="42"/>
                  </a:lnTo>
                  <a:lnTo>
                    <a:pt x="0" y="30"/>
                  </a:lnTo>
                  <a:close/>
                  <a:moveTo>
                    <a:pt x="3450" y="1"/>
                  </a:moveTo>
                  <a:lnTo>
                    <a:pt x="3538" y="37"/>
                  </a:lnTo>
                  <a:lnTo>
                    <a:pt x="3450" y="72"/>
                  </a:lnTo>
                  <a:lnTo>
                    <a:pt x="3448" y="73"/>
                  </a:lnTo>
                  <a:lnTo>
                    <a:pt x="3446" y="73"/>
                  </a:lnTo>
                  <a:lnTo>
                    <a:pt x="3444" y="73"/>
                  </a:lnTo>
                  <a:lnTo>
                    <a:pt x="3442" y="73"/>
                  </a:lnTo>
                  <a:lnTo>
                    <a:pt x="3441" y="73"/>
                  </a:lnTo>
                  <a:lnTo>
                    <a:pt x="3439" y="72"/>
                  </a:lnTo>
                  <a:lnTo>
                    <a:pt x="3437" y="72"/>
                  </a:lnTo>
                  <a:lnTo>
                    <a:pt x="3436" y="70"/>
                  </a:lnTo>
                  <a:lnTo>
                    <a:pt x="3435" y="69"/>
                  </a:lnTo>
                  <a:lnTo>
                    <a:pt x="3435" y="67"/>
                  </a:lnTo>
                  <a:lnTo>
                    <a:pt x="3435" y="64"/>
                  </a:lnTo>
                  <a:lnTo>
                    <a:pt x="3436" y="63"/>
                  </a:lnTo>
                  <a:lnTo>
                    <a:pt x="3437" y="63"/>
                  </a:lnTo>
                  <a:lnTo>
                    <a:pt x="3439" y="61"/>
                  </a:lnTo>
                  <a:lnTo>
                    <a:pt x="3515" y="32"/>
                  </a:lnTo>
                  <a:lnTo>
                    <a:pt x="3515" y="42"/>
                  </a:lnTo>
                  <a:lnTo>
                    <a:pt x="3439" y="11"/>
                  </a:lnTo>
                  <a:lnTo>
                    <a:pt x="3437" y="11"/>
                  </a:lnTo>
                  <a:lnTo>
                    <a:pt x="3436" y="9"/>
                  </a:lnTo>
                  <a:lnTo>
                    <a:pt x="3435" y="8"/>
                  </a:lnTo>
                  <a:lnTo>
                    <a:pt x="3435" y="7"/>
                  </a:lnTo>
                  <a:lnTo>
                    <a:pt x="3435" y="6"/>
                  </a:lnTo>
                  <a:lnTo>
                    <a:pt x="3435" y="5"/>
                  </a:lnTo>
                  <a:lnTo>
                    <a:pt x="3435" y="3"/>
                  </a:lnTo>
                  <a:lnTo>
                    <a:pt x="3436" y="3"/>
                  </a:lnTo>
                  <a:lnTo>
                    <a:pt x="3437" y="1"/>
                  </a:lnTo>
                  <a:lnTo>
                    <a:pt x="3439" y="1"/>
                  </a:lnTo>
                  <a:lnTo>
                    <a:pt x="3441" y="0"/>
                  </a:lnTo>
                  <a:lnTo>
                    <a:pt x="3442" y="0"/>
                  </a:lnTo>
                  <a:lnTo>
                    <a:pt x="3444" y="0"/>
                  </a:lnTo>
                  <a:lnTo>
                    <a:pt x="3446" y="0"/>
                  </a:lnTo>
                  <a:lnTo>
                    <a:pt x="3448" y="0"/>
                  </a:lnTo>
                  <a:lnTo>
                    <a:pt x="345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7" name="Freeform 470"/>
            <p:cNvSpPr>
              <a:spLocks/>
            </p:cNvSpPr>
            <p:nvPr/>
          </p:nvSpPr>
          <p:spPr bwMode="auto">
            <a:xfrm>
              <a:off x="895" y="3005"/>
              <a:ext cx="3520" cy="13"/>
            </a:xfrm>
            <a:custGeom>
              <a:avLst/>
              <a:gdLst>
                <a:gd name="T0" fmla="*/ 0 w 3520"/>
                <a:gd name="T1" fmla="*/ 0 h 13"/>
                <a:gd name="T2" fmla="*/ 3520 w 3520"/>
                <a:gd name="T3" fmla="*/ 0 h 13"/>
                <a:gd name="T4" fmla="*/ 3520 w 3520"/>
                <a:gd name="T5" fmla="*/ 13 h 13"/>
                <a:gd name="T6" fmla="*/ 0 w 3520"/>
                <a:gd name="T7" fmla="*/ 12 h 13"/>
                <a:gd name="T8" fmla="*/ 0 w 3520"/>
                <a:gd name="T9" fmla="*/ 0 h 13"/>
              </a:gdLst>
              <a:ahLst/>
              <a:cxnLst>
                <a:cxn ang="0">
                  <a:pos x="T0" y="T1"/>
                </a:cxn>
                <a:cxn ang="0">
                  <a:pos x="T2" y="T3"/>
                </a:cxn>
                <a:cxn ang="0">
                  <a:pos x="T4" y="T5"/>
                </a:cxn>
                <a:cxn ang="0">
                  <a:pos x="T6" y="T7"/>
                </a:cxn>
                <a:cxn ang="0">
                  <a:pos x="T8" y="T9"/>
                </a:cxn>
              </a:cxnLst>
              <a:rect l="0" t="0" r="r" b="b"/>
              <a:pathLst>
                <a:path w="3520" h="13">
                  <a:moveTo>
                    <a:pt x="0" y="0"/>
                  </a:moveTo>
                  <a:lnTo>
                    <a:pt x="3520" y="0"/>
                  </a:lnTo>
                  <a:lnTo>
                    <a:pt x="3520" y="13"/>
                  </a:lnTo>
                  <a:lnTo>
                    <a:pt x="0" y="1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48" name="Freeform 471"/>
            <p:cNvSpPr>
              <a:spLocks/>
            </p:cNvSpPr>
            <p:nvPr/>
          </p:nvSpPr>
          <p:spPr bwMode="auto">
            <a:xfrm>
              <a:off x="4330" y="2975"/>
              <a:ext cx="103" cy="73"/>
            </a:xfrm>
            <a:custGeom>
              <a:avLst/>
              <a:gdLst>
                <a:gd name="T0" fmla="*/ 15 w 103"/>
                <a:gd name="T1" fmla="*/ 1 h 73"/>
                <a:gd name="T2" fmla="*/ 103 w 103"/>
                <a:gd name="T3" fmla="*/ 37 h 73"/>
                <a:gd name="T4" fmla="*/ 15 w 103"/>
                <a:gd name="T5" fmla="*/ 72 h 73"/>
                <a:gd name="T6" fmla="*/ 13 w 103"/>
                <a:gd name="T7" fmla="*/ 73 h 73"/>
                <a:gd name="T8" fmla="*/ 11 w 103"/>
                <a:gd name="T9" fmla="*/ 73 h 73"/>
                <a:gd name="T10" fmla="*/ 9 w 103"/>
                <a:gd name="T11" fmla="*/ 73 h 73"/>
                <a:gd name="T12" fmla="*/ 7 w 103"/>
                <a:gd name="T13" fmla="*/ 73 h 73"/>
                <a:gd name="T14" fmla="*/ 6 w 103"/>
                <a:gd name="T15" fmla="*/ 73 h 73"/>
                <a:gd name="T16" fmla="*/ 4 w 103"/>
                <a:gd name="T17" fmla="*/ 72 h 73"/>
                <a:gd name="T18" fmla="*/ 2 w 103"/>
                <a:gd name="T19" fmla="*/ 72 h 73"/>
                <a:gd name="T20" fmla="*/ 1 w 103"/>
                <a:gd name="T21" fmla="*/ 70 h 73"/>
                <a:gd name="T22" fmla="*/ 0 w 103"/>
                <a:gd name="T23" fmla="*/ 69 h 73"/>
                <a:gd name="T24" fmla="*/ 0 w 103"/>
                <a:gd name="T25" fmla="*/ 67 h 73"/>
                <a:gd name="T26" fmla="*/ 0 w 103"/>
                <a:gd name="T27" fmla="*/ 64 h 73"/>
                <a:gd name="T28" fmla="*/ 1 w 103"/>
                <a:gd name="T29" fmla="*/ 63 h 73"/>
                <a:gd name="T30" fmla="*/ 2 w 103"/>
                <a:gd name="T31" fmla="*/ 63 h 73"/>
                <a:gd name="T32" fmla="*/ 4 w 103"/>
                <a:gd name="T33" fmla="*/ 61 h 73"/>
                <a:gd name="T34" fmla="*/ 80 w 103"/>
                <a:gd name="T35" fmla="*/ 32 h 73"/>
                <a:gd name="T36" fmla="*/ 80 w 103"/>
                <a:gd name="T37" fmla="*/ 42 h 73"/>
                <a:gd name="T38" fmla="*/ 4 w 103"/>
                <a:gd name="T39" fmla="*/ 11 h 73"/>
                <a:gd name="T40" fmla="*/ 2 w 103"/>
                <a:gd name="T41" fmla="*/ 11 h 73"/>
                <a:gd name="T42" fmla="*/ 1 w 103"/>
                <a:gd name="T43" fmla="*/ 9 h 73"/>
                <a:gd name="T44" fmla="*/ 0 w 103"/>
                <a:gd name="T45" fmla="*/ 8 h 73"/>
                <a:gd name="T46" fmla="*/ 0 w 103"/>
                <a:gd name="T47" fmla="*/ 7 h 73"/>
                <a:gd name="T48" fmla="*/ 0 w 103"/>
                <a:gd name="T49" fmla="*/ 6 h 73"/>
                <a:gd name="T50" fmla="*/ 0 w 103"/>
                <a:gd name="T51" fmla="*/ 5 h 73"/>
                <a:gd name="T52" fmla="*/ 0 w 103"/>
                <a:gd name="T53" fmla="*/ 3 h 73"/>
                <a:gd name="T54" fmla="*/ 1 w 103"/>
                <a:gd name="T55" fmla="*/ 3 h 73"/>
                <a:gd name="T56" fmla="*/ 2 w 103"/>
                <a:gd name="T57" fmla="*/ 1 h 73"/>
                <a:gd name="T58" fmla="*/ 4 w 103"/>
                <a:gd name="T59" fmla="*/ 1 h 73"/>
                <a:gd name="T60" fmla="*/ 6 w 103"/>
                <a:gd name="T61" fmla="*/ 0 h 73"/>
                <a:gd name="T62" fmla="*/ 7 w 103"/>
                <a:gd name="T63" fmla="*/ 0 h 73"/>
                <a:gd name="T64" fmla="*/ 9 w 103"/>
                <a:gd name="T65" fmla="*/ 0 h 73"/>
                <a:gd name="T66" fmla="*/ 11 w 103"/>
                <a:gd name="T67" fmla="*/ 0 h 73"/>
                <a:gd name="T68" fmla="*/ 13 w 103"/>
                <a:gd name="T69" fmla="*/ 0 h 73"/>
                <a:gd name="T70" fmla="*/ 15 w 103"/>
                <a:gd name="T7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73">
                  <a:moveTo>
                    <a:pt x="15" y="1"/>
                  </a:moveTo>
                  <a:lnTo>
                    <a:pt x="103" y="37"/>
                  </a:lnTo>
                  <a:lnTo>
                    <a:pt x="15" y="72"/>
                  </a:lnTo>
                  <a:lnTo>
                    <a:pt x="13" y="73"/>
                  </a:lnTo>
                  <a:lnTo>
                    <a:pt x="11" y="73"/>
                  </a:lnTo>
                  <a:lnTo>
                    <a:pt x="9" y="73"/>
                  </a:lnTo>
                  <a:lnTo>
                    <a:pt x="7" y="73"/>
                  </a:lnTo>
                  <a:lnTo>
                    <a:pt x="6" y="73"/>
                  </a:lnTo>
                  <a:lnTo>
                    <a:pt x="4" y="72"/>
                  </a:lnTo>
                  <a:lnTo>
                    <a:pt x="2" y="72"/>
                  </a:lnTo>
                  <a:lnTo>
                    <a:pt x="1" y="70"/>
                  </a:lnTo>
                  <a:lnTo>
                    <a:pt x="0" y="69"/>
                  </a:lnTo>
                  <a:lnTo>
                    <a:pt x="0" y="67"/>
                  </a:lnTo>
                  <a:lnTo>
                    <a:pt x="0" y="64"/>
                  </a:lnTo>
                  <a:lnTo>
                    <a:pt x="1" y="63"/>
                  </a:lnTo>
                  <a:lnTo>
                    <a:pt x="2" y="63"/>
                  </a:lnTo>
                  <a:lnTo>
                    <a:pt x="4" y="61"/>
                  </a:lnTo>
                  <a:lnTo>
                    <a:pt x="80" y="32"/>
                  </a:lnTo>
                  <a:lnTo>
                    <a:pt x="80" y="42"/>
                  </a:lnTo>
                  <a:lnTo>
                    <a:pt x="4" y="11"/>
                  </a:lnTo>
                  <a:lnTo>
                    <a:pt x="2" y="11"/>
                  </a:lnTo>
                  <a:lnTo>
                    <a:pt x="1" y="9"/>
                  </a:lnTo>
                  <a:lnTo>
                    <a:pt x="0" y="8"/>
                  </a:lnTo>
                  <a:lnTo>
                    <a:pt x="0" y="7"/>
                  </a:lnTo>
                  <a:lnTo>
                    <a:pt x="0" y="6"/>
                  </a:lnTo>
                  <a:lnTo>
                    <a:pt x="0" y="5"/>
                  </a:lnTo>
                  <a:lnTo>
                    <a:pt x="0" y="3"/>
                  </a:lnTo>
                  <a:lnTo>
                    <a:pt x="1" y="3"/>
                  </a:lnTo>
                  <a:lnTo>
                    <a:pt x="2" y="1"/>
                  </a:lnTo>
                  <a:lnTo>
                    <a:pt x="4" y="1"/>
                  </a:lnTo>
                  <a:lnTo>
                    <a:pt x="6" y="0"/>
                  </a:lnTo>
                  <a:lnTo>
                    <a:pt x="7" y="0"/>
                  </a:lnTo>
                  <a:lnTo>
                    <a:pt x="9" y="0"/>
                  </a:lnTo>
                  <a:lnTo>
                    <a:pt x="11" y="0"/>
                  </a:lnTo>
                  <a:lnTo>
                    <a:pt x="13" y="0"/>
                  </a:lnTo>
                  <a:lnTo>
                    <a:pt x="15"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249" name="Rectangle 473"/>
          <p:cNvSpPr>
            <a:spLocks noChangeArrowheads="1"/>
          </p:cNvSpPr>
          <p:nvPr/>
        </p:nvSpPr>
        <p:spPr bwMode="auto">
          <a:xfrm>
            <a:off x="1338263" y="949326"/>
            <a:ext cx="925513"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dirty="0" smtClean="0">
                <a:ln>
                  <a:noFill/>
                </a:ln>
                <a:solidFill>
                  <a:srgbClr val="000000"/>
                </a:solidFill>
                <a:effectLst/>
                <a:latin typeface="Times New Roman" panose="02020603050405020304" pitchFamily="18" charset="0"/>
              </a:rPr>
              <a:t>The Lexis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250" name="Rectangle 474"/>
          <p:cNvSpPr>
            <a:spLocks noChangeArrowheads="1"/>
          </p:cNvSpPr>
          <p:nvPr/>
        </p:nvSpPr>
        <p:spPr bwMode="auto">
          <a:xfrm>
            <a:off x="2159001" y="949326"/>
            <a:ext cx="804863"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smtClean="0">
                <a:ln>
                  <a:noFill/>
                </a:ln>
                <a:solidFill>
                  <a:srgbClr val="000000"/>
                </a:solidFill>
                <a:effectLst/>
                <a:latin typeface="Times New Roman" panose="02020603050405020304" pitchFamily="18" charset="0"/>
              </a:rPr>
              <a:t>Diagram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51" name="Rectangle 475"/>
          <p:cNvSpPr>
            <a:spLocks noChangeArrowheads="1"/>
          </p:cNvSpPr>
          <p:nvPr/>
        </p:nvSpPr>
        <p:spPr bwMode="auto">
          <a:xfrm>
            <a:off x="2905126" y="949326"/>
            <a:ext cx="590550"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smtClean="0">
                <a:ln>
                  <a:noFill/>
                </a:ln>
                <a:solidFill>
                  <a:srgbClr val="000000"/>
                </a:solidFill>
                <a:effectLst/>
                <a:latin typeface="Times New Roman" panose="02020603050405020304" pitchFamily="18" charset="0"/>
              </a:rPr>
              <a:t>(1872)</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52" name="Rectangle 476"/>
          <p:cNvSpPr>
            <a:spLocks noChangeArrowheads="1"/>
          </p:cNvSpPr>
          <p:nvPr/>
        </p:nvSpPr>
        <p:spPr bwMode="auto">
          <a:xfrm>
            <a:off x="5721351" y="1928813"/>
            <a:ext cx="719138"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3" name="Rectangle 477"/>
          <p:cNvSpPr>
            <a:spLocks noChangeArrowheads="1"/>
          </p:cNvSpPr>
          <p:nvPr/>
        </p:nvSpPr>
        <p:spPr bwMode="auto">
          <a:xfrm>
            <a:off x="5721351" y="1928813"/>
            <a:ext cx="719138"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54" name="Line 478"/>
          <p:cNvSpPr>
            <a:spLocks noChangeShapeType="1"/>
          </p:cNvSpPr>
          <p:nvPr/>
        </p:nvSpPr>
        <p:spPr bwMode="auto">
          <a:xfrm flipV="1">
            <a:off x="5721351" y="1928813"/>
            <a:ext cx="719138"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55" name="Rectangle 479"/>
          <p:cNvSpPr>
            <a:spLocks noChangeArrowheads="1"/>
          </p:cNvSpPr>
          <p:nvPr/>
        </p:nvSpPr>
        <p:spPr bwMode="auto">
          <a:xfrm>
            <a:off x="5711826" y="264636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6" name="Rectangle 480"/>
          <p:cNvSpPr>
            <a:spLocks noChangeArrowheads="1"/>
          </p:cNvSpPr>
          <p:nvPr/>
        </p:nvSpPr>
        <p:spPr bwMode="auto">
          <a:xfrm>
            <a:off x="5711826" y="264636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57" name="Line 481"/>
          <p:cNvSpPr>
            <a:spLocks noChangeShapeType="1"/>
          </p:cNvSpPr>
          <p:nvPr/>
        </p:nvSpPr>
        <p:spPr bwMode="auto">
          <a:xfrm flipV="1">
            <a:off x="5711826" y="264636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58" name="Rectangle 482"/>
          <p:cNvSpPr>
            <a:spLocks noChangeArrowheads="1"/>
          </p:cNvSpPr>
          <p:nvPr/>
        </p:nvSpPr>
        <p:spPr bwMode="auto">
          <a:xfrm>
            <a:off x="5711826" y="3360738"/>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9" name="Rectangle 483"/>
          <p:cNvSpPr>
            <a:spLocks noChangeArrowheads="1"/>
          </p:cNvSpPr>
          <p:nvPr/>
        </p:nvSpPr>
        <p:spPr bwMode="auto">
          <a:xfrm>
            <a:off x="5711826" y="3360738"/>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0" name="Line 484"/>
          <p:cNvSpPr>
            <a:spLocks noChangeShapeType="1"/>
          </p:cNvSpPr>
          <p:nvPr/>
        </p:nvSpPr>
        <p:spPr bwMode="auto">
          <a:xfrm flipV="1">
            <a:off x="5711826" y="3360738"/>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1" name="Rectangle 485"/>
          <p:cNvSpPr>
            <a:spLocks noChangeArrowheads="1"/>
          </p:cNvSpPr>
          <p:nvPr/>
        </p:nvSpPr>
        <p:spPr bwMode="auto">
          <a:xfrm>
            <a:off x="5711826" y="4075113"/>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2" name="Rectangle 486"/>
          <p:cNvSpPr>
            <a:spLocks noChangeArrowheads="1"/>
          </p:cNvSpPr>
          <p:nvPr/>
        </p:nvSpPr>
        <p:spPr bwMode="auto">
          <a:xfrm>
            <a:off x="5711826" y="4075113"/>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3" name="Line 487"/>
          <p:cNvSpPr>
            <a:spLocks noChangeShapeType="1"/>
          </p:cNvSpPr>
          <p:nvPr/>
        </p:nvSpPr>
        <p:spPr bwMode="auto">
          <a:xfrm flipV="1">
            <a:off x="5711826" y="4075113"/>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4" name="Rectangle 488"/>
          <p:cNvSpPr>
            <a:spLocks noChangeArrowheads="1"/>
          </p:cNvSpPr>
          <p:nvPr/>
        </p:nvSpPr>
        <p:spPr bwMode="auto">
          <a:xfrm>
            <a:off x="6162676" y="5011738"/>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2030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65" name="Rectangle 489"/>
          <p:cNvSpPr>
            <a:spLocks noChangeArrowheads="1"/>
          </p:cNvSpPr>
          <p:nvPr/>
        </p:nvSpPr>
        <p:spPr bwMode="auto">
          <a:xfrm>
            <a:off x="5164138" y="1431926"/>
            <a:ext cx="820738"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000000"/>
                </a:solidFill>
                <a:effectLst/>
                <a:latin typeface="Times New Roman" panose="02020603050405020304" pitchFamily="18" charset="0"/>
              </a:rPr>
              <a:t>C 1918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66" name="Rectangle 490"/>
          <p:cNvSpPr>
            <a:spLocks noChangeArrowheads="1"/>
          </p:cNvSpPr>
          <p:nvPr/>
        </p:nvSpPr>
        <p:spPr bwMode="auto">
          <a:xfrm>
            <a:off x="6929438" y="2522538"/>
            <a:ext cx="820738"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000000"/>
                </a:solidFill>
                <a:effectLst/>
                <a:latin typeface="Times New Roman" panose="02020603050405020304" pitchFamily="18" charset="0"/>
              </a:rPr>
              <a:t>C 1978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267" name="Rectangle 491"/>
          <p:cNvSpPr>
            <a:spLocks noChangeArrowheads="1"/>
          </p:cNvSpPr>
          <p:nvPr/>
        </p:nvSpPr>
        <p:spPr bwMode="auto">
          <a:xfrm>
            <a:off x="1431926" y="1933576"/>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8" name="Rectangle 492"/>
          <p:cNvSpPr>
            <a:spLocks noChangeArrowheads="1"/>
          </p:cNvSpPr>
          <p:nvPr/>
        </p:nvSpPr>
        <p:spPr bwMode="auto">
          <a:xfrm>
            <a:off x="1431926" y="1933576"/>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9" name="Line 493"/>
          <p:cNvSpPr>
            <a:spLocks noChangeShapeType="1"/>
          </p:cNvSpPr>
          <p:nvPr/>
        </p:nvSpPr>
        <p:spPr bwMode="auto">
          <a:xfrm flipV="1">
            <a:off x="1431926" y="1933576"/>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0" name="Rectangle 494"/>
          <p:cNvSpPr>
            <a:spLocks noChangeArrowheads="1"/>
          </p:cNvSpPr>
          <p:nvPr/>
        </p:nvSpPr>
        <p:spPr bwMode="auto">
          <a:xfrm>
            <a:off x="2146301" y="1933576"/>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1" name="Rectangle 495"/>
          <p:cNvSpPr>
            <a:spLocks noChangeArrowheads="1"/>
          </p:cNvSpPr>
          <p:nvPr/>
        </p:nvSpPr>
        <p:spPr bwMode="auto">
          <a:xfrm>
            <a:off x="2146301" y="1933576"/>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2" name="Line 496"/>
          <p:cNvSpPr>
            <a:spLocks noChangeShapeType="1"/>
          </p:cNvSpPr>
          <p:nvPr/>
        </p:nvSpPr>
        <p:spPr bwMode="auto">
          <a:xfrm flipV="1">
            <a:off x="2146301" y="1933576"/>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3" name="Rectangle 497"/>
          <p:cNvSpPr>
            <a:spLocks noChangeArrowheads="1"/>
          </p:cNvSpPr>
          <p:nvPr/>
        </p:nvSpPr>
        <p:spPr bwMode="auto">
          <a:xfrm>
            <a:off x="2862263" y="1933576"/>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4" name="Rectangle 498"/>
          <p:cNvSpPr>
            <a:spLocks noChangeArrowheads="1"/>
          </p:cNvSpPr>
          <p:nvPr/>
        </p:nvSpPr>
        <p:spPr bwMode="auto">
          <a:xfrm>
            <a:off x="2862263" y="1933576"/>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5" name="Line 499"/>
          <p:cNvSpPr>
            <a:spLocks noChangeShapeType="1"/>
          </p:cNvSpPr>
          <p:nvPr/>
        </p:nvSpPr>
        <p:spPr bwMode="auto">
          <a:xfrm flipV="1">
            <a:off x="2862263" y="1933576"/>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6" name="Rectangle 500"/>
          <p:cNvSpPr>
            <a:spLocks noChangeArrowheads="1"/>
          </p:cNvSpPr>
          <p:nvPr/>
        </p:nvSpPr>
        <p:spPr bwMode="auto">
          <a:xfrm>
            <a:off x="3578226" y="1933576"/>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7" name="Rectangle 501"/>
          <p:cNvSpPr>
            <a:spLocks noChangeArrowheads="1"/>
          </p:cNvSpPr>
          <p:nvPr/>
        </p:nvSpPr>
        <p:spPr bwMode="auto">
          <a:xfrm>
            <a:off x="3578226" y="1933576"/>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8" name="Line 502"/>
          <p:cNvSpPr>
            <a:spLocks noChangeShapeType="1"/>
          </p:cNvSpPr>
          <p:nvPr/>
        </p:nvSpPr>
        <p:spPr bwMode="auto">
          <a:xfrm flipV="1">
            <a:off x="3578226" y="1933576"/>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9" name="Rectangle 503"/>
          <p:cNvSpPr>
            <a:spLocks noChangeArrowheads="1"/>
          </p:cNvSpPr>
          <p:nvPr/>
        </p:nvSpPr>
        <p:spPr bwMode="auto">
          <a:xfrm>
            <a:off x="4295776" y="1933576"/>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0" name="Rectangle 504"/>
          <p:cNvSpPr>
            <a:spLocks noChangeArrowheads="1"/>
          </p:cNvSpPr>
          <p:nvPr/>
        </p:nvSpPr>
        <p:spPr bwMode="auto">
          <a:xfrm>
            <a:off x="4295776" y="1933576"/>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1" name="Line 505"/>
          <p:cNvSpPr>
            <a:spLocks noChangeShapeType="1"/>
          </p:cNvSpPr>
          <p:nvPr/>
        </p:nvSpPr>
        <p:spPr bwMode="auto">
          <a:xfrm flipV="1">
            <a:off x="4295776" y="1933576"/>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2" name="Rectangle 506"/>
          <p:cNvSpPr>
            <a:spLocks noChangeArrowheads="1"/>
          </p:cNvSpPr>
          <p:nvPr/>
        </p:nvSpPr>
        <p:spPr bwMode="auto">
          <a:xfrm>
            <a:off x="5002213" y="1936751"/>
            <a:ext cx="719138"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3" name="Rectangle 507"/>
          <p:cNvSpPr>
            <a:spLocks noChangeArrowheads="1"/>
          </p:cNvSpPr>
          <p:nvPr/>
        </p:nvSpPr>
        <p:spPr bwMode="auto">
          <a:xfrm>
            <a:off x="5002213" y="1936751"/>
            <a:ext cx="719138"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4" name="Line 508"/>
          <p:cNvSpPr>
            <a:spLocks noChangeShapeType="1"/>
          </p:cNvSpPr>
          <p:nvPr/>
        </p:nvSpPr>
        <p:spPr bwMode="auto">
          <a:xfrm flipV="1">
            <a:off x="5002213" y="1936751"/>
            <a:ext cx="719138"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5" name="Rectangle 509"/>
          <p:cNvSpPr>
            <a:spLocks noChangeArrowheads="1"/>
          </p:cNvSpPr>
          <p:nvPr/>
        </p:nvSpPr>
        <p:spPr bwMode="auto">
          <a:xfrm>
            <a:off x="1420813" y="2652713"/>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6" name="Rectangle 510"/>
          <p:cNvSpPr>
            <a:spLocks noChangeArrowheads="1"/>
          </p:cNvSpPr>
          <p:nvPr/>
        </p:nvSpPr>
        <p:spPr bwMode="auto">
          <a:xfrm>
            <a:off x="1420813" y="2652713"/>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7" name="Line 511"/>
          <p:cNvSpPr>
            <a:spLocks noChangeShapeType="1"/>
          </p:cNvSpPr>
          <p:nvPr/>
        </p:nvSpPr>
        <p:spPr bwMode="auto">
          <a:xfrm flipV="1">
            <a:off x="1420813" y="2652713"/>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8" name="Rectangle 512"/>
          <p:cNvSpPr>
            <a:spLocks noChangeArrowheads="1"/>
          </p:cNvSpPr>
          <p:nvPr/>
        </p:nvSpPr>
        <p:spPr bwMode="auto">
          <a:xfrm>
            <a:off x="1420813" y="3367088"/>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9" name="Rectangle 513"/>
          <p:cNvSpPr>
            <a:spLocks noChangeArrowheads="1"/>
          </p:cNvSpPr>
          <p:nvPr/>
        </p:nvSpPr>
        <p:spPr bwMode="auto">
          <a:xfrm>
            <a:off x="1420813" y="3367088"/>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0" name="Line 514"/>
          <p:cNvSpPr>
            <a:spLocks noChangeShapeType="1"/>
          </p:cNvSpPr>
          <p:nvPr/>
        </p:nvSpPr>
        <p:spPr bwMode="auto">
          <a:xfrm flipV="1">
            <a:off x="1420813" y="3367088"/>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1" name="Rectangle 515"/>
          <p:cNvSpPr>
            <a:spLocks noChangeArrowheads="1"/>
          </p:cNvSpPr>
          <p:nvPr/>
        </p:nvSpPr>
        <p:spPr bwMode="auto">
          <a:xfrm>
            <a:off x="1420813" y="4081463"/>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2" name="Rectangle 516"/>
          <p:cNvSpPr>
            <a:spLocks noChangeArrowheads="1"/>
          </p:cNvSpPr>
          <p:nvPr/>
        </p:nvSpPr>
        <p:spPr bwMode="auto">
          <a:xfrm>
            <a:off x="1420813" y="4081463"/>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3" name="Line 517"/>
          <p:cNvSpPr>
            <a:spLocks noChangeShapeType="1"/>
          </p:cNvSpPr>
          <p:nvPr/>
        </p:nvSpPr>
        <p:spPr bwMode="auto">
          <a:xfrm flipV="1">
            <a:off x="1420813" y="4081463"/>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4" name="Rectangle 518"/>
          <p:cNvSpPr>
            <a:spLocks noChangeArrowheads="1"/>
          </p:cNvSpPr>
          <p:nvPr/>
        </p:nvSpPr>
        <p:spPr bwMode="auto">
          <a:xfrm>
            <a:off x="2136776" y="265271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5" name="Rectangle 519"/>
          <p:cNvSpPr>
            <a:spLocks noChangeArrowheads="1"/>
          </p:cNvSpPr>
          <p:nvPr/>
        </p:nvSpPr>
        <p:spPr bwMode="auto">
          <a:xfrm>
            <a:off x="2136776" y="265271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6" name="Line 520"/>
          <p:cNvSpPr>
            <a:spLocks noChangeShapeType="1"/>
          </p:cNvSpPr>
          <p:nvPr/>
        </p:nvSpPr>
        <p:spPr bwMode="auto">
          <a:xfrm flipV="1">
            <a:off x="2136776" y="265271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7" name="Rectangle 521"/>
          <p:cNvSpPr>
            <a:spLocks noChangeArrowheads="1"/>
          </p:cNvSpPr>
          <p:nvPr/>
        </p:nvSpPr>
        <p:spPr bwMode="auto">
          <a:xfrm>
            <a:off x="2136776" y="3367088"/>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8" name="Rectangle 522"/>
          <p:cNvSpPr>
            <a:spLocks noChangeArrowheads="1"/>
          </p:cNvSpPr>
          <p:nvPr/>
        </p:nvSpPr>
        <p:spPr bwMode="auto">
          <a:xfrm>
            <a:off x="2136776" y="3367088"/>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9" name="Line 523"/>
          <p:cNvSpPr>
            <a:spLocks noChangeShapeType="1"/>
          </p:cNvSpPr>
          <p:nvPr/>
        </p:nvSpPr>
        <p:spPr bwMode="auto">
          <a:xfrm flipV="1">
            <a:off x="2136776" y="3367088"/>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0" name="Rectangle 524"/>
          <p:cNvSpPr>
            <a:spLocks noChangeArrowheads="1"/>
          </p:cNvSpPr>
          <p:nvPr/>
        </p:nvSpPr>
        <p:spPr bwMode="auto">
          <a:xfrm>
            <a:off x="2136776" y="4081463"/>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1" name="Rectangle 525"/>
          <p:cNvSpPr>
            <a:spLocks noChangeArrowheads="1"/>
          </p:cNvSpPr>
          <p:nvPr/>
        </p:nvSpPr>
        <p:spPr bwMode="auto">
          <a:xfrm>
            <a:off x="2136776" y="4081463"/>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2" name="Line 526"/>
          <p:cNvSpPr>
            <a:spLocks noChangeShapeType="1"/>
          </p:cNvSpPr>
          <p:nvPr/>
        </p:nvSpPr>
        <p:spPr bwMode="auto">
          <a:xfrm flipV="1">
            <a:off x="2136776" y="4081463"/>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3" name="Rectangle 527"/>
          <p:cNvSpPr>
            <a:spLocks noChangeArrowheads="1"/>
          </p:cNvSpPr>
          <p:nvPr/>
        </p:nvSpPr>
        <p:spPr bwMode="auto">
          <a:xfrm>
            <a:off x="2852738" y="2652713"/>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4" name="Rectangle 528"/>
          <p:cNvSpPr>
            <a:spLocks noChangeArrowheads="1"/>
          </p:cNvSpPr>
          <p:nvPr/>
        </p:nvSpPr>
        <p:spPr bwMode="auto">
          <a:xfrm>
            <a:off x="2852738" y="2652713"/>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5" name="Line 529"/>
          <p:cNvSpPr>
            <a:spLocks noChangeShapeType="1"/>
          </p:cNvSpPr>
          <p:nvPr/>
        </p:nvSpPr>
        <p:spPr bwMode="auto">
          <a:xfrm flipV="1">
            <a:off x="2852738" y="2652713"/>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6" name="Rectangle 530"/>
          <p:cNvSpPr>
            <a:spLocks noChangeArrowheads="1"/>
          </p:cNvSpPr>
          <p:nvPr/>
        </p:nvSpPr>
        <p:spPr bwMode="auto">
          <a:xfrm>
            <a:off x="2852738" y="3367088"/>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7" name="Rectangle 531"/>
          <p:cNvSpPr>
            <a:spLocks noChangeArrowheads="1"/>
          </p:cNvSpPr>
          <p:nvPr/>
        </p:nvSpPr>
        <p:spPr bwMode="auto">
          <a:xfrm>
            <a:off x="2852738" y="3367088"/>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8" name="Line 532"/>
          <p:cNvSpPr>
            <a:spLocks noChangeShapeType="1"/>
          </p:cNvSpPr>
          <p:nvPr/>
        </p:nvSpPr>
        <p:spPr bwMode="auto">
          <a:xfrm flipV="1">
            <a:off x="2852738" y="3367088"/>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9" name="Rectangle 533"/>
          <p:cNvSpPr>
            <a:spLocks noChangeArrowheads="1"/>
          </p:cNvSpPr>
          <p:nvPr/>
        </p:nvSpPr>
        <p:spPr bwMode="auto">
          <a:xfrm>
            <a:off x="2852738" y="4081463"/>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0" name="Rectangle 534"/>
          <p:cNvSpPr>
            <a:spLocks noChangeArrowheads="1"/>
          </p:cNvSpPr>
          <p:nvPr/>
        </p:nvSpPr>
        <p:spPr bwMode="auto">
          <a:xfrm>
            <a:off x="2852738" y="4081463"/>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1" name="Line 535"/>
          <p:cNvSpPr>
            <a:spLocks noChangeShapeType="1"/>
          </p:cNvSpPr>
          <p:nvPr/>
        </p:nvSpPr>
        <p:spPr bwMode="auto">
          <a:xfrm flipV="1">
            <a:off x="2852738" y="4081463"/>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2" name="Rectangle 536"/>
          <p:cNvSpPr>
            <a:spLocks noChangeArrowheads="1"/>
          </p:cNvSpPr>
          <p:nvPr/>
        </p:nvSpPr>
        <p:spPr bwMode="auto">
          <a:xfrm>
            <a:off x="3568701" y="2652713"/>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3" name="Rectangle 537"/>
          <p:cNvSpPr>
            <a:spLocks noChangeArrowheads="1"/>
          </p:cNvSpPr>
          <p:nvPr/>
        </p:nvSpPr>
        <p:spPr bwMode="auto">
          <a:xfrm>
            <a:off x="3568701" y="2652713"/>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4" name="Line 538"/>
          <p:cNvSpPr>
            <a:spLocks noChangeShapeType="1"/>
          </p:cNvSpPr>
          <p:nvPr/>
        </p:nvSpPr>
        <p:spPr bwMode="auto">
          <a:xfrm flipV="1">
            <a:off x="3568701" y="2652713"/>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5" name="Rectangle 539"/>
          <p:cNvSpPr>
            <a:spLocks noChangeArrowheads="1"/>
          </p:cNvSpPr>
          <p:nvPr/>
        </p:nvSpPr>
        <p:spPr bwMode="auto">
          <a:xfrm>
            <a:off x="3568701" y="3367088"/>
            <a:ext cx="715963"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6" name="Rectangle 540"/>
          <p:cNvSpPr>
            <a:spLocks noChangeArrowheads="1"/>
          </p:cNvSpPr>
          <p:nvPr/>
        </p:nvSpPr>
        <p:spPr bwMode="auto">
          <a:xfrm>
            <a:off x="3568701" y="3367088"/>
            <a:ext cx="715963"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7" name="Line 541"/>
          <p:cNvSpPr>
            <a:spLocks noChangeShapeType="1"/>
          </p:cNvSpPr>
          <p:nvPr/>
        </p:nvSpPr>
        <p:spPr bwMode="auto">
          <a:xfrm flipV="1">
            <a:off x="3568701" y="3367088"/>
            <a:ext cx="715963"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8" name="Rectangle 542"/>
          <p:cNvSpPr>
            <a:spLocks noChangeArrowheads="1"/>
          </p:cNvSpPr>
          <p:nvPr/>
        </p:nvSpPr>
        <p:spPr bwMode="auto">
          <a:xfrm>
            <a:off x="3568701" y="4081463"/>
            <a:ext cx="715963"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9" name="Rectangle 543"/>
          <p:cNvSpPr>
            <a:spLocks noChangeArrowheads="1"/>
          </p:cNvSpPr>
          <p:nvPr/>
        </p:nvSpPr>
        <p:spPr bwMode="auto">
          <a:xfrm>
            <a:off x="3568701" y="4081463"/>
            <a:ext cx="715963"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20" name="Line 544"/>
          <p:cNvSpPr>
            <a:spLocks noChangeShapeType="1"/>
          </p:cNvSpPr>
          <p:nvPr/>
        </p:nvSpPr>
        <p:spPr bwMode="auto">
          <a:xfrm flipV="1">
            <a:off x="3568701" y="4081463"/>
            <a:ext cx="715963"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21" name="Rectangle 545"/>
          <p:cNvSpPr>
            <a:spLocks noChangeArrowheads="1"/>
          </p:cNvSpPr>
          <p:nvPr/>
        </p:nvSpPr>
        <p:spPr bwMode="auto">
          <a:xfrm>
            <a:off x="1284288"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1890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2" name="Rectangle 546"/>
          <p:cNvSpPr>
            <a:spLocks noChangeArrowheads="1"/>
          </p:cNvSpPr>
          <p:nvPr/>
        </p:nvSpPr>
        <p:spPr bwMode="auto">
          <a:xfrm>
            <a:off x="1966913"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1910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3" name="Rectangle 547"/>
          <p:cNvSpPr>
            <a:spLocks noChangeArrowheads="1"/>
          </p:cNvSpPr>
          <p:nvPr/>
        </p:nvSpPr>
        <p:spPr bwMode="auto">
          <a:xfrm>
            <a:off x="2644776"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1930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4" name="Rectangle 548"/>
          <p:cNvSpPr>
            <a:spLocks noChangeArrowheads="1"/>
          </p:cNvSpPr>
          <p:nvPr/>
        </p:nvSpPr>
        <p:spPr bwMode="auto">
          <a:xfrm>
            <a:off x="3325813"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1950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5" name="Rectangle 549"/>
          <p:cNvSpPr>
            <a:spLocks noChangeArrowheads="1"/>
          </p:cNvSpPr>
          <p:nvPr/>
        </p:nvSpPr>
        <p:spPr bwMode="auto">
          <a:xfrm>
            <a:off x="6877051" y="4932363"/>
            <a:ext cx="6492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Period</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6" name="Rectangle 550"/>
          <p:cNvSpPr>
            <a:spLocks noChangeArrowheads="1"/>
          </p:cNvSpPr>
          <p:nvPr/>
        </p:nvSpPr>
        <p:spPr bwMode="auto">
          <a:xfrm>
            <a:off x="1106488" y="2514601"/>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60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7" name="Rectangle 551"/>
          <p:cNvSpPr>
            <a:spLocks noChangeArrowheads="1"/>
          </p:cNvSpPr>
          <p:nvPr/>
        </p:nvSpPr>
        <p:spPr bwMode="auto">
          <a:xfrm>
            <a:off x="1106488" y="3244851"/>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40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8" name="Rectangle 552"/>
          <p:cNvSpPr>
            <a:spLocks noChangeArrowheads="1"/>
          </p:cNvSpPr>
          <p:nvPr/>
        </p:nvSpPr>
        <p:spPr bwMode="auto">
          <a:xfrm>
            <a:off x="1106488" y="3970338"/>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20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29" name="Rectangle 553"/>
          <p:cNvSpPr>
            <a:spLocks noChangeArrowheads="1"/>
          </p:cNvSpPr>
          <p:nvPr/>
        </p:nvSpPr>
        <p:spPr bwMode="auto">
          <a:xfrm>
            <a:off x="1104901" y="4699001"/>
            <a:ext cx="1936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30" name="Freeform 554"/>
          <p:cNvSpPr>
            <a:spLocks noEditPoints="1"/>
          </p:cNvSpPr>
          <p:nvPr/>
        </p:nvSpPr>
        <p:spPr bwMode="auto">
          <a:xfrm>
            <a:off x="1346201" y="1195388"/>
            <a:ext cx="152400" cy="3602038"/>
          </a:xfrm>
          <a:custGeom>
            <a:avLst/>
            <a:gdLst>
              <a:gd name="T0" fmla="*/ 39 w 96"/>
              <a:gd name="T1" fmla="*/ 2269 h 2269"/>
              <a:gd name="T2" fmla="*/ 40 w 96"/>
              <a:gd name="T3" fmla="*/ 15 h 2269"/>
              <a:gd name="T4" fmla="*/ 56 w 96"/>
              <a:gd name="T5" fmla="*/ 15 h 2269"/>
              <a:gd name="T6" fmla="*/ 56 w 96"/>
              <a:gd name="T7" fmla="*/ 2269 h 2269"/>
              <a:gd name="T8" fmla="*/ 39 w 96"/>
              <a:gd name="T9" fmla="*/ 2269 h 2269"/>
              <a:gd name="T10" fmla="*/ 1 w 96"/>
              <a:gd name="T11" fmla="*/ 75 h 2269"/>
              <a:gd name="T12" fmla="*/ 48 w 96"/>
              <a:gd name="T13" fmla="*/ 0 h 2269"/>
              <a:gd name="T14" fmla="*/ 95 w 96"/>
              <a:gd name="T15" fmla="*/ 75 h 2269"/>
              <a:gd name="T16" fmla="*/ 96 w 96"/>
              <a:gd name="T17" fmla="*/ 75 h 2269"/>
              <a:gd name="T18" fmla="*/ 96 w 96"/>
              <a:gd name="T19" fmla="*/ 77 h 2269"/>
              <a:gd name="T20" fmla="*/ 96 w 96"/>
              <a:gd name="T21" fmla="*/ 78 h 2269"/>
              <a:gd name="T22" fmla="*/ 96 w 96"/>
              <a:gd name="T23" fmla="*/ 80 h 2269"/>
              <a:gd name="T24" fmla="*/ 95 w 96"/>
              <a:gd name="T25" fmla="*/ 81 h 2269"/>
              <a:gd name="T26" fmla="*/ 95 w 96"/>
              <a:gd name="T27" fmla="*/ 83 h 2269"/>
              <a:gd name="T28" fmla="*/ 93 w 96"/>
              <a:gd name="T29" fmla="*/ 84 h 2269"/>
              <a:gd name="T30" fmla="*/ 92 w 96"/>
              <a:gd name="T31" fmla="*/ 85 h 2269"/>
              <a:gd name="T32" fmla="*/ 91 w 96"/>
              <a:gd name="T33" fmla="*/ 86 h 2269"/>
              <a:gd name="T34" fmla="*/ 89 w 96"/>
              <a:gd name="T35" fmla="*/ 86 h 2269"/>
              <a:gd name="T36" fmla="*/ 87 w 96"/>
              <a:gd name="T37" fmla="*/ 86 h 2269"/>
              <a:gd name="T38" fmla="*/ 86 w 96"/>
              <a:gd name="T39" fmla="*/ 86 h 2269"/>
              <a:gd name="T40" fmla="*/ 84 w 96"/>
              <a:gd name="T41" fmla="*/ 86 h 2269"/>
              <a:gd name="T42" fmla="*/ 83 w 96"/>
              <a:gd name="T43" fmla="*/ 85 h 2269"/>
              <a:gd name="T44" fmla="*/ 82 w 96"/>
              <a:gd name="T45" fmla="*/ 84 h 2269"/>
              <a:gd name="T46" fmla="*/ 82 w 96"/>
              <a:gd name="T47" fmla="*/ 82 h 2269"/>
              <a:gd name="T48" fmla="*/ 42 w 96"/>
              <a:gd name="T49" fmla="*/ 19 h 2269"/>
              <a:gd name="T50" fmla="*/ 55 w 96"/>
              <a:gd name="T51" fmla="*/ 19 h 2269"/>
              <a:gd name="T52" fmla="*/ 15 w 96"/>
              <a:gd name="T53" fmla="*/ 82 h 2269"/>
              <a:gd name="T54" fmla="*/ 14 w 96"/>
              <a:gd name="T55" fmla="*/ 84 h 2269"/>
              <a:gd name="T56" fmla="*/ 13 w 96"/>
              <a:gd name="T57" fmla="*/ 85 h 2269"/>
              <a:gd name="T58" fmla="*/ 12 w 96"/>
              <a:gd name="T59" fmla="*/ 86 h 2269"/>
              <a:gd name="T60" fmla="*/ 10 w 96"/>
              <a:gd name="T61" fmla="*/ 86 h 2269"/>
              <a:gd name="T62" fmla="*/ 9 w 96"/>
              <a:gd name="T63" fmla="*/ 86 h 2269"/>
              <a:gd name="T64" fmla="*/ 7 w 96"/>
              <a:gd name="T65" fmla="*/ 86 h 2269"/>
              <a:gd name="T66" fmla="*/ 7 w 96"/>
              <a:gd name="T67" fmla="*/ 86 h 2269"/>
              <a:gd name="T68" fmla="*/ 4 w 96"/>
              <a:gd name="T69" fmla="*/ 85 h 2269"/>
              <a:gd name="T70" fmla="*/ 3 w 96"/>
              <a:gd name="T71" fmla="*/ 84 h 2269"/>
              <a:gd name="T72" fmla="*/ 3 w 96"/>
              <a:gd name="T73" fmla="*/ 83 h 2269"/>
              <a:gd name="T74" fmla="*/ 1 w 96"/>
              <a:gd name="T75" fmla="*/ 81 h 2269"/>
              <a:gd name="T76" fmla="*/ 0 w 96"/>
              <a:gd name="T77" fmla="*/ 80 h 2269"/>
              <a:gd name="T78" fmla="*/ 0 w 96"/>
              <a:gd name="T79" fmla="*/ 78 h 2269"/>
              <a:gd name="T80" fmla="*/ 0 w 96"/>
              <a:gd name="T81" fmla="*/ 77 h 2269"/>
              <a:gd name="T82" fmla="*/ 1 w 96"/>
              <a:gd name="T83" fmla="*/ 75 h 2269"/>
              <a:gd name="T84" fmla="*/ 1 w 96"/>
              <a:gd name="T85" fmla="*/ 75 h 2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2269">
                <a:moveTo>
                  <a:pt x="39" y="2269"/>
                </a:moveTo>
                <a:lnTo>
                  <a:pt x="40" y="15"/>
                </a:lnTo>
                <a:lnTo>
                  <a:pt x="56" y="15"/>
                </a:lnTo>
                <a:lnTo>
                  <a:pt x="56" y="2269"/>
                </a:lnTo>
                <a:lnTo>
                  <a:pt x="39" y="2269"/>
                </a:lnTo>
                <a:close/>
                <a:moveTo>
                  <a:pt x="1" y="75"/>
                </a:moveTo>
                <a:lnTo>
                  <a:pt x="48" y="0"/>
                </a:lnTo>
                <a:lnTo>
                  <a:pt x="95" y="75"/>
                </a:lnTo>
                <a:lnTo>
                  <a:pt x="96" y="75"/>
                </a:lnTo>
                <a:lnTo>
                  <a:pt x="96" y="77"/>
                </a:lnTo>
                <a:lnTo>
                  <a:pt x="96" y="78"/>
                </a:lnTo>
                <a:lnTo>
                  <a:pt x="96" y="80"/>
                </a:lnTo>
                <a:lnTo>
                  <a:pt x="95" y="81"/>
                </a:lnTo>
                <a:lnTo>
                  <a:pt x="95" y="83"/>
                </a:lnTo>
                <a:lnTo>
                  <a:pt x="93" y="84"/>
                </a:lnTo>
                <a:lnTo>
                  <a:pt x="92" y="85"/>
                </a:lnTo>
                <a:lnTo>
                  <a:pt x="91" y="86"/>
                </a:lnTo>
                <a:lnTo>
                  <a:pt x="89" y="86"/>
                </a:lnTo>
                <a:lnTo>
                  <a:pt x="87" y="86"/>
                </a:lnTo>
                <a:lnTo>
                  <a:pt x="86" y="86"/>
                </a:lnTo>
                <a:lnTo>
                  <a:pt x="84" y="86"/>
                </a:lnTo>
                <a:lnTo>
                  <a:pt x="83" y="85"/>
                </a:lnTo>
                <a:lnTo>
                  <a:pt x="82" y="84"/>
                </a:lnTo>
                <a:lnTo>
                  <a:pt x="82" y="82"/>
                </a:lnTo>
                <a:lnTo>
                  <a:pt x="42" y="19"/>
                </a:lnTo>
                <a:lnTo>
                  <a:pt x="55" y="19"/>
                </a:lnTo>
                <a:lnTo>
                  <a:pt x="15" y="82"/>
                </a:lnTo>
                <a:lnTo>
                  <a:pt x="14" y="84"/>
                </a:lnTo>
                <a:lnTo>
                  <a:pt x="13" y="85"/>
                </a:lnTo>
                <a:lnTo>
                  <a:pt x="12" y="86"/>
                </a:lnTo>
                <a:lnTo>
                  <a:pt x="10" y="86"/>
                </a:lnTo>
                <a:lnTo>
                  <a:pt x="9" y="86"/>
                </a:lnTo>
                <a:lnTo>
                  <a:pt x="7" y="86"/>
                </a:lnTo>
                <a:lnTo>
                  <a:pt x="7" y="86"/>
                </a:lnTo>
                <a:lnTo>
                  <a:pt x="4" y="85"/>
                </a:lnTo>
                <a:lnTo>
                  <a:pt x="3" y="84"/>
                </a:lnTo>
                <a:lnTo>
                  <a:pt x="3" y="83"/>
                </a:lnTo>
                <a:lnTo>
                  <a:pt x="1" y="81"/>
                </a:lnTo>
                <a:lnTo>
                  <a:pt x="0" y="80"/>
                </a:lnTo>
                <a:lnTo>
                  <a:pt x="0" y="78"/>
                </a:lnTo>
                <a:lnTo>
                  <a:pt x="0" y="77"/>
                </a:lnTo>
                <a:lnTo>
                  <a:pt x="1" y="75"/>
                </a:lnTo>
                <a:lnTo>
                  <a:pt x="1"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1" name="Freeform 555"/>
          <p:cNvSpPr>
            <a:spLocks/>
          </p:cNvSpPr>
          <p:nvPr/>
        </p:nvSpPr>
        <p:spPr bwMode="auto">
          <a:xfrm>
            <a:off x="1408113" y="1219201"/>
            <a:ext cx="26988" cy="3578225"/>
          </a:xfrm>
          <a:custGeom>
            <a:avLst/>
            <a:gdLst>
              <a:gd name="T0" fmla="*/ 0 w 17"/>
              <a:gd name="T1" fmla="*/ 2254 h 2254"/>
              <a:gd name="T2" fmla="*/ 1 w 17"/>
              <a:gd name="T3" fmla="*/ 0 h 2254"/>
              <a:gd name="T4" fmla="*/ 17 w 17"/>
              <a:gd name="T5" fmla="*/ 0 h 2254"/>
              <a:gd name="T6" fmla="*/ 17 w 17"/>
              <a:gd name="T7" fmla="*/ 2254 h 2254"/>
              <a:gd name="T8" fmla="*/ 0 w 17"/>
              <a:gd name="T9" fmla="*/ 2254 h 2254"/>
            </a:gdLst>
            <a:ahLst/>
            <a:cxnLst>
              <a:cxn ang="0">
                <a:pos x="T0" y="T1"/>
              </a:cxn>
              <a:cxn ang="0">
                <a:pos x="T2" y="T3"/>
              </a:cxn>
              <a:cxn ang="0">
                <a:pos x="T4" y="T5"/>
              </a:cxn>
              <a:cxn ang="0">
                <a:pos x="T6" y="T7"/>
              </a:cxn>
              <a:cxn ang="0">
                <a:pos x="T8" y="T9"/>
              </a:cxn>
            </a:cxnLst>
            <a:rect l="0" t="0" r="r" b="b"/>
            <a:pathLst>
              <a:path w="17" h="2254">
                <a:moveTo>
                  <a:pt x="0" y="2254"/>
                </a:moveTo>
                <a:lnTo>
                  <a:pt x="1" y="0"/>
                </a:lnTo>
                <a:lnTo>
                  <a:pt x="17" y="0"/>
                </a:lnTo>
                <a:lnTo>
                  <a:pt x="17" y="2254"/>
                </a:lnTo>
                <a:lnTo>
                  <a:pt x="0" y="225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2" name="Freeform 556"/>
          <p:cNvSpPr>
            <a:spLocks/>
          </p:cNvSpPr>
          <p:nvPr/>
        </p:nvSpPr>
        <p:spPr bwMode="auto">
          <a:xfrm>
            <a:off x="1346201" y="1195388"/>
            <a:ext cx="150813" cy="136525"/>
          </a:xfrm>
          <a:custGeom>
            <a:avLst/>
            <a:gdLst>
              <a:gd name="T0" fmla="*/ 1 w 95"/>
              <a:gd name="T1" fmla="*/ 75 h 86"/>
              <a:gd name="T2" fmla="*/ 48 w 95"/>
              <a:gd name="T3" fmla="*/ 0 h 86"/>
              <a:gd name="T4" fmla="*/ 95 w 95"/>
              <a:gd name="T5" fmla="*/ 75 h 86"/>
              <a:gd name="T6" fmla="*/ 95 w 95"/>
              <a:gd name="T7" fmla="*/ 75 h 86"/>
              <a:gd name="T8" fmla="*/ 95 w 95"/>
              <a:gd name="T9" fmla="*/ 77 h 86"/>
              <a:gd name="T10" fmla="*/ 95 w 95"/>
              <a:gd name="T11" fmla="*/ 78 h 86"/>
              <a:gd name="T12" fmla="*/ 95 w 95"/>
              <a:gd name="T13" fmla="*/ 80 h 86"/>
              <a:gd name="T14" fmla="*/ 95 w 95"/>
              <a:gd name="T15" fmla="*/ 81 h 86"/>
              <a:gd name="T16" fmla="*/ 95 w 95"/>
              <a:gd name="T17" fmla="*/ 83 h 86"/>
              <a:gd name="T18" fmla="*/ 93 w 95"/>
              <a:gd name="T19" fmla="*/ 84 h 86"/>
              <a:gd name="T20" fmla="*/ 92 w 95"/>
              <a:gd name="T21" fmla="*/ 85 h 86"/>
              <a:gd name="T22" fmla="*/ 91 w 95"/>
              <a:gd name="T23" fmla="*/ 86 h 86"/>
              <a:gd name="T24" fmla="*/ 89 w 95"/>
              <a:gd name="T25" fmla="*/ 86 h 86"/>
              <a:gd name="T26" fmla="*/ 87 w 95"/>
              <a:gd name="T27" fmla="*/ 86 h 86"/>
              <a:gd name="T28" fmla="*/ 86 w 95"/>
              <a:gd name="T29" fmla="*/ 86 h 86"/>
              <a:gd name="T30" fmla="*/ 84 w 95"/>
              <a:gd name="T31" fmla="*/ 86 h 86"/>
              <a:gd name="T32" fmla="*/ 83 w 95"/>
              <a:gd name="T33" fmla="*/ 85 h 86"/>
              <a:gd name="T34" fmla="*/ 82 w 95"/>
              <a:gd name="T35" fmla="*/ 84 h 86"/>
              <a:gd name="T36" fmla="*/ 82 w 95"/>
              <a:gd name="T37" fmla="*/ 82 h 86"/>
              <a:gd name="T38" fmla="*/ 42 w 95"/>
              <a:gd name="T39" fmla="*/ 19 h 86"/>
              <a:gd name="T40" fmla="*/ 55 w 95"/>
              <a:gd name="T41" fmla="*/ 19 h 86"/>
              <a:gd name="T42" fmla="*/ 15 w 95"/>
              <a:gd name="T43" fmla="*/ 82 h 86"/>
              <a:gd name="T44" fmla="*/ 14 w 95"/>
              <a:gd name="T45" fmla="*/ 84 h 86"/>
              <a:gd name="T46" fmla="*/ 13 w 95"/>
              <a:gd name="T47" fmla="*/ 85 h 86"/>
              <a:gd name="T48" fmla="*/ 12 w 95"/>
              <a:gd name="T49" fmla="*/ 86 h 86"/>
              <a:gd name="T50" fmla="*/ 10 w 95"/>
              <a:gd name="T51" fmla="*/ 86 h 86"/>
              <a:gd name="T52" fmla="*/ 9 w 95"/>
              <a:gd name="T53" fmla="*/ 86 h 86"/>
              <a:gd name="T54" fmla="*/ 7 w 95"/>
              <a:gd name="T55" fmla="*/ 86 h 86"/>
              <a:gd name="T56" fmla="*/ 7 w 95"/>
              <a:gd name="T57" fmla="*/ 86 h 86"/>
              <a:gd name="T58" fmla="*/ 4 w 95"/>
              <a:gd name="T59" fmla="*/ 85 h 86"/>
              <a:gd name="T60" fmla="*/ 3 w 95"/>
              <a:gd name="T61" fmla="*/ 84 h 86"/>
              <a:gd name="T62" fmla="*/ 3 w 95"/>
              <a:gd name="T63" fmla="*/ 83 h 86"/>
              <a:gd name="T64" fmla="*/ 1 w 95"/>
              <a:gd name="T65" fmla="*/ 81 h 86"/>
              <a:gd name="T66" fmla="*/ 0 w 95"/>
              <a:gd name="T67" fmla="*/ 80 h 86"/>
              <a:gd name="T68" fmla="*/ 0 w 95"/>
              <a:gd name="T69" fmla="*/ 78 h 86"/>
              <a:gd name="T70" fmla="*/ 0 w 95"/>
              <a:gd name="T71" fmla="*/ 77 h 86"/>
              <a:gd name="T72" fmla="*/ 1 w 95"/>
              <a:gd name="T73" fmla="*/ 75 h 86"/>
              <a:gd name="T74" fmla="*/ 1 w 95"/>
              <a:gd name="T75" fmla="*/ 7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86">
                <a:moveTo>
                  <a:pt x="1" y="75"/>
                </a:moveTo>
                <a:lnTo>
                  <a:pt x="48" y="0"/>
                </a:lnTo>
                <a:lnTo>
                  <a:pt x="95" y="75"/>
                </a:lnTo>
                <a:lnTo>
                  <a:pt x="95" y="75"/>
                </a:lnTo>
                <a:lnTo>
                  <a:pt x="95" y="77"/>
                </a:lnTo>
                <a:lnTo>
                  <a:pt x="95" y="78"/>
                </a:lnTo>
                <a:lnTo>
                  <a:pt x="95" y="80"/>
                </a:lnTo>
                <a:lnTo>
                  <a:pt x="95" y="81"/>
                </a:lnTo>
                <a:lnTo>
                  <a:pt x="95" y="83"/>
                </a:lnTo>
                <a:lnTo>
                  <a:pt x="93" y="84"/>
                </a:lnTo>
                <a:lnTo>
                  <a:pt x="92" y="85"/>
                </a:lnTo>
                <a:lnTo>
                  <a:pt x="91" y="86"/>
                </a:lnTo>
                <a:lnTo>
                  <a:pt x="89" y="86"/>
                </a:lnTo>
                <a:lnTo>
                  <a:pt x="87" y="86"/>
                </a:lnTo>
                <a:lnTo>
                  <a:pt x="86" y="86"/>
                </a:lnTo>
                <a:lnTo>
                  <a:pt x="84" y="86"/>
                </a:lnTo>
                <a:lnTo>
                  <a:pt x="83" y="85"/>
                </a:lnTo>
                <a:lnTo>
                  <a:pt x="82" y="84"/>
                </a:lnTo>
                <a:lnTo>
                  <a:pt x="82" y="82"/>
                </a:lnTo>
                <a:lnTo>
                  <a:pt x="42" y="19"/>
                </a:lnTo>
                <a:lnTo>
                  <a:pt x="55" y="19"/>
                </a:lnTo>
                <a:lnTo>
                  <a:pt x="15" y="82"/>
                </a:lnTo>
                <a:lnTo>
                  <a:pt x="14" y="84"/>
                </a:lnTo>
                <a:lnTo>
                  <a:pt x="13" y="85"/>
                </a:lnTo>
                <a:lnTo>
                  <a:pt x="12" y="86"/>
                </a:lnTo>
                <a:lnTo>
                  <a:pt x="10" y="86"/>
                </a:lnTo>
                <a:lnTo>
                  <a:pt x="9" y="86"/>
                </a:lnTo>
                <a:lnTo>
                  <a:pt x="7" y="86"/>
                </a:lnTo>
                <a:lnTo>
                  <a:pt x="7" y="86"/>
                </a:lnTo>
                <a:lnTo>
                  <a:pt x="4" y="85"/>
                </a:lnTo>
                <a:lnTo>
                  <a:pt x="3" y="84"/>
                </a:lnTo>
                <a:lnTo>
                  <a:pt x="3" y="83"/>
                </a:lnTo>
                <a:lnTo>
                  <a:pt x="1" y="81"/>
                </a:lnTo>
                <a:lnTo>
                  <a:pt x="0" y="80"/>
                </a:lnTo>
                <a:lnTo>
                  <a:pt x="0" y="78"/>
                </a:lnTo>
                <a:lnTo>
                  <a:pt x="0" y="77"/>
                </a:lnTo>
                <a:lnTo>
                  <a:pt x="1" y="75"/>
                </a:lnTo>
                <a:lnTo>
                  <a:pt x="1" y="75"/>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3" name="Freeform 557"/>
          <p:cNvSpPr>
            <a:spLocks noEditPoints="1"/>
          </p:cNvSpPr>
          <p:nvPr/>
        </p:nvSpPr>
        <p:spPr bwMode="auto">
          <a:xfrm>
            <a:off x="1346201" y="1195388"/>
            <a:ext cx="152400" cy="3602038"/>
          </a:xfrm>
          <a:custGeom>
            <a:avLst/>
            <a:gdLst>
              <a:gd name="T0" fmla="*/ 39 w 96"/>
              <a:gd name="T1" fmla="*/ 2269 h 2269"/>
              <a:gd name="T2" fmla="*/ 40 w 96"/>
              <a:gd name="T3" fmla="*/ 15 h 2269"/>
              <a:gd name="T4" fmla="*/ 56 w 96"/>
              <a:gd name="T5" fmla="*/ 15 h 2269"/>
              <a:gd name="T6" fmla="*/ 56 w 96"/>
              <a:gd name="T7" fmla="*/ 2269 h 2269"/>
              <a:gd name="T8" fmla="*/ 39 w 96"/>
              <a:gd name="T9" fmla="*/ 2269 h 2269"/>
              <a:gd name="T10" fmla="*/ 1 w 96"/>
              <a:gd name="T11" fmla="*/ 75 h 2269"/>
              <a:gd name="T12" fmla="*/ 48 w 96"/>
              <a:gd name="T13" fmla="*/ 0 h 2269"/>
              <a:gd name="T14" fmla="*/ 95 w 96"/>
              <a:gd name="T15" fmla="*/ 75 h 2269"/>
              <a:gd name="T16" fmla="*/ 96 w 96"/>
              <a:gd name="T17" fmla="*/ 75 h 2269"/>
              <a:gd name="T18" fmla="*/ 96 w 96"/>
              <a:gd name="T19" fmla="*/ 77 h 2269"/>
              <a:gd name="T20" fmla="*/ 96 w 96"/>
              <a:gd name="T21" fmla="*/ 78 h 2269"/>
              <a:gd name="T22" fmla="*/ 96 w 96"/>
              <a:gd name="T23" fmla="*/ 80 h 2269"/>
              <a:gd name="T24" fmla="*/ 95 w 96"/>
              <a:gd name="T25" fmla="*/ 81 h 2269"/>
              <a:gd name="T26" fmla="*/ 95 w 96"/>
              <a:gd name="T27" fmla="*/ 83 h 2269"/>
              <a:gd name="T28" fmla="*/ 93 w 96"/>
              <a:gd name="T29" fmla="*/ 84 h 2269"/>
              <a:gd name="T30" fmla="*/ 92 w 96"/>
              <a:gd name="T31" fmla="*/ 85 h 2269"/>
              <a:gd name="T32" fmla="*/ 91 w 96"/>
              <a:gd name="T33" fmla="*/ 86 h 2269"/>
              <a:gd name="T34" fmla="*/ 89 w 96"/>
              <a:gd name="T35" fmla="*/ 86 h 2269"/>
              <a:gd name="T36" fmla="*/ 87 w 96"/>
              <a:gd name="T37" fmla="*/ 86 h 2269"/>
              <a:gd name="T38" fmla="*/ 86 w 96"/>
              <a:gd name="T39" fmla="*/ 86 h 2269"/>
              <a:gd name="T40" fmla="*/ 84 w 96"/>
              <a:gd name="T41" fmla="*/ 86 h 2269"/>
              <a:gd name="T42" fmla="*/ 83 w 96"/>
              <a:gd name="T43" fmla="*/ 85 h 2269"/>
              <a:gd name="T44" fmla="*/ 82 w 96"/>
              <a:gd name="T45" fmla="*/ 84 h 2269"/>
              <a:gd name="T46" fmla="*/ 82 w 96"/>
              <a:gd name="T47" fmla="*/ 82 h 2269"/>
              <a:gd name="T48" fmla="*/ 42 w 96"/>
              <a:gd name="T49" fmla="*/ 19 h 2269"/>
              <a:gd name="T50" fmla="*/ 55 w 96"/>
              <a:gd name="T51" fmla="*/ 19 h 2269"/>
              <a:gd name="T52" fmla="*/ 15 w 96"/>
              <a:gd name="T53" fmla="*/ 82 h 2269"/>
              <a:gd name="T54" fmla="*/ 14 w 96"/>
              <a:gd name="T55" fmla="*/ 84 h 2269"/>
              <a:gd name="T56" fmla="*/ 13 w 96"/>
              <a:gd name="T57" fmla="*/ 85 h 2269"/>
              <a:gd name="T58" fmla="*/ 12 w 96"/>
              <a:gd name="T59" fmla="*/ 86 h 2269"/>
              <a:gd name="T60" fmla="*/ 10 w 96"/>
              <a:gd name="T61" fmla="*/ 86 h 2269"/>
              <a:gd name="T62" fmla="*/ 9 w 96"/>
              <a:gd name="T63" fmla="*/ 86 h 2269"/>
              <a:gd name="T64" fmla="*/ 7 w 96"/>
              <a:gd name="T65" fmla="*/ 86 h 2269"/>
              <a:gd name="T66" fmla="*/ 7 w 96"/>
              <a:gd name="T67" fmla="*/ 86 h 2269"/>
              <a:gd name="T68" fmla="*/ 4 w 96"/>
              <a:gd name="T69" fmla="*/ 85 h 2269"/>
              <a:gd name="T70" fmla="*/ 3 w 96"/>
              <a:gd name="T71" fmla="*/ 84 h 2269"/>
              <a:gd name="T72" fmla="*/ 3 w 96"/>
              <a:gd name="T73" fmla="*/ 83 h 2269"/>
              <a:gd name="T74" fmla="*/ 1 w 96"/>
              <a:gd name="T75" fmla="*/ 81 h 2269"/>
              <a:gd name="T76" fmla="*/ 0 w 96"/>
              <a:gd name="T77" fmla="*/ 80 h 2269"/>
              <a:gd name="T78" fmla="*/ 0 w 96"/>
              <a:gd name="T79" fmla="*/ 78 h 2269"/>
              <a:gd name="T80" fmla="*/ 0 w 96"/>
              <a:gd name="T81" fmla="*/ 77 h 2269"/>
              <a:gd name="T82" fmla="*/ 1 w 96"/>
              <a:gd name="T83" fmla="*/ 75 h 2269"/>
              <a:gd name="T84" fmla="*/ 1 w 96"/>
              <a:gd name="T85" fmla="*/ 75 h 2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2269">
                <a:moveTo>
                  <a:pt x="39" y="2269"/>
                </a:moveTo>
                <a:lnTo>
                  <a:pt x="40" y="15"/>
                </a:lnTo>
                <a:lnTo>
                  <a:pt x="56" y="15"/>
                </a:lnTo>
                <a:lnTo>
                  <a:pt x="56" y="2269"/>
                </a:lnTo>
                <a:lnTo>
                  <a:pt x="39" y="2269"/>
                </a:lnTo>
                <a:close/>
                <a:moveTo>
                  <a:pt x="1" y="75"/>
                </a:moveTo>
                <a:lnTo>
                  <a:pt x="48" y="0"/>
                </a:lnTo>
                <a:lnTo>
                  <a:pt x="95" y="75"/>
                </a:lnTo>
                <a:lnTo>
                  <a:pt x="96" y="75"/>
                </a:lnTo>
                <a:lnTo>
                  <a:pt x="96" y="77"/>
                </a:lnTo>
                <a:lnTo>
                  <a:pt x="96" y="78"/>
                </a:lnTo>
                <a:lnTo>
                  <a:pt x="96" y="80"/>
                </a:lnTo>
                <a:lnTo>
                  <a:pt x="95" y="81"/>
                </a:lnTo>
                <a:lnTo>
                  <a:pt x="95" y="83"/>
                </a:lnTo>
                <a:lnTo>
                  <a:pt x="93" y="84"/>
                </a:lnTo>
                <a:lnTo>
                  <a:pt x="92" y="85"/>
                </a:lnTo>
                <a:lnTo>
                  <a:pt x="91" y="86"/>
                </a:lnTo>
                <a:lnTo>
                  <a:pt x="89" y="86"/>
                </a:lnTo>
                <a:lnTo>
                  <a:pt x="87" y="86"/>
                </a:lnTo>
                <a:lnTo>
                  <a:pt x="86" y="86"/>
                </a:lnTo>
                <a:lnTo>
                  <a:pt x="84" y="86"/>
                </a:lnTo>
                <a:lnTo>
                  <a:pt x="83" y="85"/>
                </a:lnTo>
                <a:lnTo>
                  <a:pt x="82" y="84"/>
                </a:lnTo>
                <a:lnTo>
                  <a:pt x="82" y="82"/>
                </a:lnTo>
                <a:lnTo>
                  <a:pt x="42" y="19"/>
                </a:lnTo>
                <a:lnTo>
                  <a:pt x="55" y="19"/>
                </a:lnTo>
                <a:lnTo>
                  <a:pt x="15" y="82"/>
                </a:lnTo>
                <a:lnTo>
                  <a:pt x="14" y="84"/>
                </a:lnTo>
                <a:lnTo>
                  <a:pt x="13" y="85"/>
                </a:lnTo>
                <a:lnTo>
                  <a:pt x="12" y="86"/>
                </a:lnTo>
                <a:lnTo>
                  <a:pt x="10" y="86"/>
                </a:lnTo>
                <a:lnTo>
                  <a:pt x="9" y="86"/>
                </a:lnTo>
                <a:lnTo>
                  <a:pt x="7" y="86"/>
                </a:lnTo>
                <a:lnTo>
                  <a:pt x="7" y="86"/>
                </a:lnTo>
                <a:lnTo>
                  <a:pt x="4" y="85"/>
                </a:lnTo>
                <a:lnTo>
                  <a:pt x="3" y="84"/>
                </a:lnTo>
                <a:lnTo>
                  <a:pt x="3" y="83"/>
                </a:lnTo>
                <a:lnTo>
                  <a:pt x="1" y="81"/>
                </a:lnTo>
                <a:lnTo>
                  <a:pt x="0" y="80"/>
                </a:lnTo>
                <a:lnTo>
                  <a:pt x="0" y="78"/>
                </a:lnTo>
                <a:lnTo>
                  <a:pt x="0" y="77"/>
                </a:lnTo>
                <a:lnTo>
                  <a:pt x="1" y="75"/>
                </a:lnTo>
                <a:lnTo>
                  <a:pt x="1"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4" name="Freeform 558"/>
          <p:cNvSpPr>
            <a:spLocks/>
          </p:cNvSpPr>
          <p:nvPr/>
        </p:nvSpPr>
        <p:spPr bwMode="auto">
          <a:xfrm>
            <a:off x="1408113" y="1219201"/>
            <a:ext cx="26988" cy="3578225"/>
          </a:xfrm>
          <a:custGeom>
            <a:avLst/>
            <a:gdLst>
              <a:gd name="T0" fmla="*/ 0 w 17"/>
              <a:gd name="T1" fmla="*/ 2254 h 2254"/>
              <a:gd name="T2" fmla="*/ 1 w 17"/>
              <a:gd name="T3" fmla="*/ 0 h 2254"/>
              <a:gd name="T4" fmla="*/ 17 w 17"/>
              <a:gd name="T5" fmla="*/ 0 h 2254"/>
              <a:gd name="T6" fmla="*/ 17 w 17"/>
              <a:gd name="T7" fmla="*/ 2254 h 2254"/>
              <a:gd name="T8" fmla="*/ 0 w 17"/>
              <a:gd name="T9" fmla="*/ 2254 h 2254"/>
            </a:gdLst>
            <a:ahLst/>
            <a:cxnLst>
              <a:cxn ang="0">
                <a:pos x="T0" y="T1"/>
              </a:cxn>
              <a:cxn ang="0">
                <a:pos x="T2" y="T3"/>
              </a:cxn>
              <a:cxn ang="0">
                <a:pos x="T4" y="T5"/>
              </a:cxn>
              <a:cxn ang="0">
                <a:pos x="T6" y="T7"/>
              </a:cxn>
              <a:cxn ang="0">
                <a:pos x="T8" y="T9"/>
              </a:cxn>
            </a:cxnLst>
            <a:rect l="0" t="0" r="r" b="b"/>
            <a:pathLst>
              <a:path w="17" h="2254">
                <a:moveTo>
                  <a:pt x="0" y="2254"/>
                </a:moveTo>
                <a:lnTo>
                  <a:pt x="1" y="0"/>
                </a:lnTo>
                <a:lnTo>
                  <a:pt x="17" y="0"/>
                </a:lnTo>
                <a:lnTo>
                  <a:pt x="17" y="2254"/>
                </a:lnTo>
                <a:lnTo>
                  <a:pt x="0" y="225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5" name="Freeform 559"/>
          <p:cNvSpPr>
            <a:spLocks/>
          </p:cNvSpPr>
          <p:nvPr/>
        </p:nvSpPr>
        <p:spPr bwMode="auto">
          <a:xfrm>
            <a:off x="1346201" y="1195388"/>
            <a:ext cx="150813" cy="136525"/>
          </a:xfrm>
          <a:custGeom>
            <a:avLst/>
            <a:gdLst>
              <a:gd name="T0" fmla="*/ 1 w 95"/>
              <a:gd name="T1" fmla="*/ 75 h 86"/>
              <a:gd name="T2" fmla="*/ 48 w 95"/>
              <a:gd name="T3" fmla="*/ 0 h 86"/>
              <a:gd name="T4" fmla="*/ 95 w 95"/>
              <a:gd name="T5" fmla="*/ 75 h 86"/>
              <a:gd name="T6" fmla="*/ 95 w 95"/>
              <a:gd name="T7" fmla="*/ 75 h 86"/>
              <a:gd name="T8" fmla="*/ 95 w 95"/>
              <a:gd name="T9" fmla="*/ 77 h 86"/>
              <a:gd name="T10" fmla="*/ 95 w 95"/>
              <a:gd name="T11" fmla="*/ 78 h 86"/>
              <a:gd name="T12" fmla="*/ 95 w 95"/>
              <a:gd name="T13" fmla="*/ 80 h 86"/>
              <a:gd name="T14" fmla="*/ 95 w 95"/>
              <a:gd name="T15" fmla="*/ 81 h 86"/>
              <a:gd name="T16" fmla="*/ 95 w 95"/>
              <a:gd name="T17" fmla="*/ 83 h 86"/>
              <a:gd name="T18" fmla="*/ 93 w 95"/>
              <a:gd name="T19" fmla="*/ 84 h 86"/>
              <a:gd name="T20" fmla="*/ 92 w 95"/>
              <a:gd name="T21" fmla="*/ 85 h 86"/>
              <a:gd name="T22" fmla="*/ 91 w 95"/>
              <a:gd name="T23" fmla="*/ 86 h 86"/>
              <a:gd name="T24" fmla="*/ 89 w 95"/>
              <a:gd name="T25" fmla="*/ 86 h 86"/>
              <a:gd name="T26" fmla="*/ 87 w 95"/>
              <a:gd name="T27" fmla="*/ 86 h 86"/>
              <a:gd name="T28" fmla="*/ 86 w 95"/>
              <a:gd name="T29" fmla="*/ 86 h 86"/>
              <a:gd name="T30" fmla="*/ 84 w 95"/>
              <a:gd name="T31" fmla="*/ 86 h 86"/>
              <a:gd name="T32" fmla="*/ 83 w 95"/>
              <a:gd name="T33" fmla="*/ 85 h 86"/>
              <a:gd name="T34" fmla="*/ 82 w 95"/>
              <a:gd name="T35" fmla="*/ 84 h 86"/>
              <a:gd name="T36" fmla="*/ 82 w 95"/>
              <a:gd name="T37" fmla="*/ 82 h 86"/>
              <a:gd name="T38" fmla="*/ 42 w 95"/>
              <a:gd name="T39" fmla="*/ 19 h 86"/>
              <a:gd name="T40" fmla="*/ 55 w 95"/>
              <a:gd name="T41" fmla="*/ 19 h 86"/>
              <a:gd name="T42" fmla="*/ 15 w 95"/>
              <a:gd name="T43" fmla="*/ 82 h 86"/>
              <a:gd name="T44" fmla="*/ 14 w 95"/>
              <a:gd name="T45" fmla="*/ 84 h 86"/>
              <a:gd name="T46" fmla="*/ 13 w 95"/>
              <a:gd name="T47" fmla="*/ 85 h 86"/>
              <a:gd name="T48" fmla="*/ 12 w 95"/>
              <a:gd name="T49" fmla="*/ 86 h 86"/>
              <a:gd name="T50" fmla="*/ 10 w 95"/>
              <a:gd name="T51" fmla="*/ 86 h 86"/>
              <a:gd name="T52" fmla="*/ 9 w 95"/>
              <a:gd name="T53" fmla="*/ 86 h 86"/>
              <a:gd name="T54" fmla="*/ 7 w 95"/>
              <a:gd name="T55" fmla="*/ 86 h 86"/>
              <a:gd name="T56" fmla="*/ 7 w 95"/>
              <a:gd name="T57" fmla="*/ 86 h 86"/>
              <a:gd name="T58" fmla="*/ 4 w 95"/>
              <a:gd name="T59" fmla="*/ 85 h 86"/>
              <a:gd name="T60" fmla="*/ 3 w 95"/>
              <a:gd name="T61" fmla="*/ 84 h 86"/>
              <a:gd name="T62" fmla="*/ 3 w 95"/>
              <a:gd name="T63" fmla="*/ 83 h 86"/>
              <a:gd name="T64" fmla="*/ 1 w 95"/>
              <a:gd name="T65" fmla="*/ 81 h 86"/>
              <a:gd name="T66" fmla="*/ 0 w 95"/>
              <a:gd name="T67" fmla="*/ 80 h 86"/>
              <a:gd name="T68" fmla="*/ 0 w 95"/>
              <a:gd name="T69" fmla="*/ 78 h 86"/>
              <a:gd name="T70" fmla="*/ 0 w 95"/>
              <a:gd name="T71" fmla="*/ 77 h 86"/>
              <a:gd name="T72" fmla="*/ 1 w 95"/>
              <a:gd name="T73" fmla="*/ 75 h 86"/>
              <a:gd name="T74" fmla="*/ 1 w 95"/>
              <a:gd name="T75" fmla="*/ 7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86">
                <a:moveTo>
                  <a:pt x="1" y="75"/>
                </a:moveTo>
                <a:lnTo>
                  <a:pt x="48" y="0"/>
                </a:lnTo>
                <a:lnTo>
                  <a:pt x="95" y="75"/>
                </a:lnTo>
                <a:lnTo>
                  <a:pt x="95" y="75"/>
                </a:lnTo>
                <a:lnTo>
                  <a:pt x="95" y="77"/>
                </a:lnTo>
                <a:lnTo>
                  <a:pt x="95" y="78"/>
                </a:lnTo>
                <a:lnTo>
                  <a:pt x="95" y="80"/>
                </a:lnTo>
                <a:lnTo>
                  <a:pt x="95" y="81"/>
                </a:lnTo>
                <a:lnTo>
                  <a:pt x="95" y="83"/>
                </a:lnTo>
                <a:lnTo>
                  <a:pt x="93" y="84"/>
                </a:lnTo>
                <a:lnTo>
                  <a:pt x="92" y="85"/>
                </a:lnTo>
                <a:lnTo>
                  <a:pt x="91" y="86"/>
                </a:lnTo>
                <a:lnTo>
                  <a:pt x="89" y="86"/>
                </a:lnTo>
                <a:lnTo>
                  <a:pt x="87" y="86"/>
                </a:lnTo>
                <a:lnTo>
                  <a:pt x="86" y="86"/>
                </a:lnTo>
                <a:lnTo>
                  <a:pt x="84" y="86"/>
                </a:lnTo>
                <a:lnTo>
                  <a:pt x="83" y="85"/>
                </a:lnTo>
                <a:lnTo>
                  <a:pt x="82" y="84"/>
                </a:lnTo>
                <a:lnTo>
                  <a:pt x="82" y="82"/>
                </a:lnTo>
                <a:lnTo>
                  <a:pt x="42" y="19"/>
                </a:lnTo>
                <a:lnTo>
                  <a:pt x="55" y="19"/>
                </a:lnTo>
                <a:lnTo>
                  <a:pt x="15" y="82"/>
                </a:lnTo>
                <a:lnTo>
                  <a:pt x="14" y="84"/>
                </a:lnTo>
                <a:lnTo>
                  <a:pt x="13" y="85"/>
                </a:lnTo>
                <a:lnTo>
                  <a:pt x="12" y="86"/>
                </a:lnTo>
                <a:lnTo>
                  <a:pt x="10" y="86"/>
                </a:lnTo>
                <a:lnTo>
                  <a:pt x="9" y="86"/>
                </a:lnTo>
                <a:lnTo>
                  <a:pt x="7" y="86"/>
                </a:lnTo>
                <a:lnTo>
                  <a:pt x="7" y="86"/>
                </a:lnTo>
                <a:lnTo>
                  <a:pt x="4" y="85"/>
                </a:lnTo>
                <a:lnTo>
                  <a:pt x="3" y="84"/>
                </a:lnTo>
                <a:lnTo>
                  <a:pt x="3" y="83"/>
                </a:lnTo>
                <a:lnTo>
                  <a:pt x="1" y="81"/>
                </a:lnTo>
                <a:lnTo>
                  <a:pt x="0" y="80"/>
                </a:lnTo>
                <a:lnTo>
                  <a:pt x="0" y="78"/>
                </a:lnTo>
                <a:lnTo>
                  <a:pt x="0" y="77"/>
                </a:lnTo>
                <a:lnTo>
                  <a:pt x="1" y="75"/>
                </a:lnTo>
                <a:lnTo>
                  <a:pt x="1" y="75"/>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6" name="Rectangle 560"/>
          <p:cNvSpPr>
            <a:spLocks noChangeArrowheads="1"/>
          </p:cNvSpPr>
          <p:nvPr/>
        </p:nvSpPr>
        <p:spPr bwMode="auto">
          <a:xfrm>
            <a:off x="1568451" y="1182688"/>
            <a:ext cx="4460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Age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37" name="Rectangle 561"/>
          <p:cNvSpPr>
            <a:spLocks noChangeArrowheads="1"/>
          </p:cNvSpPr>
          <p:nvPr/>
        </p:nvSpPr>
        <p:spPr bwMode="auto">
          <a:xfrm>
            <a:off x="6016626" y="1152526"/>
            <a:ext cx="4460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Life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38" name="Rectangle 562"/>
          <p:cNvSpPr>
            <a:spLocks noChangeArrowheads="1"/>
          </p:cNvSpPr>
          <p:nvPr/>
        </p:nvSpPr>
        <p:spPr bwMode="auto">
          <a:xfrm>
            <a:off x="6410326" y="1152526"/>
            <a:ext cx="4095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line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39" name="Rectangle 563"/>
          <p:cNvSpPr>
            <a:spLocks noChangeArrowheads="1"/>
          </p:cNvSpPr>
          <p:nvPr/>
        </p:nvSpPr>
        <p:spPr bwMode="auto">
          <a:xfrm>
            <a:off x="6718301" y="1152526"/>
            <a:ext cx="2016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40" name="Rectangle 564"/>
          <p:cNvSpPr>
            <a:spLocks noChangeArrowheads="1"/>
          </p:cNvSpPr>
          <p:nvPr/>
        </p:nvSpPr>
        <p:spPr bwMode="auto">
          <a:xfrm>
            <a:off x="6016626" y="1389063"/>
            <a:ext cx="6365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cohort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41" name="Rectangle 565"/>
          <p:cNvSpPr>
            <a:spLocks noChangeArrowheads="1"/>
          </p:cNvSpPr>
          <p:nvPr/>
        </p:nvSpPr>
        <p:spPr bwMode="auto">
          <a:xfrm>
            <a:off x="6591301" y="1389063"/>
            <a:ext cx="4810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born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42" name="Rectangle 566"/>
          <p:cNvSpPr>
            <a:spLocks noChangeArrowheads="1"/>
          </p:cNvSpPr>
          <p:nvPr/>
        </p:nvSpPr>
        <p:spPr bwMode="auto">
          <a:xfrm>
            <a:off x="7016751" y="1389063"/>
            <a:ext cx="3079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in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43" name="Rectangle 567"/>
          <p:cNvSpPr>
            <a:spLocks noChangeArrowheads="1"/>
          </p:cNvSpPr>
          <p:nvPr/>
        </p:nvSpPr>
        <p:spPr bwMode="auto">
          <a:xfrm>
            <a:off x="6016626" y="1627188"/>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1948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44" name="Freeform 568"/>
          <p:cNvSpPr>
            <a:spLocks noEditPoints="1"/>
          </p:cNvSpPr>
          <p:nvPr/>
        </p:nvSpPr>
        <p:spPr bwMode="auto">
          <a:xfrm>
            <a:off x="4106863" y="1565276"/>
            <a:ext cx="100013" cy="3232150"/>
          </a:xfrm>
          <a:custGeom>
            <a:avLst/>
            <a:gdLst>
              <a:gd name="T0" fmla="*/ 15 w 63"/>
              <a:gd name="T1" fmla="*/ 2036 h 2036"/>
              <a:gd name="T2" fmla="*/ 16 w 63"/>
              <a:gd name="T3" fmla="*/ 47 h 2036"/>
              <a:gd name="T4" fmla="*/ 47 w 63"/>
              <a:gd name="T5" fmla="*/ 47 h 2036"/>
              <a:gd name="T6" fmla="*/ 47 w 63"/>
              <a:gd name="T7" fmla="*/ 2036 h 2036"/>
              <a:gd name="T8" fmla="*/ 15 w 63"/>
              <a:gd name="T9" fmla="*/ 2036 h 2036"/>
              <a:gd name="T10" fmla="*/ 0 w 63"/>
              <a:gd name="T11" fmla="*/ 63 h 2036"/>
              <a:gd name="T12" fmla="*/ 31 w 63"/>
              <a:gd name="T13" fmla="*/ 0 h 2036"/>
              <a:gd name="T14" fmla="*/ 63 w 63"/>
              <a:gd name="T15" fmla="*/ 63 h 2036"/>
              <a:gd name="T16" fmla="*/ 0 w 63"/>
              <a:gd name="T17" fmla="*/ 63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036">
                <a:moveTo>
                  <a:pt x="15" y="2036"/>
                </a:moveTo>
                <a:lnTo>
                  <a:pt x="16" y="47"/>
                </a:lnTo>
                <a:lnTo>
                  <a:pt x="47" y="47"/>
                </a:lnTo>
                <a:lnTo>
                  <a:pt x="47" y="2036"/>
                </a:lnTo>
                <a:lnTo>
                  <a:pt x="15" y="2036"/>
                </a:lnTo>
                <a:close/>
                <a:moveTo>
                  <a:pt x="0" y="63"/>
                </a:moveTo>
                <a:lnTo>
                  <a:pt x="31" y="0"/>
                </a:lnTo>
                <a:lnTo>
                  <a:pt x="63" y="63"/>
                </a:lnTo>
                <a:lnTo>
                  <a:pt x="0"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5" name="Freeform 569"/>
          <p:cNvSpPr>
            <a:spLocks/>
          </p:cNvSpPr>
          <p:nvPr/>
        </p:nvSpPr>
        <p:spPr bwMode="auto">
          <a:xfrm>
            <a:off x="4130676" y="1639888"/>
            <a:ext cx="50800" cy="3157538"/>
          </a:xfrm>
          <a:custGeom>
            <a:avLst/>
            <a:gdLst>
              <a:gd name="T0" fmla="*/ 0 w 32"/>
              <a:gd name="T1" fmla="*/ 1989 h 1989"/>
              <a:gd name="T2" fmla="*/ 1 w 32"/>
              <a:gd name="T3" fmla="*/ 0 h 1989"/>
              <a:gd name="T4" fmla="*/ 32 w 32"/>
              <a:gd name="T5" fmla="*/ 0 h 1989"/>
              <a:gd name="T6" fmla="*/ 32 w 32"/>
              <a:gd name="T7" fmla="*/ 1989 h 1989"/>
              <a:gd name="T8" fmla="*/ 0 w 32"/>
              <a:gd name="T9" fmla="*/ 1989 h 1989"/>
            </a:gdLst>
            <a:ahLst/>
            <a:cxnLst>
              <a:cxn ang="0">
                <a:pos x="T0" y="T1"/>
              </a:cxn>
              <a:cxn ang="0">
                <a:pos x="T2" y="T3"/>
              </a:cxn>
              <a:cxn ang="0">
                <a:pos x="T4" y="T5"/>
              </a:cxn>
              <a:cxn ang="0">
                <a:pos x="T6" y="T7"/>
              </a:cxn>
              <a:cxn ang="0">
                <a:pos x="T8" y="T9"/>
              </a:cxn>
            </a:cxnLst>
            <a:rect l="0" t="0" r="r" b="b"/>
            <a:pathLst>
              <a:path w="32" h="1989">
                <a:moveTo>
                  <a:pt x="0" y="1989"/>
                </a:moveTo>
                <a:lnTo>
                  <a:pt x="1" y="0"/>
                </a:lnTo>
                <a:lnTo>
                  <a:pt x="32" y="0"/>
                </a:lnTo>
                <a:lnTo>
                  <a:pt x="32" y="1989"/>
                </a:lnTo>
                <a:lnTo>
                  <a:pt x="0" y="198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46" name="Freeform 570"/>
          <p:cNvSpPr>
            <a:spLocks/>
          </p:cNvSpPr>
          <p:nvPr/>
        </p:nvSpPr>
        <p:spPr bwMode="auto">
          <a:xfrm>
            <a:off x="4106863" y="1565276"/>
            <a:ext cx="100013" cy="100013"/>
          </a:xfrm>
          <a:custGeom>
            <a:avLst/>
            <a:gdLst>
              <a:gd name="T0" fmla="*/ 0 w 63"/>
              <a:gd name="T1" fmla="*/ 63 h 63"/>
              <a:gd name="T2" fmla="*/ 31 w 63"/>
              <a:gd name="T3" fmla="*/ 0 h 63"/>
              <a:gd name="T4" fmla="*/ 63 w 63"/>
              <a:gd name="T5" fmla="*/ 63 h 63"/>
              <a:gd name="T6" fmla="*/ 0 w 63"/>
              <a:gd name="T7" fmla="*/ 63 h 63"/>
            </a:gdLst>
            <a:ahLst/>
            <a:cxnLst>
              <a:cxn ang="0">
                <a:pos x="T0" y="T1"/>
              </a:cxn>
              <a:cxn ang="0">
                <a:pos x="T2" y="T3"/>
              </a:cxn>
              <a:cxn ang="0">
                <a:pos x="T4" y="T5"/>
              </a:cxn>
              <a:cxn ang="0">
                <a:pos x="T6" y="T7"/>
              </a:cxn>
            </a:cxnLst>
            <a:rect l="0" t="0" r="r" b="b"/>
            <a:pathLst>
              <a:path w="63" h="63">
                <a:moveTo>
                  <a:pt x="0" y="63"/>
                </a:moveTo>
                <a:lnTo>
                  <a:pt x="31" y="0"/>
                </a:lnTo>
                <a:lnTo>
                  <a:pt x="63" y="63"/>
                </a:lnTo>
                <a:lnTo>
                  <a:pt x="0" y="6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47" name="Freeform 571"/>
          <p:cNvSpPr>
            <a:spLocks noEditPoints="1"/>
          </p:cNvSpPr>
          <p:nvPr/>
        </p:nvSpPr>
        <p:spPr bwMode="auto">
          <a:xfrm>
            <a:off x="4106863" y="1565276"/>
            <a:ext cx="100013" cy="3232150"/>
          </a:xfrm>
          <a:custGeom>
            <a:avLst/>
            <a:gdLst>
              <a:gd name="T0" fmla="*/ 15 w 63"/>
              <a:gd name="T1" fmla="*/ 2036 h 2036"/>
              <a:gd name="T2" fmla="*/ 16 w 63"/>
              <a:gd name="T3" fmla="*/ 47 h 2036"/>
              <a:gd name="T4" fmla="*/ 47 w 63"/>
              <a:gd name="T5" fmla="*/ 47 h 2036"/>
              <a:gd name="T6" fmla="*/ 47 w 63"/>
              <a:gd name="T7" fmla="*/ 2036 h 2036"/>
              <a:gd name="T8" fmla="*/ 15 w 63"/>
              <a:gd name="T9" fmla="*/ 2036 h 2036"/>
              <a:gd name="T10" fmla="*/ 0 w 63"/>
              <a:gd name="T11" fmla="*/ 63 h 2036"/>
              <a:gd name="T12" fmla="*/ 31 w 63"/>
              <a:gd name="T13" fmla="*/ 0 h 2036"/>
              <a:gd name="T14" fmla="*/ 63 w 63"/>
              <a:gd name="T15" fmla="*/ 63 h 2036"/>
              <a:gd name="T16" fmla="*/ 0 w 63"/>
              <a:gd name="T17" fmla="*/ 63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036">
                <a:moveTo>
                  <a:pt x="15" y="2036"/>
                </a:moveTo>
                <a:lnTo>
                  <a:pt x="16" y="47"/>
                </a:lnTo>
                <a:lnTo>
                  <a:pt x="47" y="47"/>
                </a:lnTo>
                <a:lnTo>
                  <a:pt x="47" y="2036"/>
                </a:lnTo>
                <a:lnTo>
                  <a:pt x="15" y="2036"/>
                </a:lnTo>
                <a:close/>
                <a:moveTo>
                  <a:pt x="0" y="63"/>
                </a:moveTo>
                <a:lnTo>
                  <a:pt x="31" y="0"/>
                </a:lnTo>
                <a:lnTo>
                  <a:pt x="63" y="63"/>
                </a:lnTo>
                <a:lnTo>
                  <a:pt x="0"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8" name="Freeform 572"/>
          <p:cNvSpPr>
            <a:spLocks/>
          </p:cNvSpPr>
          <p:nvPr/>
        </p:nvSpPr>
        <p:spPr bwMode="auto">
          <a:xfrm>
            <a:off x="4130676" y="1639888"/>
            <a:ext cx="50800" cy="3157538"/>
          </a:xfrm>
          <a:custGeom>
            <a:avLst/>
            <a:gdLst>
              <a:gd name="T0" fmla="*/ 0 w 32"/>
              <a:gd name="T1" fmla="*/ 1989 h 1989"/>
              <a:gd name="T2" fmla="*/ 1 w 32"/>
              <a:gd name="T3" fmla="*/ 0 h 1989"/>
              <a:gd name="T4" fmla="*/ 32 w 32"/>
              <a:gd name="T5" fmla="*/ 0 h 1989"/>
              <a:gd name="T6" fmla="*/ 32 w 32"/>
              <a:gd name="T7" fmla="*/ 1989 h 1989"/>
              <a:gd name="T8" fmla="*/ 0 w 32"/>
              <a:gd name="T9" fmla="*/ 1989 h 1989"/>
            </a:gdLst>
            <a:ahLst/>
            <a:cxnLst>
              <a:cxn ang="0">
                <a:pos x="T0" y="T1"/>
              </a:cxn>
              <a:cxn ang="0">
                <a:pos x="T2" y="T3"/>
              </a:cxn>
              <a:cxn ang="0">
                <a:pos x="T4" y="T5"/>
              </a:cxn>
              <a:cxn ang="0">
                <a:pos x="T6" y="T7"/>
              </a:cxn>
              <a:cxn ang="0">
                <a:pos x="T8" y="T9"/>
              </a:cxn>
            </a:cxnLst>
            <a:rect l="0" t="0" r="r" b="b"/>
            <a:pathLst>
              <a:path w="32" h="1989">
                <a:moveTo>
                  <a:pt x="0" y="1989"/>
                </a:moveTo>
                <a:lnTo>
                  <a:pt x="1" y="0"/>
                </a:lnTo>
                <a:lnTo>
                  <a:pt x="32" y="0"/>
                </a:lnTo>
                <a:lnTo>
                  <a:pt x="32" y="1989"/>
                </a:lnTo>
                <a:lnTo>
                  <a:pt x="0" y="198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49" name="Freeform 573"/>
          <p:cNvSpPr>
            <a:spLocks/>
          </p:cNvSpPr>
          <p:nvPr/>
        </p:nvSpPr>
        <p:spPr bwMode="auto">
          <a:xfrm>
            <a:off x="4106863" y="1565276"/>
            <a:ext cx="100013" cy="100013"/>
          </a:xfrm>
          <a:custGeom>
            <a:avLst/>
            <a:gdLst>
              <a:gd name="T0" fmla="*/ 0 w 63"/>
              <a:gd name="T1" fmla="*/ 63 h 63"/>
              <a:gd name="T2" fmla="*/ 31 w 63"/>
              <a:gd name="T3" fmla="*/ 0 h 63"/>
              <a:gd name="T4" fmla="*/ 63 w 63"/>
              <a:gd name="T5" fmla="*/ 63 h 63"/>
              <a:gd name="T6" fmla="*/ 0 w 63"/>
              <a:gd name="T7" fmla="*/ 63 h 63"/>
            </a:gdLst>
            <a:ahLst/>
            <a:cxnLst>
              <a:cxn ang="0">
                <a:pos x="T0" y="T1"/>
              </a:cxn>
              <a:cxn ang="0">
                <a:pos x="T2" y="T3"/>
              </a:cxn>
              <a:cxn ang="0">
                <a:pos x="T4" y="T5"/>
              </a:cxn>
              <a:cxn ang="0">
                <a:pos x="T6" y="T7"/>
              </a:cxn>
            </a:cxnLst>
            <a:rect l="0" t="0" r="r" b="b"/>
            <a:pathLst>
              <a:path w="63" h="63">
                <a:moveTo>
                  <a:pt x="0" y="63"/>
                </a:moveTo>
                <a:lnTo>
                  <a:pt x="31" y="0"/>
                </a:lnTo>
                <a:lnTo>
                  <a:pt x="63" y="63"/>
                </a:lnTo>
                <a:lnTo>
                  <a:pt x="0" y="6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50" name="Rectangle 574"/>
          <p:cNvSpPr>
            <a:spLocks noChangeArrowheads="1"/>
          </p:cNvSpPr>
          <p:nvPr/>
        </p:nvSpPr>
        <p:spPr bwMode="auto">
          <a:xfrm>
            <a:off x="4019551"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1970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1" name="Rectangle 575"/>
          <p:cNvSpPr>
            <a:spLocks noChangeArrowheads="1"/>
          </p:cNvSpPr>
          <p:nvPr/>
        </p:nvSpPr>
        <p:spPr bwMode="auto">
          <a:xfrm>
            <a:off x="3444876" y="1144588"/>
            <a:ext cx="83978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Isochron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2" name="Rectangle 576"/>
          <p:cNvSpPr>
            <a:spLocks noChangeArrowheads="1"/>
          </p:cNvSpPr>
          <p:nvPr/>
        </p:nvSpPr>
        <p:spPr bwMode="auto">
          <a:xfrm>
            <a:off x="4164013" y="1144588"/>
            <a:ext cx="2016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3" name="Rectangle 577"/>
          <p:cNvSpPr>
            <a:spLocks noChangeArrowheads="1"/>
          </p:cNvSpPr>
          <p:nvPr/>
        </p:nvSpPr>
        <p:spPr bwMode="auto">
          <a:xfrm>
            <a:off x="3446463" y="1382713"/>
            <a:ext cx="180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observation in 1968</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4" name="Rectangle 578"/>
          <p:cNvSpPr>
            <a:spLocks noChangeArrowheads="1"/>
          </p:cNvSpPr>
          <p:nvPr/>
        </p:nvSpPr>
        <p:spPr bwMode="auto">
          <a:xfrm>
            <a:off x="6691313" y="3765551"/>
            <a:ext cx="4984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Age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5" name="Rectangle 579"/>
          <p:cNvSpPr>
            <a:spLocks noChangeArrowheads="1"/>
          </p:cNvSpPr>
          <p:nvPr/>
        </p:nvSpPr>
        <p:spPr bwMode="auto">
          <a:xfrm>
            <a:off x="7085013" y="3765551"/>
            <a:ext cx="2413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6" name="Rectangle 580"/>
          <p:cNvSpPr>
            <a:spLocks noChangeArrowheads="1"/>
          </p:cNvSpPr>
          <p:nvPr/>
        </p:nvSpPr>
        <p:spPr bwMode="auto">
          <a:xfrm>
            <a:off x="7285038" y="3765551"/>
            <a:ext cx="4540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Times New Roman" panose="02020603050405020304" pitchFamily="18" charset="0"/>
              </a:rPr>
              <a:t>year</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357" name="Rectangle 581"/>
          <p:cNvSpPr>
            <a:spLocks noChangeArrowheads="1"/>
          </p:cNvSpPr>
          <p:nvPr/>
        </p:nvSpPr>
        <p:spPr bwMode="auto">
          <a:xfrm>
            <a:off x="7688263" y="3765551"/>
            <a:ext cx="2651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of</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8" name="Rectangle 582"/>
          <p:cNvSpPr>
            <a:spLocks noChangeArrowheads="1"/>
          </p:cNvSpPr>
          <p:nvPr/>
        </p:nvSpPr>
        <p:spPr bwMode="auto">
          <a:xfrm>
            <a:off x="6581776" y="4095751"/>
            <a:ext cx="14224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observation: 20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59" name="Rectangle 583"/>
          <p:cNvSpPr>
            <a:spLocks noChangeArrowheads="1"/>
          </p:cNvSpPr>
          <p:nvPr/>
        </p:nvSpPr>
        <p:spPr bwMode="auto">
          <a:xfrm>
            <a:off x="4284663" y="265271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0" name="Rectangle 584"/>
          <p:cNvSpPr>
            <a:spLocks noChangeArrowheads="1"/>
          </p:cNvSpPr>
          <p:nvPr/>
        </p:nvSpPr>
        <p:spPr bwMode="auto">
          <a:xfrm>
            <a:off x="4284663" y="265271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1" name="Line 585"/>
          <p:cNvSpPr>
            <a:spLocks noChangeShapeType="1"/>
          </p:cNvSpPr>
          <p:nvPr/>
        </p:nvSpPr>
        <p:spPr bwMode="auto">
          <a:xfrm flipV="1">
            <a:off x="4284663" y="265271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2" name="Rectangle 586"/>
          <p:cNvSpPr>
            <a:spLocks noChangeArrowheads="1"/>
          </p:cNvSpPr>
          <p:nvPr/>
        </p:nvSpPr>
        <p:spPr bwMode="auto">
          <a:xfrm>
            <a:off x="4284663" y="3367088"/>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3" name="Rectangle 587"/>
          <p:cNvSpPr>
            <a:spLocks noChangeArrowheads="1"/>
          </p:cNvSpPr>
          <p:nvPr/>
        </p:nvSpPr>
        <p:spPr bwMode="auto">
          <a:xfrm>
            <a:off x="4284663" y="3367088"/>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4" name="Line 588"/>
          <p:cNvSpPr>
            <a:spLocks noChangeShapeType="1"/>
          </p:cNvSpPr>
          <p:nvPr/>
        </p:nvSpPr>
        <p:spPr bwMode="auto">
          <a:xfrm flipV="1">
            <a:off x="4284663" y="3367088"/>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5" name="Rectangle 589"/>
          <p:cNvSpPr>
            <a:spLocks noChangeArrowheads="1"/>
          </p:cNvSpPr>
          <p:nvPr/>
        </p:nvSpPr>
        <p:spPr bwMode="auto">
          <a:xfrm>
            <a:off x="4284663" y="4081463"/>
            <a:ext cx="717550" cy="717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6" name="Rectangle 590"/>
          <p:cNvSpPr>
            <a:spLocks noChangeArrowheads="1"/>
          </p:cNvSpPr>
          <p:nvPr/>
        </p:nvSpPr>
        <p:spPr bwMode="auto">
          <a:xfrm>
            <a:off x="4284663" y="4081463"/>
            <a:ext cx="717550" cy="717550"/>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7" name="Line 591"/>
          <p:cNvSpPr>
            <a:spLocks noChangeShapeType="1"/>
          </p:cNvSpPr>
          <p:nvPr/>
        </p:nvSpPr>
        <p:spPr bwMode="auto">
          <a:xfrm flipV="1">
            <a:off x="4284663" y="4081463"/>
            <a:ext cx="717550" cy="7175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8" name="Rectangle 592"/>
          <p:cNvSpPr>
            <a:spLocks noChangeArrowheads="1"/>
          </p:cNvSpPr>
          <p:nvPr/>
        </p:nvSpPr>
        <p:spPr bwMode="auto">
          <a:xfrm>
            <a:off x="4735513" y="5016501"/>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1990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69" name="Rectangle 593"/>
          <p:cNvSpPr>
            <a:spLocks noChangeArrowheads="1"/>
          </p:cNvSpPr>
          <p:nvPr/>
        </p:nvSpPr>
        <p:spPr bwMode="auto">
          <a:xfrm>
            <a:off x="4992688" y="2652713"/>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0" name="Rectangle 594"/>
          <p:cNvSpPr>
            <a:spLocks noChangeArrowheads="1"/>
          </p:cNvSpPr>
          <p:nvPr/>
        </p:nvSpPr>
        <p:spPr bwMode="auto">
          <a:xfrm>
            <a:off x="4992688" y="2652713"/>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1" name="Line 595"/>
          <p:cNvSpPr>
            <a:spLocks noChangeShapeType="1"/>
          </p:cNvSpPr>
          <p:nvPr/>
        </p:nvSpPr>
        <p:spPr bwMode="auto">
          <a:xfrm flipV="1">
            <a:off x="4992688" y="2652713"/>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2" name="Rectangle 596"/>
          <p:cNvSpPr>
            <a:spLocks noChangeArrowheads="1"/>
          </p:cNvSpPr>
          <p:nvPr/>
        </p:nvSpPr>
        <p:spPr bwMode="auto">
          <a:xfrm>
            <a:off x="4992688" y="3368676"/>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3" name="Rectangle 597"/>
          <p:cNvSpPr>
            <a:spLocks noChangeArrowheads="1"/>
          </p:cNvSpPr>
          <p:nvPr/>
        </p:nvSpPr>
        <p:spPr bwMode="auto">
          <a:xfrm>
            <a:off x="4992688" y="3368676"/>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4" name="Line 598"/>
          <p:cNvSpPr>
            <a:spLocks noChangeShapeType="1"/>
          </p:cNvSpPr>
          <p:nvPr/>
        </p:nvSpPr>
        <p:spPr bwMode="auto">
          <a:xfrm flipV="1">
            <a:off x="4992688" y="3368676"/>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5" name="Rectangle 599"/>
          <p:cNvSpPr>
            <a:spLocks noChangeArrowheads="1"/>
          </p:cNvSpPr>
          <p:nvPr/>
        </p:nvSpPr>
        <p:spPr bwMode="auto">
          <a:xfrm>
            <a:off x="4992688" y="4083051"/>
            <a:ext cx="717550" cy="715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6" name="Rectangle 600"/>
          <p:cNvSpPr>
            <a:spLocks noChangeArrowheads="1"/>
          </p:cNvSpPr>
          <p:nvPr/>
        </p:nvSpPr>
        <p:spPr bwMode="auto">
          <a:xfrm>
            <a:off x="4992688" y="4083051"/>
            <a:ext cx="717550" cy="715963"/>
          </a:xfrm>
          <a:prstGeom prst="rect">
            <a:avLst/>
          </a:prstGeom>
          <a:noFill/>
          <a:ln w="19050"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7" name="Line 601"/>
          <p:cNvSpPr>
            <a:spLocks noChangeShapeType="1"/>
          </p:cNvSpPr>
          <p:nvPr/>
        </p:nvSpPr>
        <p:spPr bwMode="auto">
          <a:xfrm flipV="1">
            <a:off x="4992688" y="4083051"/>
            <a:ext cx="717550" cy="7159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8" name="Rectangle 602"/>
          <p:cNvSpPr>
            <a:spLocks noChangeArrowheads="1"/>
          </p:cNvSpPr>
          <p:nvPr/>
        </p:nvSpPr>
        <p:spPr bwMode="auto">
          <a:xfrm>
            <a:off x="5445126" y="5018088"/>
            <a:ext cx="517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2010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79" name="Freeform 603"/>
          <p:cNvSpPr>
            <a:spLocks noEditPoints="1"/>
          </p:cNvSpPr>
          <p:nvPr/>
        </p:nvSpPr>
        <p:spPr bwMode="auto">
          <a:xfrm>
            <a:off x="3449638" y="1801813"/>
            <a:ext cx="2997200" cy="2995613"/>
          </a:xfrm>
          <a:custGeom>
            <a:avLst/>
            <a:gdLst>
              <a:gd name="T0" fmla="*/ 0 w 1888"/>
              <a:gd name="T1" fmla="*/ 1864 h 1887"/>
              <a:gd name="T2" fmla="*/ 1842 w 1888"/>
              <a:gd name="T3" fmla="*/ 23 h 1887"/>
              <a:gd name="T4" fmla="*/ 1865 w 1888"/>
              <a:gd name="T5" fmla="*/ 44 h 1887"/>
              <a:gd name="T6" fmla="*/ 22 w 1888"/>
              <a:gd name="T7" fmla="*/ 1887 h 1887"/>
              <a:gd name="T8" fmla="*/ 0 w 1888"/>
              <a:gd name="T9" fmla="*/ 1864 h 1887"/>
              <a:gd name="T10" fmla="*/ 1820 w 1888"/>
              <a:gd name="T11" fmla="*/ 23 h 1887"/>
              <a:gd name="T12" fmla="*/ 1888 w 1888"/>
              <a:gd name="T13" fmla="*/ 0 h 1887"/>
              <a:gd name="T14" fmla="*/ 1865 w 1888"/>
              <a:gd name="T15" fmla="*/ 66 h 1887"/>
              <a:gd name="T16" fmla="*/ 1820 w 1888"/>
              <a:gd name="T17" fmla="*/ 23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8" h="1887">
                <a:moveTo>
                  <a:pt x="0" y="1864"/>
                </a:moveTo>
                <a:lnTo>
                  <a:pt x="1842" y="23"/>
                </a:lnTo>
                <a:lnTo>
                  <a:pt x="1865" y="44"/>
                </a:lnTo>
                <a:lnTo>
                  <a:pt x="22" y="1887"/>
                </a:lnTo>
                <a:lnTo>
                  <a:pt x="0" y="1864"/>
                </a:lnTo>
                <a:close/>
                <a:moveTo>
                  <a:pt x="1820" y="23"/>
                </a:moveTo>
                <a:lnTo>
                  <a:pt x="1888" y="0"/>
                </a:lnTo>
                <a:lnTo>
                  <a:pt x="1865" y="66"/>
                </a:lnTo>
                <a:lnTo>
                  <a:pt x="182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0" name="Freeform 604"/>
          <p:cNvSpPr>
            <a:spLocks/>
          </p:cNvSpPr>
          <p:nvPr/>
        </p:nvSpPr>
        <p:spPr bwMode="auto">
          <a:xfrm>
            <a:off x="3449638" y="1838326"/>
            <a:ext cx="2960688" cy="2959100"/>
          </a:xfrm>
          <a:custGeom>
            <a:avLst/>
            <a:gdLst>
              <a:gd name="T0" fmla="*/ 0 w 1865"/>
              <a:gd name="T1" fmla="*/ 1841 h 1864"/>
              <a:gd name="T2" fmla="*/ 1842 w 1865"/>
              <a:gd name="T3" fmla="*/ 0 h 1864"/>
              <a:gd name="T4" fmla="*/ 1865 w 1865"/>
              <a:gd name="T5" fmla="*/ 21 h 1864"/>
              <a:gd name="T6" fmla="*/ 22 w 1865"/>
              <a:gd name="T7" fmla="*/ 1864 h 1864"/>
              <a:gd name="T8" fmla="*/ 0 w 1865"/>
              <a:gd name="T9" fmla="*/ 1841 h 1864"/>
            </a:gdLst>
            <a:ahLst/>
            <a:cxnLst>
              <a:cxn ang="0">
                <a:pos x="T0" y="T1"/>
              </a:cxn>
              <a:cxn ang="0">
                <a:pos x="T2" y="T3"/>
              </a:cxn>
              <a:cxn ang="0">
                <a:pos x="T4" y="T5"/>
              </a:cxn>
              <a:cxn ang="0">
                <a:pos x="T6" y="T7"/>
              </a:cxn>
              <a:cxn ang="0">
                <a:pos x="T8" y="T9"/>
              </a:cxn>
            </a:cxnLst>
            <a:rect l="0" t="0" r="r" b="b"/>
            <a:pathLst>
              <a:path w="1865" h="1864">
                <a:moveTo>
                  <a:pt x="0" y="1841"/>
                </a:moveTo>
                <a:lnTo>
                  <a:pt x="1842" y="0"/>
                </a:lnTo>
                <a:lnTo>
                  <a:pt x="1865" y="21"/>
                </a:lnTo>
                <a:lnTo>
                  <a:pt x="22" y="1864"/>
                </a:lnTo>
                <a:lnTo>
                  <a:pt x="0" y="184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1" name="Freeform 605"/>
          <p:cNvSpPr>
            <a:spLocks/>
          </p:cNvSpPr>
          <p:nvPr/>
        </p:nvSpPr>
        <p:spPr bwMode="auto">
          <a:xfrm>
            <a:off x="6338888" y="1801813"/>
            <a:ext cx="107950" cy="104775"/>
          </a:xfrm>
          <a:custGeom>
            <a:avLst/>
            <a:gdLst>
              <a:gd name="T0" fmla="*/ 0 w 68"/>
              <a:gd name="T1" fmla="*/ 23 h 66"/>
              <a:gd name="T2" fmla="*/ 68 w 68"/>
              <a:gd name="T3" fmla="*/ 0 h 66"/>
              <a:gd name="T4" fmla="*/ 45 w 68"/>
              <a:gd name="T5" fmla="*/ 66 h 66"/>
              <a:gd name="T6" fmla="*/ 0 w 68"/>
              <a:gd name="T7" fmla="*/ 23 h 66"/>
            </a:gdLst>
            <a:ahLst/>
            <a:cxnLst>
              <a:cxn ang="0">
                <a:pos x="T0" y="T1"/>
              </a:cxn>
              <a:cxn ang="0">
                <a:pos x="T2" y="T3"/>
              </a:cxn>
              <a:cxn ang="0">
                <a:pos x="T4" y="T5"/>
              </a:cxn>
              <a:cxn ang="0">
                <a:pos x="T6" y="T7"/>
              </a:cxn>
            </a:cxnLst>
            <a:rect l="0" t="0" r="r" b="b"/>
            <a:pathLst>
              <a:path w="68" h="66">
                <a:moveTo>
                  <a:pt x="0" y="23"/>
                </a:moveTo>
                <a:lnTo>
                  <a:pt x="68" y="0"/>
                </a:lnTo>
                <a:lnTo>
                  <a:pt x="45" y="66"/>
                </a:lnTo>
                <a:lnTo>
                  <a:pt x="0" y="2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2" name="Freeform 606"/>
          <p:cNvSpPr>
            <a:spLocks noEditPoints="1"/>
          </p:cNvSpPr>
          <p:nvPr/>
        </p:nvSpPr>
        <p:spPr bwMode="auto">
          <a:xfrm>
            <a:off x="3449638" y="1801813"/>
            <a:ext cx="2997200" cy="2995613"/>
          </a:xfrm>
          <a:custGeom>
            <a:avLst/>
            <a:gdLst>
              <a:gd name="T0" fmla="*/ 0 w 1888"/>
              <a:gd name="T1" fmla="*/ 1864 h 1887"/>
              <a:gd name="T2" fmla="*/ 1842 w 1888"/>
              <a:gd name="T3" fmla="*/ 23 h 1887"/>
              <a:gd name="T4" fmla="*/ 1865 w 1888"/>
              <a:gd name="T5" fmla="*/ 44 h 1887"/>
              <a:gd name="T6" fmla="*/ 22 w 1888"/>
              <a:gd name="T7" fmla="*/ 1887 h 1887"/>
              <a:gd name="T8" fmla="*/ 0 w 1888"/>
              <a:gd name="T9" fmla="*/ 1864 h 1887"/>
              <a:gd name="T10" fmla="*/ 1820 w 1888"/>
              <a:gd name="T11" fmla="*/ 23 h 1887"/>
              <a:gd name="T12" fmla="*/ 1888 w 1888"/>
              <a:gd name="T13" fmla="*/ 0 h 1887"/>
              <a:gd name="T14" fmla="*/ 1865 w 1888"/>
              <a:gd name="T15" fmla="*/ 66 h 1887"/>
              <a:gd name="T16" fmla="*/ 1820 w 1888"/>
              <a:gd name="T17" fmla="*/ 23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8" h="1887">
                <a:moveTo>
                  <a:pt x="0" y="1864"/>
                </a:moveTo>
                <a:lnTo>
                  <a:pt x="1842" y="23"/>
                </a:lnTo>
                <a:lnTo>
                  <a:pt x="1865" y="44"/>
                </a:lnTo>
                <a:lnTo>
                  <a:pt x="22" y="1887"/>
                </a:lnTo>
                <a:lnTo>
                  <a:pt x="0" y="1864"/>
                </a:lnTo>
                <a:close/>
                <a:moveTo>
                  <a:pt x="1820" y="23"/>
                </a:moveTo>
                <a:lnTo>
                  <a:pt x="1888" y="0"/>
                </a:lnTo>
                <a:lnTo>
                  <a:pt x="1865" y="66"/>
                </a:lnTo>
                <a:lnTo>
                  <a:pt x="182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3" name="Freeform 607"/>
          <p:cNvSpPr>
            <a:spLocks/>
          </p:cNvSpPr>
          <p:nvPr/>
        </p:nvSpPr>
        <p:spPr bwMode="auto">
          <a:xfrm>
            <a:off x="3449638" y="1838326"/>
            <a:ext cx="2960688" cy="2959100"/>
          </a:xfrm>
          <a:custGeom>
            <a:avLst/>
            <a:gdLst>
              <a:gd name="T0" fmla="*/ 0 w 1865"/>
              <a:gd name="T1" fmla="*/ 1841 h 1864"/>
              <a:gd name="T2" fmla="*/ 1842 w 1865"/>
              <a:gd name="T3" fmla="*/ 0 h 1864"/>
              <a:gd name="T4" fmla="*/ 1865 w 1865"/>
              <a:gd name="T5" fmla="*/ 21 h 1864"/>
              <a:gd name="T6" fmla="*/ 22 w 1865"/>
              <a:gd name="T7" fmla="*/ 1864 h 1864"/>
              <a:gd name="T8" fmla="*/ 0 w 1865"/>
              <a:gd name="T9" fmla="*/ 1841 h 1864"/>
            </a:gdLst>
            <a:ahLst/>
            <a:cxnLst>
              <a:cxn ang="0">
                <a:pos x="T0" y="T1"/>
              </a:cxn>
              <a:cxn ang="0">
                <a:pos x="T2" y="T3"/>
              </a:cxn>
              <a:cxn ang="0">
                <a:pos x="T4" y="T5"/>
              </a:cxn>
              <a:cxn ang="0">
                <a:pos x="T6" y="T7"/>
              </a:cxn>
              <a:cxn ang="0">
                <a:pos x="T8" y="T9"/>
              </a:cxn>
            </a:cxnLst>
            <a:rect l="0" t="0" r="r" b="b"/>
            <a:pathLst>
              <a:path w="1865" h="1864">
                <a:moveTo>
                  <a:pt x="0" y="1841"/>
                </a:moveTo>
                <a:lnTo>
                  <a:pt x="1842" y="0"/>
                </a:lnTo>
                <a:lnTo>
                  <a:pt x="1865" y="21"/>
                </a:lnTo>
                <a:lnTo>
                  <a:pt x="22" y="1864"/>
                </a:lnTo>
                <a:lnTo>
                  <a:pt x="0" y="184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4" name="Freeform 608"/>
          <p:cNvSpPr>
            <a:spLocks/>
          </p:cNvSpPr>
          <p:nvPr/>
        </p:nvSpPr>
        <p:spPr bwMode="auto">
          <a:xfrm>
            <a:off x="6338888" y="1801813"/>
            <a:ext cx="107950" cy="104775"/>
          </a:xfrm>
          <a:custGeom>
            <a:avLst/>
            <a:gdLst>
              <a:gd name="T0" fmla="*/ 0 w 68"/>
              <a:gd name="T1" fmla="*/ 23 h 66"/>
              <a:gd name="T2" fmla="*/ 68 w 68"/>
              <a:gd name="T3" fmla="*/ 0 h 66"/>
              <a:gd name="T4" fmla="*/ 45 w 68"/>
              <a:gd name="T5" fmla="*/ 66 h 66"/>
              <a:gd name="T6" fmla="*/ 0 w 68"/>
              <a:gd name="T7" fmla="*/ 23 h 66"/>
            </a:gdLst>
            <a:ahLst/>
            <a:cxnLst>
              <a:cxn ang="0">
                <a:pos x="T0" y="T1"/>
              </a:cxn>
              <a:cxn ang="0">
                <a:pos x="T2" y="T3"/>
              </a:cxn>
              <a:cxn ang="0">
                <a:pos x="T4" y="T5"/>
              </a:cxn>
              <a:cxn ang="0">
                <a:pos x="T6" y="T7"/>
              </a:cxn>
            </a:cxnLst>
            <a:rect l="0" t="0" r="r" b="b"/>
            <a:pathLst>
              <a:path w="68" h="66">
                <a:moveTo>
                  <a:pt x="0" y="23"/>
                </a:moveTo>
                <a:lnTo>
                  <a:pt x="68" y="0"/>
                </a:lnTo>
                <a:lnTo>
                  <a:pt x="45" y="66"/>
                </a:lnTo>
                <a:lnTo>
                  <a:pt x="0" y="2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5" name="Freeform 609"/>
          <p:cNvSpPr>
            <a:spLocks noEditPoints="1"/>
          </p:cNvSpPr>
          <p:nvPr/>
        </p:nvSpPr>
        <p:spPr bwMode="auto">
          <a:xfrm>
            <a:off x="1420813" y="4032251"/>
            <a:ext cx="5284788" cy="88900"/>
          </a:xfrm>
          <a:custGeom>
            <a:avLst/>
            <a:gdLst>
              <a:gd name="T0" fmla="*/ 0 w 3329"/>
              <a:gd name="T1" fmla="*/ 13 h 56"/>
              <a:gd name="T2" fmla="*/ 3273 w 3329"/>
              <a:gd name="T3" fmla="*/ 14 h 56"/>
              <a:gd name="T4" fmla="*/ 3273 w 3329"/>
              <a:gd name="T5" fmla="*/ 41 h 56"/>
              <a:gd name="T6" fmla="*/ 0 w 3329"/>
              <a:gd name="T7" fmla="*/ 41 h 56"/>
              <a:gd name="T8" fmla="*/ 0 w 3329"/>
              <a:gd name="T9" fmla="*/ 13 h 56"/>
              <a:gd name="T10" fmla="*/ 3255 w 3329"/>
              <a:gd name="T11" fmla="*/ 0 h 56"/>
              <a:gd name="T12" fmla="*/ 3329 w 3329"/>
              <a:gd name="T13" fmla="*/ 27 h 56"/>
              <a:gd name="T14" fmla="*/ 3255 w 3329"/>
              <a:gd name="T15" fmla="*/ 56 h 56"/>
              <a:gd name="T16" fmla="*/ 3255 w 3329"/>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9" h="56">
                <a:moveTo>
                  <a:pt x="0" y="13"/>
                </a:moveTo>
                <a:lnTo>
                  <a:pt x="3273" y="14"/>
                </a:lnTo>
                <a:lnTo>
                  <a:pt x="3273" y="41"/>
                </a:lnTo>
                <a:lnTo>
                  <a:pt x="0" y="41"/>
                </a:lnTo>
                <a:lnTo>
                  <a:pt x="0" y="13"/>
                </a:lnTo>
                <a:close/>
                <a:moveTo>
                  <a:pt x="3255" y="0"/>
                </a:moveTo>
                <a:lnTo>
                  <a:pt x="3329" y="27"/>
                </a:lnTo>
                <a:lnTo>
                  <a:pt x="3255" y="56"/>
                </a:lnTo>
                <a:lnTo>
                  <a:pt x="32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6" name="Freeform 610"/>
          <p:cNvSpPr>
            <a:spLocks/>
          </p:cNvSpPr>
          <p:nvPr/>
        </p:nvSpPr>
        <p:spPr bwMode="auto">
          <a:xfrm>
            <a:off x="1420813" y="4052888"/>
            <a:ext cx="5195888" cy="44450"/>
          </a:xfrm>
          <a:custGeom>
            <a:avLst/>
            <a:gdLst>
              <a:gd name="T0" fmla="*/ 0 w 3273"/>
              <a:gd name="T1" fmla="*/ 0 h 28"/>
              <a:gd name="T2" fmla="*/ 3273 w 3273"/>
              <a:gd name="T3" fmla="*/ 1 h 28"/>
              <a:gd name="T4" fmla="*/ 3273 w 3273"/>
              <a:gd name="T5" fmla="*/ 28 h 28"/>
              <a:gd name="T6" fmla="*/ 0 w 3273"/>
              <a:gd name="T7" fmla="*/ 28 h 28"/>
              <a:gd name="T8" fmla="*/ 0 w 3273"/>
              <a:gd name="T9" fmla="*/ 0 h 28"/>
            </a:gdLst>
            <a:ahLst/>
            <a:cxnLst>
              <a:cxn ang="0">
                <a:pos x="T0" y="T1"/>
              </a:cxn>
              <a:cxn ang="0">
                <a:pos x="T2" y="T3"/>
              </a:cxn>
              <a:cxn ang="0">
                <a:pos x="T4" y="T5"/>
              </a:cxn>
              <a:cxn ang="0">
                <a:pos x="T6" y="T7"/>
              </a:cxn>
              <a:cxn ang="0">
                <a:pos x="T8" y="T9"/>
              </a:cxn>
            </a:cxnLst>
            <a:rect l="0" t="0" r="r" b="b"/>
            <a:pathLst>
              <a:path w="3273" h="28">
                <a:moveTo>
                  <a:pt x="0" y="0"/>
                </a:moveTo>
                <a:lnTo>
                  <a:pt x="3273" y="1"/>
                </a:lnTo>
                <a:lnTo>
                  <a:pt x="3273" y="28"/>
                </a:lnTo>
                <a:lnTo>
                  <a:pt x="0" y="28"/>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7" name="Freeform 611"/>
          <p:cNvSpPr>
            <a:spLocks/>
          </p:cNvSpPr>
          <p:nvPr/>
        </p:nvSpPr>
        <p:spPr bwMode="auto">
          <a:xfrm>
            <a:off x="6588126" y="4032251"/>
            <a:ext cx="117475" cy="88900"/>
          </a:xfrm>
          <a:custGeom>
            <a:avLst/>
            <a:gdLst>
              <a:gd name="T0" fmla="*/ 0 w 74"/>
              <a:gd name="T1" fmla="*/ 0 h 56"/>
              <a:gd name="T2" fmla="*/ 74 w 74"/>
              <a:gd name="T3" fmla="*/ 27 h 56"/>
              <a:gd name="T4" fmla="*/ 0 w 74"/>
              <a:gd name="T5" fmla="*/ 56 h 56"/>
              <a:gd name="T6" fmla="*/ 0 w 74"/>
              <a:gd name="T7" fmla="*/ 0 h 56"/>
            </a:gdLst>
            <a:ahLst/>
            <a:cxnLst>
              <a:cxn ang="0">
                <a:pos x="T0" y="T1"/>
              </a:cxn>
              <a:cxn ang="0">
                <a:pos x="T2" y="T3"/>
              </a:cxn>
              <a:cxn ang="0">
                <a:pos x="T4" y="T5"/>
              </a:cxn>
              <a:cxn ang="0">
                <a:pos x="T6" y="T7"/>
              </a:cxn>
            </a:cxnLst>
            <a:rect l="0" t="0" r="r" b="b"/>
            <a:pathLst>
              <a:path w="74" h="56">
                <a:moveTo>
                  <a:pt x="0" y="0"/>
                </a:moveTo>
                <a:lnTo>
                  <a:pt x="74" y="27"/>
                </a:lnTo>
                <a:lnTo>
                  <a:pt x="0" y="56"/>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8" name="Freeform 612"/>
          <p:cNvSpPr>
            <a:spLocks noEditPoints="1"/>
          </p:cNvSpPr>
          <p:nvPr/>
        </p:nvSpPr>
        <p:spPr bwMode="auto">
          <a:xfrm>
            <a:off x="1420813" y="4032251"/>
            <a:ext cx="5284788" cy="88900"/>
          </a:xfrm>
          <a:custGeom>
            <a:avLst/>
            <a:gdLst>
              <a:gd name="T0" fmla="*/ 0 w 3329"/>
              <a:gd name="T1" fmla="*/ 13 h 56"/>
              <a:gd name="T2" fmla="*/ 3273 w 3329"/>
              <a:gd name="T3" fmla="*/ 14 h 56"/>
              <a:gd name="T4" fmla="*/ 3273 w 3329"/>
              <a:gd name="T5" fmla="*/ 41 h 56"/>
              <a:gd name="T6" fmla="*/ 0 w 3329"/>
              <a:gd name="T7" fmla="*/ 41 h 56"/>
              <a:gd name="T8" fmla="*/ 0 w 3329"/>
              <a:gd name="T9" fmla="*/ 13 h 56"/>
              <a:gd name="T10" fmla="*/ 3255 w 3329"/>
              <a:gd name="T11" fmla="*/ 0 h 56"/>
              <a:gd name="T12" fmla="*/ 3329 w 3329"/>
              <a:gd name="T13" fmla="*/ 27 h 56"/>
              <a:gd name="T14" fmla="*/ 3255 w 3329"/>
              <a:gd name="T15" fmla="*/ 56 h 56"/>
              <a:gd name="T16" fmla="*/ 3255 w 3329"/>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9" h="56">
                <a:moveTo>
                  <a:pt x="0" y="13"/>
                </a:moveTo>
                <a:lnTo>
                  <a:pt x="3273" y="14"/>
                </a:lnTo>
                <a:lnTo>
                  <a:pt x="3273" y="41"/>
                </a:lnTo>
                <a:lnTo>
                  <a:pt x="0" y="41"/>
                </a:lnTo>
                <a:lnTo>
                  <a:pt x="0" y="13"/>
                </a:lnTo>
                <a:close/>
                <a:moveTo>
                  <a:pt x="3255" y="0"/>
                </a:moveTo>
                <a:lnTo>
                  <a:pt x="3329" y="27"/>
                </a:lnTo>
                <a:lnTo>
                  <a:pt x="3255" y="56"/>
                </a:lnTo>
                <a:lnTo>
                  <a:pt x="32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9" name="Freeform 613"/>
          <p:cNvSpPr>
            <a:spLocks/>
          </p:cNvSpPr>
          <p:nvPr/>
        </p:nvSpPr>
        <p:spPr bwMode="auto">
          <a:xfrm>
            <a:off x="1420813" y="4052888"/>
            <a:ext cx="5195888" cy="44450"/>
          </a:xfrm>
          <a:custGeom>
            <a:avLst/>
            <a:gdLst>
              <a:gd name="T0" fmla="*/ 0 w 3273"/>
              <a:gd name="T1" fmla="*/ 0 h 28"/>
              <a:gd name="T2" fmla="*/ 3273 w 3273"/>
              <a:gd name="T3" fmla="*/ 1 h 28"/>
              <a:gd name="T4" fmla="*/ 3273 w 3273"/>
              <a:gd name="T5" fmla="*/ 28 h 28"/>
              <a:gd name="T6" fmla="*/ 0 w 3273"/>
              <a:gd name="T7" fmla="*/ 28 h 28"/>
              <a:gd name="T8" fmla="*/ 0 w 3273"/>
              <a:gd name="T9" fmla="*/ 0 h 28"/>
            </a:gdLst>
            <a:ahLst/>
            <a:cxnLst>
              <a:cxn ang="0">
                <a:pos x="T0" y="T1"/>
              </a:cxn>
              <a:cxn ang="0">
                <a:pos x="T2" y="T3"/>
              </a:cxn>
              <a:cxn ang="0">
                <a:pos x="T4" y="T5"/>
              </a:cxn>
              <a:cxn ang="0">
                <a:pos x="T6" y="T7"/>
              </a:cxn>
              <a:cxn ang="0">
                <a:pos x="T8" y="T9"/>
              </a:cxn>
            </a:cxnLst>
            <a:rect l="0" t="0" r="r" b="b"/>
            <a:pathLst>
              <a:path w="3273" h="28">
                <a:moveTo>
                  <a:pt x="0" y="0"/>
                </a:moveTo>
                <a:lnTo>
                  <a:pt x="3273" y="1"/>
                </a:lnTo>
                <a:lnTo>
                  <a:pt x="3273" y="28"/>
                </a:lnTo>
                <a:lnTo>
                  <a:pt x="0" y="28"/>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90" name="Freeform 614"/>
          <p:cNvSpPr>
            <a:spLocks/>
          </p:cNvSpPr>
          <p:nvPr/>
        </p:nvSpPr>
        <p:spPr bwMode="auto">
          <a:xfrm>
            <a:off x="6588126" y="4032251"/>
            <a:ext cx="117475" cy="88900"/>
          </a:xfrm>
          <a:custGeom>
            <a:avLst/>
            <a:gdLst>
              <a:gd name="T0" fmla="*/ 0 w 74"/>
              <a:gd name="T1" fmla="*/ 0 h 56"/>
              <a:gd name="T2" fmla="*/ 74 w 74"/>
              <a:gd name="T3" fmla="*/ 27 h 56"/>
              <a:gd name="T4" fmla="*/ 0 w 74"/>
              <a:gd name="T5" fmla="*/ 56 h 56"/>
              <a:gd name="T6" fmla="*/ 0 w 74"/>
              <a:gd name="T7" fmla="*/ 0 h 56"/>
            </a:gdLst>
            <a:ahLst/>
            <a:cxnLst>
              <a:cxn ang="0">
                <a:pos x="T0" y="T1"/>
              </a:cxn>
              <a:cxn ang="0">
                <a:pos x="T2" y="T3"/>
              </a:cxn>
              <a:cxn ang="0">
                <a:pos x="T4" y="T5"/>
              </a:cxn>
              <a:cxn ang="0">
                <a:pos x="T6" y="T7"/>
              </a:cxn>
            </a:cxnLst>
            <a:rect l="0" t="0" r="r" b="b"/>
            <a:pathLst>
              <a:path w="74" h="56">
                <a:moveTo>
                  <a:pt x="0" y="0"/>
                </a:moveTo>
                <a:lnTo>
                  <a:pt x="74" y="27"/>
                </a:lnTo>
                <a:lnTo>
                  <a:pt x="0" y="56"/>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91" name="Rectangle 615"/>
          <p:cNvSpPr>
            <a:spLocks noChangeArrowheads="1"/>
          </p:cNvSpPr>
          <p:nvPr/>
        </p:nvSpPr>
        <p:spPr bwMode="auto">
          <a:xfrm>
            <a:off x="1119188" y="1797051"/>
            <a:ext cx="3032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000000"/>
                </a:solidFill>
                <a:effectLst/>
                <a:latin typeface="Times New Roman" panose="02020603050405020304" pitchFamily="18" charset="0"/>
              </a:rPr>
              <a:t>80</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nvGrpSpPr>
          <p:cNvPr id="6560" name="Group 1259"/>
          <p:cNvGrpSpPr>
            <a:grpSpLocks/>
          </p:cNvGrpSpPr>
          <p:nvPr/>
        </p:nvGrpSpPr>
        <p:grpSpPr bwMode="auto">
          <a:xfrm>
            <a:off x="2219326" y="1744663"/>
            <a:ext cx="3049588" cy="3051175"/>
            <a:chOff x="1398" y="1099"/>
            <a:chExt cx="1921" cy="1922"/>
          </a:xfrm>
        </p:grpSpPr>
        <p:sp>
          <p:nvSpPr>
            <p:cNvPr id="6571" name="Freeform 1256"/>
            <p:cNvSpPr>
              <a:spLocks noEditPoints="1"/>
            </p:cNvSpPr>
            <p:nvPr/>
          </p:nvSpPr>
          <p:spPr bwMode="auto">
            <a:xfrm>
              <a:off x="1398" y="1099"/>
              <a:ext cx="1921" cy="1922"/>
            </a:xfrm>
            <a:custGeom>
              <a:avLst/>
              <a:gdLst>
                <a:gd name="T0" fmla="*/ 0 w 1921"/>
                <a:gd name="T1" fmla="*/ 1906 h 1922"/>
                <a:gd name="T2" fmla="*/ 1876 w 1921"/>
                <a:gd name="T3" fmla="*/ 30 h 1922"/>
                <a:gd name="T4" fmla="*/ 1891 w 1921"/>
                <a:gd name="T5" fmla="*/ 45 h 1922"/>
                <a:gd name="T6" fmla="*/ 15 w 1921"/>
                <a:gd name="T7" fmla="*/ 1922 h 1922"/>
                <a:gd name="T8" fmla="*/ 0 w 1921"/>
                <a:gd name="T9" fmla="*/ 1906 h 1922"/>
                <a:gd name="T10" fmla="*/ 1853 w 1921"/>
                <a:gd name="T11" fmla="*/ 22 h 1922"/>
                <a:gd name="T12" fmla="*/ 1921 w 1921"/>
                <a:gd name="T13" fmla="*/ 0 h 1922"/>
                <a:gd name="T14" fmla="*/ 1898 w 1921"/>
                <a:gd name="T15" fmla="*/ 68 h 1922"/>
                <a:gd name="T16" fmla="*/ 1853 w 1921"/>
                <a:gd name="T17" fmla="*/ 22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1" h="1922">
                  <a:moveTo>
                    <a:pt x="0" y="1906"/>
                  </a:moveTo>
                  <a:lnTo>
                    <a:pt x="1876" y="30"/>
                  </a:lnTo>
                  <a:lnTo>
                    <a:pt x="1891" y="45"/>
                  </a:lnTo>
                  <a:lnTo>
                    <a:pt x="15" y="1922"/>
                  </a:lnTo>
                  <a:lnTo>
                    <a:pt x="0" y="1906"/>
                  </a:lnTo>
                  <a:close/>
                  <a:moveTo>
                    <a:pt x="1853" y="22"/>
                  </a:moveTo>
                  <a:lnTo>
                    <a:pt x="1921" y="0"/>
                  </a:lnTo>
                  <a:lnTo>
                    <a:pt x="1898" y="68"/>
                  </a:lnTo>
                  <a:lnTo>
                    <a:pt x="185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2" name="Freeform 1257"/>
            <p:cNvSpPr>
              <a:spLocks/>
            </p:cNvSpPr>
            <p:nvPr/>
          </p:nvSpPr>
          <p:spPr bwMode="auto">
            <a:xfrm>
              <a:off x="1398" y="1129"/>
              <a:ext cx="1891" cy="1892"/>
            </a:xfrm>
            <a:custGeom>
              <a:avLst/>
              <a:gdLst>
                <a:gd name="T0" fmla="*/ 0 w 1891"/>
                <a:gd name="T1" fmla="*/ 1876 h 1892"/>
                <a:gd name="T2" fmla="*/ 1876 w 1891"/>
                <a:gd name="T3" fmla="*/ 0 h 1892"/>
                <a:gd name="T4" fmla="*/ 1891 w 1891"/>
                <a:gd name="T5" fmla="*/ 15 h 1892"/>
                <a:gd name="T6" fmla="*/ 15 w 1891"/>
                <a:gd name="T7" fmla="*/ 1892 h 1892"/>
                <a:gd name="T8" fmla="*/ 0 w 1891"/>
                <a:gd name="T9" fmla="*/ 1876 h 1892"/>
              </a:gdLst>
              <a:ahLst/>
              <a:cxnLst>
                <a:cxn ang="0">
                  <a:pos x="T0" y="T1"/>
                </a:cxn>
                <a:cxn ang="0">
                  <a:pos x="T2" y="T3"/>
                </a:cxn>
                <a:cxn ang="0">
                  <a:pos x="T4" y="T5"/>
                </a:cxn>
                <a:cxn ang="0">
                  <a:pos x="T6" y="T7"/>
                </a:cxn>
                <a:cxn ang="0">
                  <a:pos x="T8" y="T9"/>
                </a:cxn>
              </a:cxnLst>
              <a:rect l="0" t="0" r="r" b="b"/>
              <a:pathLst>
                <a:path w="1891" h="1892">
                  <a:moveTo>
                    <a:pt x="0" y="1876"/>
                  </a:moveTo>
                  <a:lnTo>
                    <a:pt x="1876" y="0"/>
                  </a:lnTo>
                  <a:lnTo>
                    <a:pt x="1891" y="15"/>
                  </a:lnTo>
                  <a:lnTo>
                    <a:pt x="15" y="1892"/>
                  </a:lnTo>
                  <a:lnTo>
                    <a:pt x="0" y="1876"/>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3" name="Freeform 1258"/>
            <p:cNvSpPr>
              <a:spLocks/>
            </p:cNvSpPr>
            <p:nvPr/>
          </p:nvSpPr>
          <p:spPr bwMode="auto">
            <a:xfrm>
              <a:off x="3251" y="1099"/>
              <a:ext cx="68" cy="68"/>
            </a:xfrm>
            <a:custGeom>
              <a:avLst/>
              <a:gdLst>
                <a:gd name="T0" fmla="*/ 0 w 68"/>
                <a:gd name="T1" fmla="*/ 22 h 68"/>
                <a:gd name="T2" fmla="*/ 68 w 68"/>
                <a:gd name="T3" fmla="*/ 0 h 68"/>
                <a:gd name="T4" fmla="*/ 45 w 68"/>
                <a:gd name="T5" fmla="*/ 68 h 68"/>
                <a:gd name="T6" fmla="*/ 0 w 68"/>
                <a:gd name="T7" fmla="*/ 22 h 68"/>
              </a:gdLst>
              <a:ahLst/>
              <a:cxnLst>
                <a:cxn ang="0">
                  <a:pos x="T0" y="T1"/>
                </a:cxn>
                <a:cxn ang="0">
                  <a:pos x="T2" y="T3"/>
                </a:cxn>
                <a:cxn ang="0">
                  <a:pos x="T4" y="T5"/>
                </a:cxn>
                <a:cxn ang="0">
                  <a:pos x="T6" y="T7"/>
                </a:cxn>
              </a:cxnLst>
              <a:rect l="0" t="0" r="r" b="b"/>
              <a:pathLst>
                <a:path w="68" h="68">
                  <a:moveTo>
                    <a:pt x="0" y="22"/>
                  </a:moveTo>
                  <a:lnTo>
                    <a:pt x="68" y="0"/>
                  </a:lnTo>
                  <a:lnTo>
                    <a:pt x="45" y="68"/>
                  </a:lnTo>
                  <a:lnTo>
                    <a:pt x="0" y="2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561" name="Group 1263"/>
          <p:cNvGrpSpPr>
            <a:grpSpLocks/>
          </p:cNvGrpSpPr>
          <p:nvPr/>
        </p:nvGrpSpPr>
        <p:grpSpPr bwMode="auto">
          <a:xfrm>
            <a:off x="4537076" y="2628901"/>
            <a:ext cx="2224088" cy="2166938"/>
            <a:chOff x="2858" y="1656"/>
            <a:chExt cx="1401" cy="1365"/>
          </a:xfrm>
        </p:grpSpPr>
        <p:sp>
          <p:nvSpPr>
            <p:cNvPr id="6568" name="Freeform 1260"/>
            <p:cNvSpPr>
              <a:spLocks noEditPoints="1"/>
            </p:cNvSpPr>
            <p:nvPr/>
          </p:nvSpPr>
          <p:spPr bwMode="auto">
            <a:xfrm>
              <a:off x="2858" y="1656"/>
              <a:ext cx="1401" cy="1365"/>
            </a:xfrm>
            <a:custGeom>
              <a:avLst/>
              <a:gdLst>
                <a:gd name="T0" fmla="*/ 0 w 1401"/>
                <a:gd name="T1" fmla="*/ 1349 h 1365"/>
                <a:gd name="T2" fmla="*/ 1355 w 1401"/>
                <a:gd name="T3" fmla="*/ 30 h 1365"/>
                <a:gd name="T4" fmla="*/ 1370 w 1401"/>
                <a:gd name="T5" fmla="*/ 45 h 1365"/>
                <a:gd name="T6" fmla="*/ 16 w 1401"/>
                <a:gd name="T7" fmla="*/ 1365 h 1365"/>
                <a:gd name="T8" fmla="*/ 0 w 1401"/>
                <a:gd name="T9" fmla="*/ 1349 h 1365"/>
                <a:gd name="T10" fmla="*/ 1332 w 1401"/>
                <a:gd name="T11" fmla="*/ 22 h 1365"/>
                <a:gd name="T12" fmla="*/ 1401 w 1401"/>
                <a:gd name="T13" fmla="*/ 0 h 1365"/>
                <a:gd name="T14" fmla="*/ 1377 w 1401"/>
                <a:gd name="T15" fmla="*/ 68 h 1365"/>
                <a:gd name="T16" fmla="*/ 1332 w 1401"/>
                <a:gd name="T17" fmla="*/ 22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1" h="1365">
                  <a:moveTo>
                    <a:pt x="0" y="1349"/>
                  </a:moveTo>
                  <a:lnTo>
                    <a:pt x="1355" y="30"/>
                  </a:lnTo>
                  <a:lnTo>
                    <a:pt x="1370" y="45"/>
                  </a:lnTo>
                  <a:lnTo>
                    <a:pt x="16" y="1365"/>
                  </a:lnTo>
                  <a:lnTo>
                    <a:pt x="0" y="1349"/>
                  </a:lnTo>
                  <a:close/>
                  <a:moveTo>
                    <a:pt x="1332" y="22"/>
                  </a:moveTo>
                  <a:lnTo>
                    <a:pt x="1401" y="0"/>
                  </a:lnTo>
                  <a:lnTo>
                    <a:pt x="1377" y="68"/>
                  </a:lnTo>
                  <a:lnTo>
                    <a:pt x="1332"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9" name="Freeform 1261"/>
            <p:cNvSpPr>
              <a:spLocks/>
            </p:cNvSpPr>
            <p:nvPr/>
          </p:nvSpPr>
          <p:spPr bwMode="auto">
            <a:xfrm>
              <a:off x="2858" y="1686"/>
              <a:ext cx="1370" cy="1335"/>
            </a:xfrm>
            <a:custGeom>
              <a:avLst/>
              <a:gdLst>
                <a:gd name="T0" fmla="*/ 0 w 1370"/>
                <a:gd name="T1" fmla="*/ 1319 h 1335"/>
                <a:gd name="T2" fmla="*/ 1355 w 1370"/>
                <a:gd name="T3" fmla="*/ 0 h 1335"/>
                <a:gd name="T4" fmla="*/ 1370 w 1370"/>
                <a:gd name="T5" fmla="*/ 15 h 1335"/>
                <a:gd name="T6" fmla="*/ 16 w 1370"/>
                <a:gd name="T7" fmla="*/ 1335 h 1335"/>
                <a:gd name="T8" fmla="*/ 0 w 1370"/>
                <a:gd name="T9" fmla="*/ 1319 h 1335"/>
              </a:gdLst>
              <a:ahLst/>
              <a:cxnLst>
                <a:cxn ang="0">
                  <a:pos x="T0" y="T1"/>
                </a:cxn>
                <a:cxn ang="0">
                  <a:pos x="T2" y="T3"/>
                </a:cxn>
                <a:cxn ang="0">
                  <a:pos x="T4" y="T5"/>
                </a:cxn>
                <a:cxn ang="0">
                  <a:pos x="T6" y="T7"/>
                </a:cxn>
                <a:cxn ang="0">
                  <a:pos x="T8" y="T9"/>
                </a:cxn>
              </a:cxnLst>
              <a:rect l="0" t="0" r="r" b="b"/>
              <a:pathLst>
                <a:path w="1370" h="1335">
                  <a:moveTo>
                    <a:pt x="0" y="1319"/>
                  </a:moveTo>
                  <a:lnTo>
                    <a:pt x="1355" y="0"/>
                  </a:lnTo>
                  <a:lnTo>
                    <a:pt x="1370" y="15"/>
                  </a:lnTo>
                  <a:lnTo>
                    <a:pt x="16" y="1335"/>
                  </a:lnTo>
                  <a:lnTo>
                    <a:pt x="0" y="131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0" name="Freeform 1262"/>
            <p:cNvSpPr>
              <a:spLocks/>
            </p:cNvSpPr>
            <p:nvPr/>
          </p:nvSpPr>
          <p:spPr bwMode="auto">
            <a:xfrm>
              <a:off x="4190" y="1656"/>
              <a:ext cx="69" cy="68"/>
            </a:xfrm>
            <a:custGeom>
              <a:avLst/>
              <a:gdLst>
                <a:gd name="T0" fmla="*/ 0 w 69"/>
                <a:gd name="T1" fmla="*/ 22 h 68"/>
                <a:gd name="T2" fmla="*/ 69 w 69"/>
                <a:gd name="T3" fmla="*/ 0 h 68"/>
                <a:gd name="T4" fmla="*/ 45 w 69"/>
                <a:gd name="T5" fmla="*/ 68 h 68"/>
                <a:gd name="T6" fmla="*/ 0 w 69"/>
                <a:gd name="T7" fmla="*/ 22 h 68"/>
              </a:gdLst>
              <a:ahLst/>
              <a:cxnLst>
                <a:cxn ang="0">
                  <a:pos x="T0" y="T1"/>
                </a:cxn>
                <a:cxn ang="0">
                  <a:pos x="T2" y="T3"/>
                </a:cxn>
                <a:cxn ang="0">
                  <a:pos x="T4" y="T5"/>
                </a:cxn>
                <a:cxn ang="0">
                  <a:pos x="T6" y="T7"/>
                </a:cxn>
              </a:cxnLst>
              <a:rect l="0" t="0" r="r" b="b"/>
              <a:pathLst>
                <a:path w="69" h="68">
                  <a:moveTo>
                    <a:pt x="0" y="22"/>
                  </a:moveTo>
                  <a:lnTo>
                    <a:pt x="69" y="0"/>
                  </a:lnTo>
                  <a:lnTo>
                    <a:pt x="45" y="68"/>
                  </a:lnTo>
                  <a:lnTo>
                    <a:pt x="0" y="2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562" name="Freeform 1264"/>
          <p:cNvSpPr>
            <a:spLocks noEditPoints="1"/>
          </p:cNvSpPr>
          <p:nvPr/>
        </p:nvSpPr>
        <p:spPr bwMode="auto">
          <a:xfrm>
            <a:off x="1420813" y="4722813"/>
            <a:ext cx="5616575" cy="115888"/>
          </a:xfrm>
          <a:custGeom>
            <a:avLst/>
            <a:gdLst>
              <a:gd name="T0" fmla="*/ 0 w 3538"/>
              <a:gd name="T1" fmla="*/ 30 h 73"/>
              <a:gd name="T2" fmla="*/ 3520 w 3538"/>
              <a:gd name="T3" fmla="*/ 30 h 73"/>
              <a:gd name="T4" fmla="*/ 3520 w 3538"/>
              <a:gd name="T5" fmla="*/ 43 h 73"/>
              <a:gd name="T6" fmla="*/ 0 w 3538"/>
              <a:gd name="T7" fmla="*/ 42 h 73"/>
              <a:gd name="T8" fmla="*/ 0 w 3538"/>
              <a:gd name="T9" fmla="*/ 30 h 73"/>
              <a:gd name="T10" fmla="*/ 3450 w 3538"/>
              <a:gd name="T11" fmla="*/ 1 h 73"/>
              <a:gd name="T12" fmla="*/ 3538 w 3538"/>
              <a:gd name="T13" fmla="*/ 37 h 73"/>
              <a:gd name="T14" fmla="*/ 3450 w 3538"/>
              <a:gd name="T15" fmla="*/ 72 h 73"/>
              <a:gd name="T16" fmla="*/ 3448 w 3538"/>
              <a:gd name="T17" fmla="*/ 73 h 73"/>
              <a:gd name="T18" fmla="*/ 3446 w 3538"/>
              <a:gd name="T19" fmla="*/ 73 h 73"/>
              <a:gd name="T20" fmla="*/ 3444 w 3538"/>
              <a:gd name="T21" fmla="*/ 73 h 73"/>
              <a:gd name="T22" fmla="*/ 3442 w 3538"/>
              <a:gd name="T23" fmla="*/ 73 h 73"/>
              <a:gd name="T24" fmla="*/ 3441 w 3538"/>
              <a:gd name="T25" fmla="*/ 73 h 73"/>
              <a:gd name="T26" fmla="*/ 3439 w 3538"/>
              <a:gd name="T27" fmla="*/ 72 h 73"/>
              <a:gd name="T28" fmla="*/ 3437 w 3538"/>
              <a:gd name="T29" fmla="*/ 72 h 73"/>
              <a:gd name="T30" fmla="*/ 3436 w 3538"/>
              <a:gd name="T31" fmla="*/ 70 h 73"/>
              <a:gd name="T32" fmla="*/ 3435 w 3538"/>
              <a:gd name="T33" fmla="*/ 69 h 73"/>
              <a:gd name="T34" fmla="*/ 3435 w 3538"/>
              <a:gd name="T35" fmla="*/ 67 h 73"/>
              <a:gd name="T36" fmla="*/ 3435 w 3538"/>
              <a:gd name="T37" fmla="*/ 64 h 73"/>
              <a:gd name="T38" fmla="*/ 3436 w 3538"/>
              <a:gd name="T39" fmla="*/ 63 h 73"/>
              <a:gd name="T40" fmla="*/ 3437 w 3538"/>
              <a:gd name="T41" fmla="*/ 63 h 73"/>
              <a:gd name="T42" fmla="*/ 3439 w 3538"/>
              <a:gd name="T43" fmla="*/ 61 h 73"/>
              <a:gd name="T44" fmla="*/ 3515 w 3538"/>
              <a:gd name="T45" fmla="*/ 32 h 73"/>
              <a:gd name="T46" fmla="*/ 3515 w 3538"/>
              <a:gd name="T47" fmla="*/ 42 h 73"/>
              <a:gd name="T48" fmla="*/ 3439 w 3538"/>
              <a:gd name="T49" fmla="*/ 11 h 73"/>
              <a:gd name="T50" fmla="*/ 3437 w 3538"/>
              <a:gd name="T51" fmla="*/ 11 h 73"/>
              <a:gd name="T52" fmla="*/ 3436 w 3538"/>
              <a:gd name="T53" fmla="*/ 9 h 73"/>
              <a:gd name="T54" fmla="*/ 3435 w 3538"/>
              <a:gd name="T55" fmla="*/ 8 h 73"/>
              <a:gd name="T56" fmla="*/ 3435 w 3538"/>
              <a:gd name="T57" fmla="*/ 7 h 73"/>
              <a:gd name="T58" fmla="*/ 3435 w 3538"/>
              <a:gd name="T59" fmla="*/ 6 h 73"/>
              <a:gd name="T60" fmla="*/ 3435 w 3538"/>
              <a:gd name="T61" fmla="*/ 5 h 73"/>
              <a:gd name="T62" fmla="*/ 3435 w 3538"/>
              <a:gd name="T63" fmla="*/ 3 h 73"/>
              <a:gd name="T64" fmla="*/ 3436 w 3538"/>
              <a:gd name="T65" fmla="*/ 3 h 73"/>
              <a:gd name="T66" fmla="*/ 3437 w 3538"/>
              <a:gd name="T67" fmla="*/ 1 h 73"/>
              <a:gd name="T68" fmla="*/ 3439 w 3538"/>
              <a:gd name="T69" fmla="*/ 1 h 73"/>
              <a:gd name="T70" fmla="*/ 3441 w 3538"/>
              <a:gd name="T71" fmla="*/ 0 h 73"/>
              <a:gd name="T72" fmla="*/ 3442 w 3538"/>
              <a:gd name="T73" fmla="*/ 0 h 73"/>
              <a:gd name="T74" fmla="*/ 3444 w 3538"/>
              <a:gd name="T75" fmla="*/ 0 h 73"/>
              <a:gd name="T76" fmla="*/ 3446 w 3538"/>
              <a:gd name="T77" fmla="*/ 0 h 73"/>
              <a:gd name="T78" fmla="*/ 3448 w 3538"/>
              <a:gd name="T79" fmla="*/ 0 h 73"/>
              <a:gd name="T80" fmla="*/ 3450 w 3538"/>
              <a:gd name="T8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38" h="73">
                <a:moveTo>
                  <a:pt x="0" y="30"/>
                </a:moveTo>
                <a:lnTo>
                  <a:pt x="3520" y="30"/>
                </a:lnTo>
                <a:lnTo>
                  <a:pt x="3520" y="43"/>
                </a:lnTo>
                <a:lnTo>
                  <a:pt x="0" y="42"/>
                </a:lnTo>
                <a:lnTo>
                  <a:pt x="0" y="30"/>
                </a:lnTo>
                <a:close/>
                <a:moveTo>
                  <a:pt x="3450" y="1"/>
                </a:moveTo>
                <a:lnTo>
                  <a:pt x="3538" y="37"/>
                </a:lnTo>
                <a:lnTo>
                  <a:pt x="3450" y="72"/>
                </a:lnTo>
                <a:lnTo>
                  <a:pt x="3448" y="73"/>
                </a:lnTo>
                <a:lnTo>
                  <a:pt x="3446" y="73"/>
                </a:lnTo>
                <a:lnTo>
                  <a:pt x="3444" y="73"/>
                </a:lnTo>
                <a:lnTo>
                  <a:pt x="3442" y="73"/>
                </a:lnTo>
                <a:lnTo>
                  <a:pt x="3441" y="73"/>
                </a:lnTo>
                <a:lnTo>
                  <a:pt x="3439" y="72"/>
                </a:lnTo>
                <a:lnTo>
                  <a:pt x="3437" y="72"/>
                </a:lnTo>
                <a:lnTo>
                  <a:pt x="3436" y="70"/>
                </a:lnTo>
                <a:lnTo>
                  <a:pt x="3435" y="69"/>
                </a:lnTo>
                <a:lnTo>
                  <a:pt x="3435" y="67"/>
                </a:lnTo>
                <a:lnTo>
                  <a:pt x="3435" y="64"/>
                </a:lnTo>
                <a:lnTo>
                  <a:pt x="3436" y="63"/>
                </a:lnTo>
                <a:lnTo>
                  <a:pt x="3437" y="63"/>
                </a:lnTo>
                <a:lnTo>
                  <a:pt x="3439" y="61"/>
                </a:lnTo>
                <a:lnTo>
                  <a:pt x="3515" y="32"/>
                </a:lnTo>
                <a:lnTo>
                  <a:pt x="3515" y="42"/>
                </a:lnTo>
                <a:lnTo>
                  <a:pt x="3439" y="11"/>
                </a:lnTo>
                <a:lnTo>
                  <a:pt x="3437" y="11"/>
                </a:lnTo>
                <a:lnTo>
                  <a:pt x="3436" y="9"/>
                </a:lnTo>
                <a:lnTo>
                  <a:pt x="3435" y="8"/>
                </a:lnTo>
                <a:lnTo>
                  <a:pt x="3435" y="7"/>
                </a:lnTo>
                <a:lnTo>
                  <a:pt x="3435" y="6"/>
                </a:lnTo>
                <a:lnTo>
                  <a:pt x="3435" y="5"/>
                </a:lnTo>
                <a:lnTo>
                  <a:pt x="3435" y="3"/>
                </a:lnTo>
                <a:lnTo>
                  <a:pt x="3436" y="3"/>
                </a:lnTo>
                <a:lnTo>
                  <a:pt x="3437" y="1"/>
                </a:lnTo>
                <a:lnTo>
                  <a:pt x="3439" y="1"/>
                </a:lnTo>
                <a:lnTo>
                  <a:pt x="3441" y="0"/>
                </a:lnTo>
                <a:lnTo>
                  <a:pt x="3442" y="0"/>
                </a:lnTo>
                <a:lnTo>
                  <a:pt x="3444" y="0"/>
                </a:lnTo>
                <a:lnTo>
                  <a:pt x="3446" y="0"/>
                </a:lnTo>
                <a:lnTo>
                  <a:pt x="3448" y="0"/>
                </a:lnTo>
                <a:lnTo>
                  <a:pt x="345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3" name="Freeform 1265"/>
          <p:cNvSpPr>
            <a:spLocks/>
          </p:cNvSpPr>
          <p:nvPr/>
        </p:nvSpPr>
        <p:spPr bwMode="auto">
          <a:xfrm>
            <a:off x="1420813" y="4770438"/>
            <a:ext cx="5588000" cy="20638"/>
          </a:xfrm>
          <a:custGeom>
            <a:avLst/>
            <a:gdLst>
              <a:gd name="T0" fmla="*/ 0 w 3520"/>
              <a:gd name="T1" fmla="*/ 0 h 13"/>
              <a:gd name="T2" fmla="*/ 3520 w 3520"/>
              <a:gd name="T3" fmla="*/ 0 h 13"/>
              <a:gd name="T4" fmla="*/ 3520 w 3520"/>
              <a:gd name="T5" fmla="*/ 13 h 13"/>
              <a:gd name="T6" fmla="*/ 0 w 3520"/>
              <a:gd name="T7" fmla="*/ 12 h 13"/>
              <a:gd name="T8" fmla="*/ 0 w 3520"/>
              <a:gd name="T9" fmla="*/ 0 h 13"/>
            </a:gdLst>
            <a:ahLst/>
            <a:cxnLst>
              <a:cxn ang="0">
                <a:pos x="T0" y="T1"/>
              </a:cxn>
              <a:cxn ang="0">
                <a:pos x="T2" y="T3"/>
              </a:cxn>
              <a:cxn ang="0">
                <a:pos x="T4" y="T5"/>
              </a:cxn>
              <a:cxn ang="0">
                <a:pos x="T6" y="T7"/>
              </a:cxn>
              <a:cxn ang="0">
                <a:pos x="T8" y="T9"/>
              </a:cxn>
            </a:cxnLst>
            <a:rect l="0" t="0" r="r" b="b"/>
            <a:pathLst>
              <a:path w="3520" h="13">
                <a:moveTo>
                  <a:pt x="0" y="0"/>
                </a:moveTo>
                <a:lnTo>
                  <a:pt x="3520" y="0"/>
                </a:lnTo>
                <a:lnTo>
                  <a:pt x="3520" y="13"/>
                </a:lnTo>
                <a:lnTo>
                  <a:pt x="0" y="1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4" name="Freeform 1266"/>
          <p:cNvSpPr>
            <a:spLocks/>
          </p:cNvSpPr>
          <p:nvPr/>
        </p:nvSpPr>
        <p:spPr bwMode="auto">
          <a:xfrm>
            <a:off x="6873876" y="4722813"/>
            <a:ext cx="163513" cy="115888"/>
          </a:xfrm>
          <a:custGeom>
            <a:avLst/>
            <a:gdLst>
              <a:gd name="T0" fmla="*/ 15 w 103"/>
              <a:gd name="T1" fmla="*/ 1 h 73"/>
              <a:gd name="T2" fmla="*/ 103 w 103"/>
              <a:gd name="T3" fmla="*/ 37 h 73"/>
              <a:gd name="T4" fmla="*/ 15 w 103"/>
              <a:gd name="T5" fmla="*/ 72 h 73"/>
              <a:gd name="T6" fmla="*/ 13 w 103"/>
              <a:gd name="T7" fmla="*/ 73 h 73"/>
              <a:gd name="T8" fmla="*/ 11 w 103"/>
              <a:gd name="T9" fmla="*/ 73 h 73"/>
              <a:gd name="T10" fmla="*/ 9 w 103"/>
              <a:gd name="T11" fmla="*/ 73 h 73"/>
              <a:gd name="T12" fmla="*/ 7 w 103"/>
              <a:gd name="T13" fmla="*/ 73 h 73"/>
              <a:gd name="T14" fmla="*/ 6 w 103"/>
              <a:gd name="T15" fmla="*/ 73 h 73"/>
              <a:gd name="T16" fmla="*/ 4 w 103"/>
              <a:gd name="T17" fmla="*/ 72 h 73"/>
              <a:gd name="T18" fmla="*/ 2 w 103"/>
              <a:gd name="T19" fmla="*/ 72 h 73"/>
              <a:gd name="T20" fmla="*/ 1 w 103"/>
              <a:gd name="T21" fmla="*/ 70 h 73"/>
              <a:gd name="T22" fmla="*/ 0 w 103"/>
              <a:gd name="T23" fmla="*/ 69 h 73"/>
              <a:gd name="T24" fmla="*/ 0 w 103"/>
              <a:gd name="T25" fmla="*/ 67 h 73"/>
              <a:gd name="T26" fmla="*/ 0 w 103"/>
              <a:gd name="T27" fmla="*/ 64 h 73"/>
              <a:gd name="T28" fmla="*/ 1 w 103"/>
              <a:gd name="T29" fmla="*/ 63 h 73"/>
              <a:gd name="T30" fmla="*/ 2 w 103"/>
              <a:gd name="T31" fmla="*/ 63 h 73"/>
              <a:gd name="T32" fmla="*/ 4 w 103"/>
              <a:gd name="T33" fmla="*/ 61 h 73"/>
              <a:gd name="T34" fmla="*/ 80 w 103"/>
              <a:gd name="T35" fmla="*/ 32 h 73"/>
              <a:gd name="T36" fmla="*/ 80 w 103"/>
              <a:gd name="T37" fmla="*/ 42 h 73"/>
              <a:gd name="T38" fmla="*/ 4 w 103"/>
              <a:gd name="T39" fmla="*/ 11 h 73"/>
              <a:gd name="T40" fmla="*/ 2 w 103"/>
              <a:gd name="T41" fmla="*/ 11 h 73"/>
              <a:gd name="T42" fmla="*/ 1 w 103"/>
              <a:gd name="T43" fmla="*/ 9 h 73"/>
              <a:gd name="T44" fmla="*/ 0 w 103"/>
              <a:gd name="T45" fmla="*/ 8 h 73"/>
              <a:gd name="T46" fmla="*/ 0 w 103"/>
              <a:gd name="T47" fmla="*/ 7 h 73"/>
              <a:gd name="T48" fmla="*/ 0 w 103"/>
              <a:gd name="T49" fmla="*/ 6 h 73"/>
              <a:gd name="T50" fmla="*/ 0 w 103"/>
              <a:gd name="T51" fmla="*/ 5 h 73"/>
              <a:gd name="T52" fmla="*/ 0 w 103"/>
              <a:gd name="T53" fmla="*/ 3 h 73"/>
              <a:gd name="T54" fmla="*/ 1 w 103"/>
              <a:gd name="T55" fmla="*/ 3 h 73"/>
              <a:gd name="T56" fmla="*/ 2 w 103"/>
              <a:gd name="T57" fmla="*/ 1 h 73"/>
              <a:gd name="T58" fmla="*/ 4 w 103"/>
              <a:gd name="T59" fmla="*/ 1 h 73"/>
              <a:gd name="T60" fmla="*/ 6 w 103"/>
              <a:gd name="T61" fmla="*/ 0 h 73"/>
              <a:gd name="T62" fmla="*/ 7 w 103"/>
              <a:gd name="T63" fmla="*/ 0 h 73"/>
              <a:gd name="T64" fmla="*/ 9 w 103"/>
              <a:gd name="T65" fmla="*/ 0 h 73"/>
              <a:gd name="T66" fmla="*/ 11 w 103"/>
              <a:gd name="T67" fmla="*/ 0 h 73"/>
              <a:gd name="T68" fmla="*/ 13 w 103"/>
              <a:gd name="T69" fmla="*/ 0 h 73"/>
              <a:gd name="T70" fmla="*/ 15 w 103"/>
              <a:gd name="T7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73">
                <a:moveTo>
                  <a:pt x="15" y="1"/>
                </a:moveTo>
                <a:lnTo>
                  <a:pt x="103" y="37"/>
                </a:lnTo>
                <a:lnTo>
                  <a:pt x="15" y="72"/>
                </a:lnTo>
                <a:lnTo>
                  <a:pt x="13" y="73"/>
                </a:lnTo>
                <a:lnTo>
                  <a:pt x="11" y="73"/>
                </a:lnTo>
                <a:lnTo>
                  <a:pt x="9" y="73"/>
                </a:lnTo>
                <a:lnTo>
                  <a:pt x="7" y="73"/>
                </a:lnTo>
                <a:lnTo>
                  <a:pt x="6" y="73"/>
                </a:lnTo>
                <a:lnTo>
                  <a:pt x="4" y="72"/>
                </a:lnTo>
                <a:lnTo>
                  <a:pt x="2" y="72"/>
                </a:lnTo>
                <a:lnTo>
                  <a:pt x="1" y="70"/>
                </a:lnTo>
                <a:lnTo>
                  <a:pt x="0" y="69"/>
                </a:lnTo>
                <a:lnTo>
                  <a:pt x="0" y="67"/>
                </a:lnTo>
                <a:lnTo>
                  <a:pt x="0" y="64"/>
                </a:lnTo>
                <a:lnTo>
                  <a:pt x="1" y="63"/>
                </a:lnTo>
                <a:lnTo>
                  <a:pt x="2" y="63"/>
                </a:lnTo>
                <a:lnTo>
                  <a:pt x="4" y="61"/>
                </a:lnTo>
                <a:lnTo>
                  <a:pt x="80" y="32"/>
                </a:lnTo>
                <a:lnTo>
                  <a:pt x="80" y="42"/>
                </a:lnTo>
                <a:lnTo>
                  <a:pt x="4" y="11"/>
                </a:lnTo>
                <a:lnTo>
                  <a:pt x="2" y="11"/>
                </a:lnTo>
                <a:lnTo>
                  <a:pt x="1" y="9"/>
                </a:lnTo>
                <a:lnTo>
                  <a:pt x="0" y="8"/>
                </a:lnTo>
                <a:lnTo>
                  <a:pt x="0" y="7"/>
                </a:lnTo>
                <a:lnTo>
                  <a:pt x="0" y="6"/>
                </a:lnTo>
                <a:lnTo>
                  <a:pt x="0" y="5"/>
                </a:lnTo>
                <a:lnTo>
                  <a:pt x="0" y="3"/>
                </a:lnTo>
                <a:lnTo>
                  <a:pt x="1" y="3"/>
                </a:lnTo>
                <a:lnTo>
                  <a:pt x="2" y="1"/>
                </a:lnTo>
                <a:lnTo>
                  <a:pt x="4" y="1"/>
                </a:lnTo>
                <a:lnTo>
                  <a:pt x="6" y="0"/>
                </a:lnTo>
                <a:lnTo>
                  <a:pt x="7" y="0"/>
                </a:lnTo>
                <a:lnTo>
                  <a:pt x="9" y="0"/>
                </a:lnTo>
                <a:lnTo>
                  <a:pt x="11" y="0"/>
                </a:lnTo>
                <a:lnTo>
                  <a:pt x="13" y="0"/>
                </a:lnTo>
                <a:lnTo>
                  <a:pt x="15"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5" name="Freeform 1267"/>
          <p:cNvSpPr>
            <a:spLocks noEditPoints="1"/>
          </p:cNvSpPr>
          <p:nvPr/>
        </p:nvSpPr>
        <p:spPr bwMode="auto">
          <a:xfrm>
            <a:off x="1420813" y="4722813"/>
            <a:ext cx="5616575" cy="115888"/>
          </a:xfrm>
          <a:custGeom>
            <a:avLst/>
            <a:gdLst>
              <a:gd name="T0" fmla="*/ 0 w 3538"/>
              <a:gd name="T1" fmla="*/ 30 h 73"/>
              <a:gd name="T2" fmla="*/ 3520 w 3538"/>
              <a:gd name="T3" fmla="*/ 30 h 73"/>
              <a:gd name="T4" fmla="*/ 3520 w 3538"/>
              <a:gd name="T5" fmla="*/ 43 h 73"/>
              <a:gd name="T6" fmla="*/ 0 w 3538"/>
              <a:gd name="T7" fmla="*/ 42 h 73"/>
              <a:gd name="T8" fmla="*/ 0 w 3538"/>
              <a:gd name="T9" fmla="*/ 30 h 73"/>
              <a:gd name="T10" fmla="*/ 3450 w 3538"/>
              <a:gd name="T11" fmla="*/ 1 h 73"/>
              <a:gd name="T12" fmla="*/ 3538 w 3538"/>
              <a:gd name="T13" fmla="*/ 37 h 73"/>
              <a:gd name="T14" fmla="*/ 3450 w 3538"/>
              <a:gd name="T15" fmla="*/ 72 h 73"/>
              <a:gd name="T16" fmla="*/ 3448 w 3538"/>
              <a:gd name="T17" fmla="*/ 73 h 73"/>
              <a:gd name="T18" fmla="*/ 3446 w 3538"/>
              <a:gd name="T19" fmla="*/ 73 h 73"/>
              <a:gd name="T20" fmla="*/ 3444 w 3538"/>
              <a:gd name="T21" fmla="*/ 73 h 73"/>
              <a:gd name="T22" fmla="*/ 3442 w 3538"/>
              <a:gd name="T23" fmla="*/ 73 h 73"/>
              <a:gd name="T24" fmla="*/ 3441 w 3538"/>
              <a:gd name="T25" fmla="*/ 73 h 73"/>
              <a:gd name="T26" fmla="*/ 3439 w 3538"/>
              <a:gd name="T27" fmla="*/ 72 h 73"/>
              <a:gd name="T28" fmla="*/ 3437 w 3538"/>
              <a:gd name="T29" fmla="*/ 72 h 73"/>
              <a:gd name="T30" fmla="*/ 3436 w 3538"/>
              <a:gd name="T31" fmla="*/ 70 h 73"/>
              <a:gd name="T32" fmla="*/ 3435 w 3538"/>
              <a:gd name="T33" fmla="*/ 69 h 73"/>
              <a:gd name="T34" fmla="*/ 3435 w 3538"/>
              <a:gd name="T35" fmla="*/ 67 h 73"/>
              <a:gd name="T36" fmla="*/ 3435 w 3538"/>
              <a:gd name="T37" fmla="*/ 64 h 73"/>
              <a:gd name="T38" fmla="*/ 3436 w 3538"/>
              <a:gd name="T39" fmla="*/ 63 h 73"/>
              <a:gd name="T40" fmla="*/ 3437 w 3538"/>
              <a:gd name="T41" fmla="*/ 63 h 73"/>
              <a:gd name="T42" fmla="*/ 3439 w 3538"/>
              <a:gd name="T43" fmla="*/ 61 h 73"/>
              <a:gd name="T44" fmla="*/ 3515 w 3538"/>
              <a:gd name="T45" fmla="*/ 32 h 73"/>
              <a:gd name="T46" fmla="*/ 3515 w 3538"/>
              <a:gd name="T47" fmla="*/ 42 h 73"/>
              <a:gd name="T48" fmla="*/ 3439 w 3538"/>
              <a:gd name="T49" fmla="*/ 11 h 73"/>
              <a:gd name="T50" fmla="*/ 3437 w 3538"/>
              <a:gd name="T51" fmla="*/ 11 h 73"/>
              <a:gd name="T52" fmla="*/ 3436 w 3538"/>
              <a:gd name="T53" fmla="*/ 9 h 73"/>
              <a:gd name="T54" fmla="*/ 3435 w 3538"/>
              <a:gd name="T55" fmla="*/ 8 h 73"/>
              <a:gd name="T56" fmla="*/ 3435 w 3538"/>
              <a:gd name="T57" fmla="*/ 7 h 73"/>
              <a:gd name="T58" fmla="*/ 3435 w 3538"/>
              <a:gd name="T59" fmla="*/ 6 h 73"/>
              <a:gd name="T60" fmla="*/ 3435 w 3538"/>
              <a:gd name="T61" fmla="*/ 5 h 73"/>
              <a:gd name="T62" fmla="*/ 3435 w 3538"/>
              <a:gd name="T63" fmla="*/ 3 h 73"/>
              <a:gd name="T64" fmla="*/ 3436 w 3538"/>
              <a:gd name="T65" fmla="*/ 3 h 73"/>
              <a:gd name="T66" fmla="*/ 3437 w 3538"/>
              <a:gd name="T67" fmla="*/ 1 h 73"/>
              <a:gd name="T68" fmla="*/ 3439 w 3538"/>
              <a:gd name="T69" fmla="*/ 1 h 73"/>
              <a:gd name="T70" fmla="*/ 3441 w 3538"/>
              <a:gd name="T71" fmla="*/ 0 h 73"/>
              <a:gd name="T72" fmla="*/ 3442 w 3538"/>
              <a:gd name="T73" fmla="*/ 0 h 73"/>
              <a:gd name="T74" fmla="*/ 3444 w 3538"/>
              <a:gd name="T75" fmla="*/ 0 h 73"/>
              <a:gd name="T76" fmla="*/ 3446 w 3538"/>
              <a:gd name="T77" fmla="*/ 0 h 73"/>
              <a:gd name="T78" fmla="*/ 3448 w 3538"/>
              <a:gd name="T79" fmla="*/ 0 h 73"/>
              <a:gd name="T80" fmla="*/ 3450 w 3538"/>
              <a:gd name="T8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38" h="73">
                <a:moveTo>
                  <a:pt x="0" y="30"/>
                </a:moveTo>
                <a:lnTo>
                  <a:pt x="3520" y="30"/>
                </a:lnTo>
                <a:lnTo>
                  <a:pt x="3520" y="43"/>
                </a:lnTo>
                <a:lnTo>
                  <a:pt x="0" y="42"/>
                </a:lnTo>
                <a:lnTo>
                  <a:pt x="0" y="30"/>
                </a:lnTo>
                <a:close/>
                <a:moveTo>
                  <a:pt x="3450" y="1"/>
                </a:moveTo>
                <a:lnTo>
                  <a:pt x="3538" y="37"/>
                </a:lnTo>
                <a:lnTo>
                  <a:pt x="3450" y="72"/>
                </a:lnTo>
                <a:lnTo>
                  <a:pt x="3448" y="73"/>
                </a:lnTo>
                <a:lnTo>
                  <a:pt x="3446" y="73"/>
                </a:lnTo>
                <a:lnTo>
                  <a:pt x="3444" y="73"/>
                </a:lnTo>
                <a:lnTo>
                  <a:pt x="3442" y="73"/>
                </a:lnTo>
                <a:lnTo>
                  <a:pt x="3441" y="73"/>
                </a:lnTo>
                <a:lnTo>
                  <a:pt x="3439" y="72"/>
                </a:lnTo>
                <a:lnTo>
                  <a:pt x="3437" y="72"/>
                </a:lnTo>
                <a:lnTo>
                  <a:pt x="3436" y="70"/>
                </a:lnTo>
                <a:lnTo>
                  <a:pt x="3435" y="69"/>
                </a:lnTo>
                <a:lnTo>
                  <a:pt x="3435" y="67"/>
                </a:lnTo>
                <a:lnTo>
                  <a:pt x="3435" y="64"/>
                </a:lnTo>
                <a:lnTo>
                  <a:pt x="3436" y="63"/>
                </a:lnTo>
                <a:lnTo>
                  <a:pt x="3437" y="63"/>
                </a:lnTo>
                <a:lnTo>
                  <a:pt x="3439" y="61"/>
                </a:lnTo>
                <a:lnTo>
                  <a:pt x="3515" y="32"/>
                </a:lnTo>
                <a:lnTo>
                  <a:pt x="3515" y="42"/>
                </a:lnTo>
                <a:lnTo>
                  <a:pt x="3439" y="11"/>
                </a:lnTo>
                <a:lnTo>
                  <a:pt x="3437" y="11"/>
                </a:lnTo>
                <a:lnTo>
                  <a:pt x="3436" y="9"/>
                </a:lnTo>
                <a:lnTo>
                  <a:pt x="3435" y="8"/>
                </a:lnTo>
                <a:lnTo>
                  <a:pt x="3435" y="7"/>
                </a:lnTo>
                <a:lnTo>
                  <a:pt x="3435" y="6"/>
                </a:lnTo>
                <a:lnTo>
                  <a:pt x="3435" y="5"/>
                </a:lnTo>
                <a:lnTo>
                  <a:pt x="3435" y="3"/>
                </a:lnTo>
                <a:lnTo>
                  <a:pt x="3436" y="3"/>
                </a:lnTo>
                <a:lnTo>
                  <a:pt x="3437" y="1"/>
                </a:lnTo>
                <a:lnTo>
                  <a:pt x="3439" y="1"/>
                </a:lnTo>
                <a:lnTo>
                  <a:pt x="3441" y="0"/>
                </a:lnTo>
                <a:lnTo>
                  <a:pt x="3442" y="0"/>
                </a:lnTo>
                <a:lnTo>
                  <a:pt x="3444" y="0"/>
                </a:lnTo>
                <a:lnTo>
                  <a:pt x="3446" y="0"/>
                </a:lnTo>
                <a:lnTo>
                  <a:pt x="3448" y="0"/>
                </a:lnTo>
                <a:lnTo>
                  <a:pt x="345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6" name="Freeform 1268"/>
          <p:cNvSpPr>
            <a:spLocks/>
          </p:cNvSpPr>
          <p:nvPr/>
        </p:nvSpPr>
        <p:spPr bwMode="auto">
          <a:xfrm>
            <a:off x="1420813" y="4770438"/>
            <a:ext cx="5588000" cy="20638"/>
          </a:xfrm>
          <a:custGeom>
            <a:avLst/>
            <a:gdLst>
              <a:gd name="T0" fmla="*/ 0 w 3520"/>
              <a:gd name="T1" fmla="*/ 0 h 13"/>
              <a:gd name="T2" fmla="*/ 3520 w 3520"/>
              <a:gd name="T3" fmla="*/ 0 h 13"/>
              <a:gd name="T4" fmla="*/ 3520 w 3520"/>
              <a:gd name="T5" fmla="*/ 13 h 13"/>
              <a:gd name="T6" fmla="*/ 0 w 3520"/>
              <a:gd name="T7" fmla="*/ 12 h 13"/>
              <a:gd name="T8" fmla="*/ 0 w 3520"/>
              <a:gd name="T9" fmla="*/ 0 h 13"/>
            </a:gdLst>
            <a:ahLst/>
            <a:cxnLst>
              <a:cxn ang="0">
                <a:pos x="T0" y="T1"/>
              </a:cxn>
              <a:cxn ang="0">
                <a:pos x="T2" y="T3"/>
              </a:cxn>
              <a:cxn ang="0">
                <a:pos x="T4" y="T5"/>
              </a:cxn>
              <a:cxn ang="0">
                <a:pos x="T6" y="T7"/>
              </a:cxn>
              <a:cxn ang="0">
                <a:pos x="T8" y="T9"/>
              </a:cxn>
            </a:cxnLst>
            <a:rect l="0" t="0" r="r" b="b"/>
            <a:pathLst>
              <a:path w="3520" h="13">
                <a:moveTo>
                  <a:pt x="0" y="0"/>
                </a:moveTo>
                <a:lnTo>
                  <a:pt x="3520" y="0"/>
                </a:lnTo>
                <a:lnTo>
                  <a:pt x="3520" y="13"/>
                </a:lnTo>
                <a:lnTo>
                  <a:pt x="0" y="1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7" name="Freeform 1269"/>
          <p:cNvSpPr>
            <a:spLocks/>
          </p:cNvSpPr>
          <p:nvPr/>
        </p:nvSpPr>
        <p:spPr bwMode="auto">
          <a:xfrm>
            <a:off x="6873876" y="4722813"/>
            <a:ext cx="163513" cy="115888"/>
          </a:xfrm>
          <a:custGeom>
            <a:avLst/>
            <a:gdLst>
              <a:gd name="T0" fmla="*/ 15 w 103"/>
              <a:gd name="T1" fmla="*/ 1 h 73"/>
              <a:gd name="T2" fmla="*/ 103 w 103"/>
              <a:gd name="T3" fmla="*/ 37 h 73"/>
              <a:gd name="T4" fmla="*/ 15 w 103"/>
              <a:gd name="T5" fmla="*/ 72 h 73"/>
              <a:gd name="T6" fmla="*/ 13 w 103"/>
              <a:gd name="T7" fmla="*/ 73 h 73"/>
              <a:gd name="T8" fmla="*/ 11 w 103"/>
              <a:gd name="T9" fmla="*/ 73 h 73"/>
              <a:gd name="T10" fmla="*/ 9 w 103"/>
              <a:gd name="T11" fmla="*/ 73 h 73"/>
              <a:gd name="T12" fmla="*/ 7 w 103"/>
              <a:gd name="T13" fmla="*/ 73 h 73"/>
              <a:gd name="T14" fmla="*/ 6 w 103"/>
              <a:gd name="T15" fmla="*/ 73 h 73"/>
              <a:gd name="T16" fmla="*/ 4 w 103"/>
              <a:gd name="T17" fmla="*/ 72 h 73"/>
              <a:gd name="T18" fmla="*/ 2 w 103"/>
              <a:gd name="T19" fmla="*/ 72 h 73"/>
              <a:gd name="T20" fmla="*/ 1 w 103"/>
              <a:gd name="T21" fmla="*/ 70 h 73"/>
              <a:gd name="T22" fmla="*/ 0 w 103"/>
              <a:gd name="T23" fmla="*/ 69 h 73"/>
              <a:gd name="T24" fmla="*/ 0 w 103"/>
              <a:gd name="T25" fmla="*/ 67 h 73"/>
              <a:gd name="T26" fmla="*/ 0 w 103"/>
              <a:gd name="T27" fmla="*/ 64 h 73"/>
              <a:gd name="T28" fmla="*/ 1 w 103"/>
              <a:gd name="T29" fmla="*/ 63 h 73"/>
              <a:gd name="T30" fmla="*/ 2 w 103"/>
              <a:gd name="T31" fmla="*/ 63 h 73"/>
              <a:gd name="T32" fmla="*/ 4 w 103"/>
              <a:gd name="T33" fmla="*/ 61 h 73"/>
              <a:gd name="T34" fmla="*/ 80 w 103"/>
              <a:gd name="T35" fmla="*/ 32 h 73"/>
              <a:gd name="T36" fmla="*/ 80 w 103"/>
              <a:gd name="T37" fmla="*/ 42 h 73"/>
              <a:gd name="T38" fmla="*/ 4 w 103"/>
              <a:gd name="T39" fmla="*/ 11 h 73"/>
              <a:gd name="T40" fmla="*/ 2 w 103"/>
              <a:gd name="T41" fmla="*/ 11 h 73"/>
              <a:gd name="T42" fmla="*/ 1 w 103"/>
              <a:gd name="T43" fmla="*/ 9 h 73"/>
              <a:gd name="T44" fmla="*/ 0 w 103"/>
              <a:gd name="T45" fmla="*/ 8 h 73"/>
              <a:gd name="T46" fmla="*/ 0 w 103"/>
              <a:gd name="T47" fmla="*/ 7 h 73"/>
              <a:gd name="T48" fmla="*/ 0 w 103"/>
              <a:gd name="T49" fmla="*/ 6 h 73"/>
              <a:gd name="T50" fmla="*/ 0 w 103"/>
              <a:gd name="T51" fmla="*/ 5 h 73"/>
              <a:gd name="T52" fmla="*/ 0 w 103"/>
              <a:gd name="T53" fmla="*/ 3 h 73"/>
              <a:gd name="T54" fmla="*/ 1 w 103"/>
              <a:gd name="T55" fmla="*/ 3 h 73"/>
              <a:gd name="T56" fmla="*/ 2 w 103"/>
              <a:gd name="T57" fmla="*/ 1 h 73"/>
              <a:gd name="T58" fmla="*/ 4 w 103"/>
              <a:gd name="T59" fmla="*/ 1 h 73"/>
              <a:gd name="T60" fmla="*/ 6 w 103"/>
              <a:gd name="T61" fmla="*/ 0 h 73"/>
              <a:gd name="T62" fmla="*/ 7 w 103"/>
              <a:gd name="T63" fmla="*/ 0 h 73"/>
              <a:gd name="T64" fmla="*/ 9 w 103"/>
              <a:gd name="T65" fmla="*/ 0 h 73"/>
              <a:gd name="T66" fmla="*/ 11 w 103"/>
              <a:gd name="T67" fmla="*/ 0 h 73"/>
              <a:gd name="T68" fmla="*/ 13 w 103"/>
              <a:gd name="T69" fmla="*/ 0 h 73"/>
              <a:gd name="T70" fmla="*/ 15 w 103"/>
              <a:gd name="T7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73">
                <a:moveTo>
                  <a:pt x="15" y="1"/>
                </a:moveTo>
                <a:lnTo>
                  <a:pt x="103" y="37"/>
                </a:lnTo>
                <a:lnTo>
                  <a:pt x="15" y="72"/>
                </a:lnTo>
                <a:lnTo>
                  <a:pt x="13" y="73"/>
                </a:lnTo>
                <a:lnTo>
                  <a:pt x="11" y="73"/>
                </a:lnTo>
                <a:lnTo>
                  <a:pt x="9" y="73"/>
                </a:lnTo>
                <a:lnTo>
                  <a:pt x="7" y="73"/>
                </a:lnTo>
                <a:lnTo>
                  <a:pt x="6" y="73"/>
                </a:lnTo>
                <a:lnTo>
                  <a:pt x="4" y="72"/>
                </a:lnTo>
                <a:lnTo>
                  <a:pt x="2" y="72"/>
                </a:lnTo>
                <a:lnTo>
                  <a:pt x="1" y="70"/>
                </a:lnTo>
                <a:lnTo>
                  <a:pt x="0" y="69"/>
                </a:lnTo>
                <a:lnTo>
                  <a:pt x="0" y="67"/>
                </a:lnTo>
                <a:lnTo>
                  <a:pt x="0" y="64"/>
                </a:lnTo>
                <a:lnTo>
                  <a:pt x="1" y="63"/>
                </a:lnTo>
                <a:lnTo>
                  <a:pt x="2" y="63"/>
                </a:lnTo>
                <a:lnTo>
                  <a:pt x="4" y="61"/>
                </a:lnTo>
                <a:lnTo>
                  <a:pt x="80" y="32"/>
                </a:lnTo>
                <a:lnTo>
                  <a:pt x="80" y="42"/>
                </a:lnTo>
                <a:lnTo>
                  <a:pt x="4" y="11"/>
                </a:lnTo>
                <a:lnTo>
                  <a:pt x="2" y="11"/>
                </a:lnTo>
                <a:lnTo>
                  <a:pt x="1" y="9"/>
                </a:lnTo>
                <a:lnTo>
                  <a:pt x="0" y="8"/>
                </a:lnTo>
                <a:lnTo>
                  <a:pt x="0" y="7"/>
                </a:lnTo>
                <a:lnTo>
                  <a:pt x="0" y="6"/>
                </a:lnTo>
                <a:lnTo>
                  <a:pt x="0" y="5"/>
                </a:lnTo>
                <a:lnTo>
                  <a:pt x="0" y="3"/>
                </a:lnTo>
                <a:lnTo>
                  <a:pt x="1" y="3"/>
                </a:lnTo>
                <a:lnTo>
                  <a:pt x="2" y="1"/>
                </a:lnTo>
                <a:lnTo>
                  <a:pt x="4" y="1"/>
                </a:lnTo>
                <a:lnTo>
                  <a:pt x="6" y="0"/>
                </a:lnTo>
                <a:lnTo>
                  <a:pt x="7" y="0"/>
                </a:lnTo>
                <a:lnTo>
                  <a:pt x="9" y="0"/>
                </a:lnTo>
                <a:lnTo>
                  <a:pt x="11" y="0"/>
                </a:lnTo>
                <a:lnTo>
                  <a:pt x="13" y="0"/>
                </a:lnTo>
                <a:lnTo>
                  <a:pt x="15"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7388" name="Straight Connector 7387"/>
          <p:cNvCxnSpPr/>
          <p:nvPr/>
        </p:nvCxnSpPr>
        <p:spPr bwMode="auto">
          <a:xfrm>
            <a:off x="6010895" y="1906588"/>
            <a:ext cx="22225" cy="2884488"/>
          </a:xfrm>
          <a:prstGeom prst="line">
            <a:avLst/>
          </a:prstGeom>
          <a:solidFill>
            <a:schemeClr val="accent1"/>
          </a:solidFill>
          <a:ln w="1016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90" name="Straight Arrow Connector 7389"/>
          <p:cNvCxnSpPr/>
          <p:nvPr/>
        </p:nvCxnSpPr>
        <p:spPr bwMode="auto">
          <a:xfrm flipH="1">
            <a:off x="6085286" y="3230810"/>
            <a:ext cx="1081880" cy="630238"/>
          </a:xfrm>
          <a:prstGeom prst="straightConnector1">
            <a:avLst/>
          </a:prstGeom>
          <a:solidFill>
            <a:schemeClr val="accent1"/>
          </a:solidFill>
          <a:ln w="635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0" name="Rectangle 580"/>
          <p:cNvSpPr>
            <a:spLocks noChangeArrowheads="1"/>
          </p:cNvSpPr>
          <p:nvPr/>
        </p:nvSpPr>
        <p:spPr bwMode="auto">
          <a:xfrm>
            <a:off x="7235279" y="3068960"/>
            <a:ext cx="10406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Times New Roman" panose="02020603050405020304" pitchFamily="18" charset="0"/>
              </a:rPr>
              <a:t>You are here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 name="Rectangle 1"/>
          <p:cNvSpPr/>
          <p:nvPr/>
        </p:nvSpPr>
        <p:spPr>
          <a:xfrm>
            <a:off x="2274572" y="5599503"/>
            <a:ext cx="5613716" cy="646331"/>
          </a:xfrm>
          <a:prstGeom prst="rect">
            <a:avLst/>
          </a:prstGeom>
        </p:spPr>
        <p:txBody>
          <a:bodyPr wrap="none">
            <a:spAutoFit/>
          </a:bodyPr>
          <a:lstStyle/>
          <a:p>
            <a:r>
              <a:rPr lang="en-US" sz="3600" b="1" dirty="0"/>
              <a:t>“identification problem” …</a:t>
            </a:r>
          </a:p>
        </p:txBody>
      </p:sp>
    </p:spTree>
    <p:extLst>
      <p:ext uri="{BB962C8B-B14F-4D97-AF65-F5344CB8AC3E}">
        <p14:creationId xmlns:p14="http://schemas.microsoft.com/office/powerpoint/2010/main" val="313600840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4488" y="1051272"/>
            <a:ext cx="9649072" cy="5946130"/>
          </a:xfrm>
        </p:spPr>
        <p:txBody>
          <a:bodyPr/>
          <a:lstStyle/>
          <a:p>
            <a:pPr>
              <a:spcBef>
                <a:spcPts val="0"/>
              </a:spcBef>
              <a:spcAft>
                <a:spcPts val="0"/>
              </a:spcAft>
            </a:pPr>
            <a:r>
              <a:rPr lang="en-US" sz="1050" dirty="0">
                <a:latin typeface="Courier New" panose="02070309020205020404" pitchFamily="49" charset="0"/>
                <a:cs typeface="Courier New" panose="02070309020205020404" pitchFamily="49" charset="0"/>
              </a:rPr>
              <a:t>use "http://www.louischauvel.org/apcgoex.dta", clear   </a:t>
            </a:r>
          </a:p>
          <a:p>
            <a:pPr>
              <a:spcBef>
                <a:spcPts val="0"/>
              </a:spcBef>
              <a:spcAft>
                <a:spcPts val="0"/>
              </a:spcAft>
            </a:pPr>
            <a:r>
              <a:rPr lang="en-US" sz="1050" dirty="0">
                <a:latin typeface="Courier New" panose="02070309020205020404" pitchFamily="49" charset="0"/>
                <a:cs typeface="Courier New" panose="02070309020205020404" pitchFamily="49" charset="0"/>
              </a:rPr>
              <a:t>*	        race / 1=</a:t>
            </a:r>
            <a:r>
              <a:rPr lang="en-US" sz="1050" dirty="0" err="1">
                <a:latin typeface="Courier New" panose="02070309020205020404" pitchFamily="49" charset="0"/>
                <a:cs typeface="Courier New" panose="02070309020205020404" pitchFamily="49" charset="0"/>
              </a:rPr>
              <a:t>caucasian</a:t>
            </a:r>
            <a:r>
              <a:rPr lang="en-US" sz="1050" dirty="0">
                <a:latin typeface="Courier New" panose="02070309020205020404" pitchFamily="49" charset="0"/>
                <a:cs typeface="Courier New" panose="02070309020205020404" pitchFamily="49" charset="0"/>
              </a:rPr>
              <a:t> AA=2</a:t>
            </a:r>
          </a:p>
          <a:p>
            <a:pPr>
              <a:spcBef>
                <a:spcPts val="0"/>
              </a:spcBef>
              <a:spcAft>
                <a:spcPts val="0"/>
              </a:spcAft>
            </a:pPr>
            <a:r>
              <a:rPr lang="en-US" sz="1050" dirty="0">
                <a:latin typeface="Courier New" panose="02070309020205020404" pitchFamily="49" charset="0"/>
                <a:cs typeface="Courier New" panose="02070309020205020404" pitchFamily="49" charset="0"/>
              </a:rPr>
              <a:t>*	          a5 / age</a:t>
            </a:r>
          </a:p>
          <a:p>
            <a:pPr>
              <a:spcBef>
                <a:spcPts val="0"/>
              </a:spcBef>
              <a:spcAft>
                <a:spcPts val="0"/>
              </a:spcAft>
            </a:pPr>
            <a:r>
              <a:rPr lang="en-US" sz="1050" dirty="0">
                <a:latin typeface="Courier New" panose="02070309020205020404" pitchFamily="49" charset="0"/>
                <a:cs typeface="Courier New" panose="02070309020205020404" pitchFamily="49" charset="0"/>
              </a:rPr>
              <a:t>*	          y5 / year</a:t>
            </a:r>
          </a:p>
          <a:p>
            <a:pPr>
              <a:spcBef>
                <a:spcPts val="0"/>
              </a:spcBef>
              <a:spcAft>
                <a:spcPts val="0"/>
              </a:spcAft>
            </a:pPr>
            <a:r>
              <a:rPr lang="en-US" sz="1050" dirty="0">
                <a:latin typeface="Courier New" panose="02070309020205020404" pitchFamily="49" charset="0"/>
                <a:cs typeface="Courier New" panose="02070309020205020404" pitchFamily="49" charset="0"/>
              </a:rPr>
              <a:t>*	   </a:t>
            </a:r>
            <a:r>
              <a:rPr lang="en-US" sz="1050" dirty="0" err="1">
                <a:latin typeface="Courier New" panose="02070309020205020404" pitchFamily="49" charset="0"/>
                <a:cs typeface="Courier New" panose="02070309020205020404" pitchFamily="49" charset="0"/>
              </a:rPr>
              <a:t>labincome</a:t>
            </a:r>
            <a:r>
              <a:rPr lang="en-US" sz="1050" dirty="0">
                <a:latin typeface="Courier New" panose="02070309020205020404" pitchFamily="49" charset="0"/>
                <a:cs typeface="Courier New" panose="02070309020205020404" pitchFamily="49" charset="0"/>
              </a:rPr>
              <a:t> / </a:t>
            </a:r>
            <a:r>
              <a:rPr lang="en-US" sz="1050" dirty="0" err="1">
                <a:latin typeface="Courier New" panose="02070309020205020404" pitchFamily="49" charset="0"/>
                <a:cs typeface="Courier New" panose="02070309020205020404" pitchFamily="49" charset="0"/>
              </a:rPr>
              <a:t>medianized</a:t>
            </a:r>
            <a:r>
              <a:rPr lang="en-US" sz="1050" dirty="0">
                <a:latin typeface="Courier New" panose="02070309020205020404" pitchFamily="49" charset="0"/>
                <a:cs typeface="Courier New" panose="02070309020205020404" pitchFamily="49" charset="0"/>
              </a:rPr>
              <a:t> labor personal income</a:t>
            </a:r>
          </a:p>
          <a:p>
            <a:pPr>
              <a:spcBef>
                <a:spcPts val="0"/>
              </a:spcBef>
              <a:spcAft>
                <a:spcPts val="0"/>
              </a:spcAft>
            </a:pPr>
            <a:r>
              <a:rPr lang="en-US" sz="1050" dirty="0">
                <a:latin typeface="Courier New" panose="02070309020205020404" pitchFamily="49" charset="0"/>
                <a:cs typeface="Courier New" panose="02070309020205020404" pitchFamily="49" charset="0"/>
              </a:rPr>
              <a:t>*	     </a:t>
            </a:r>
            <a:r>
              <a:rPr lang="en-US" sz="1050" dirty="0" err="1">
                <a:latin typeface="Courier New" panose="02070309020205020404" pitchFamily="49" charset="0"/>
                <a:cs typeface="Courier New" panose="02070309020205020404" pitchFamily="49" charset="0"/>
              </a:rPr>
              <a:t>pweight</a:t>
            </a:r>
            <a:r>
              <a:rPr lang="en-US" sz="1050" dirty="0">
                <a:latin typeface="Courier New" panose="02070309020205020404" pitchFamily="49" charset="0"/>
                <a:cs typeface="Courier New" panose="02070309020205020404" pitchFamily="49" charset="0"/>
              </a:rPr>
              <a:t> / sampling weight</a:t>
            </a:r>
          </a:p>
          <a:p>
            <a:pPr>
              <a:spcBef>
                <a:spcPts val="0"/>
              </a:spcBef>
              <a:spcAft>
                <a:spcPts val="0"/>
              </a:spcAft>
            </a:pPr>
            <a:r>
              <a:rPr lang="en-US" sz="1050" dirty="0">
                <a:latin typeface="Courier New" panose="02070309020205020404" pitchFamily="49" charset="0"/>
                <a:cs typeface="Courier New" panose="02070309020205020404" pitchFamily="49" charset="0"/>
              </a:rPr>
              <a:t>*	         vet / 1=veteran 0=no veteran </a:t>
            </a:r>
            <a:r>
              <a:rPr lang="en-US" sz="1050" dirty="0" err="1">
                <a:latin typeface="Courier New" panose="02070309020205020404" pitchFamily="49" charset="0"/>
                <a:cs typeface="Courier New" panose="02070309020205020404" pitchFamily="49" charset="0"/>
              </a:rPr>
              <a:t>satus</a:t>
            </a:r>
            <a:endParaRPr lang="en-US" sz="1050" dirty="0">
              <a:latin typeface="Courier New" panose="02070309020205020404" pitchFamily="49" charset="0"/>
              <a:cs typeface="Courier New" panose="02070309020205020404" pitchFamily="49" charset="0"/>
            </a:endParaRPr>
          </a:p>
          <a:p>
            <a:pPr>
              <a:spcBef>
                <a:spcPts val="0"/>
              </a:spcBef>
              <a:spcAft>
                <a:spcPts val="0"/>
              </a:spcAft>
            </a:pPr>
            <a:r>
              <a:rPr lang="en-US" sz="1050" dirty="0">
                <a:latin typeface="Courier New" panose="02070309020205020404" pitchFamily="49" charset="0"/>
                <a:cs typeface="Courier New" panose="02070309020205020404" pitchFamily="49" charset="0"/>
              </a:rPr>
              <a:t>*	          ED / level of education 6=drop out 7=</a:t>
            </a:r>
            <a:r>
              <a:rPr lang="en-US" sz="1050" dirty="0" err="1">
                <a:latin typeface="Courier New" panose="02070309020205020404" pitchFamily="49" charset="0"/>
                <a:cs typeface="Courier New" panose="02070309020205020404" pitchFamily="49" charset="0"/>
              </a:rPr>
              <a:t>ged</a:t>
            </a:r>
            <a:r>
              <a:rPr lang="en-US" sz="1050" dirty="0">
                <a:latin typeface="Courier New" panose="02070309020205020404" pitchFamily="49" charset="0"/>
                <a:cs typeface="Courier New" panose="02070309020205020404" pitchFamily="49" charset="0"/>
              </a:rPr>
              <a:t> 8=</a:t>
            </a:r>
            <a:r>
              <a:rPr lang="en-US" sz="1050" dirty="0" err="1">
                <a:latin typeface="Courier New" panose="02070309020205020404" pitchFamily="49" charset="0"/>
                <a:cs typeface="Courier New" panose="02070309020205020404" pitchFamily="49" charset="0"/>
              </a:rPr>
              <a:t>comunity</a:t>
            </a:r>
            <a:r>
              <a:rPr lang="en-US" sz="1050" dirty="0">
                <a:latin typeface="Courier New" panose="02070309020205020404" pitchFamily="49" charset="0"/>
                <a:cs typeface="Courier New" panose="02070309020205020404" pitchFamily="49" charset="0"/>
              </a:rPr>
              <a:t> </a:t>
            </a:r>
            <a:r>
              <a:rPr lang="en-US" sz="1050" dirty="0" err="1">
                <a:latin typeface="Courier New" panose="02070309020205020404" pitchFamily="49" charset="0"/>
                <a:cs typeface="Courier New" panose="02070309020205020404" pitchFamily="49" charset="0"/>
              </a:rPr>
              <a:t>coll</a:t>
            </a:r>
            <a:r>
              <a:rPr lang="en-US" sz="1050" dirty="0">
                <a:latin typeface="Courier New" panose="02070309020205020404" pitchFamily="49" charset="0"/>
                <a:cs typeface="Courier New" panose="02070309020205020404" pitchFamily="49" charset="0"/>
              </a:rPr>
              <a:t> ... 11=Ba 12=Ma+</a:t>
            </a:r>
          </a:p>
          <a:p>
            <a:pPr>
              <a:spcBef>
                <a:spcPts val="0"/>
              </a:spcBef>
              <a:spcAft>
                <a:spcPts val="0"/>
              </a:spcAft>
            </a:pPr>
            <a:r>
              <a:rPr lang="en-US" sz="1050" dirty="0">
                <a:latin typeface="Courier New" panose="02070309020205020404" pitchFamily="49" charset="0"/>
                <a:cs typeface="Courier New" panose="02070309020205020404" pitchFamily="49" charset="0"/>
              </a:rPr>
              <a:t>*	      female / male=0 female = 1</a:t>
            </a:r>
          </a:p>
          <a:p>
            <a:pPr>
              <a:spcBef>
                <a:spcPts val="0"/>
              </a:spcBef>
              <a:spcAft>
                <a:spcPts val="0"/>
              </a:spcAft>
            </a:pPr>
            <a:r>
              <a:rPr lang="en-US" sz="1050" dirty="0">
                <a:latin typeface="Courier New" panose="02070309020205020404" pitchFamily="49" charset="0"/>
                <a:cs typeface="Courier New" panose="02070309020205020404" pitchFamily="49" charset="0"/>
              </a:rPr>
              <a:t>*	       </a:t>
            </a:r>
            <a:r>
              <a:rPr lang="en-US" sz="1050" dirty="0" err="1">
                <a:latin typeface="Courier New" panose="02070309020205020404" pitchFamily="49" charset="0"/>
                <a:cs typeface="Courier New" panose="02070309020205020404" pitchFamily="49" charset="0"/>
              </a:rPr>
              <a:t>lnlab</a:t>
            </a:r>
            <a:r>
              <a:rPr lang="en-US" sz="1050" dirty="0">
                <a:latin typeface="Courier New" panose="02070309020205020404" pitchFamily="49" charset="0"/>
                <a:cs typeface="Courier New" panose="02070309020205020404" pitchFamily="49" charset="0"/>
              </a:rPr>
              <a:t> / ln of </a:t>
            </a:r>
            <a:r>
              <a:rPr lang="en-US" sz="1050" dirty="0" err="1">
                <a:latin typeface="Courier New" panose="02070309020205020404" pitchFamily="49" charset="0"/>
                <a:cs typeface="Courier New" panose="02070309020205020404" pitchFamily="49" charset="0"/>
              </a:rPr>
              <a:t>labincome</a:t>
            </a:r>
            <a:endParaRPr lang="en-US" sz="1050" dirty="0">
              <a:latin typeface="Courier New" panose="02070309020205020404" pitchFamily="49" charset="0"/>
              <a:cs typeface="Courier New" panose="02070309020205020404" pitchFamily="49" charset="0"/>
            </a:endParaRPr>
          </a:p>
          <a:p>
            <a:pPr>
              <a:spcBef>
                <a:spcPts val="0"/>
              </a:spcBef>
              <a:spcAft>
                <a:spcPts val="0"/>
              </a:spcAft>
            </a:pPr>
            <a:endParaRPr lang="en-US" sz="1050" dirty="0">
              <a:latin typeface="Courier New" panose="02070309020205020404" pitchFamily="49" charset="0"/>
              <a:cs typeface="Courier New" panose="02070309020205020404" pitchFamily="49" charset="0"/>
            </a:endParaRPr>
          </a:p>
          <a:p>
            <a:pPr>
              <a:spcBef>
                <a:spcPts val="0"/>
              </a:spcBef>
              <a:spcAft>
                <a:spcPts val="0"/>
              </a:spcAft>
            </a:pPr>
            <a:r>
              <a:rPr lang="en-US" sz="1050" dirty="0">
                <a:latin typeface="Courier New" panose="02070309020205020404" pitchFamily="49" charset="0"/>
                <a:cs typeface="Courier New" panose="02070309020205020404" pitchFamily="49" charset="0"/>
              </a:rPr>
              <a:t>keep if fem==0  &amp; a5&lt;85 &amp; a5&gt;=25 /// keep male pop older than draft age </a:t>
            </a:r>
          </a:p>
          <a:p>
            <a:pPr>
              <a:spcBef>
                <a:spcPts val="0"/>
              </a:spcBef>
              <a:spcAft>
                <a:spcPts val="0"/>
              </a:spcAft>
            </a:pPr>
            <a:endParaRPr lang="en-US" sz="1050" dirty="0">
              <a:latin typeface="Courier New" panose="02070309020205020404" pitchFamily="49" charset="0"/>
              <a:cs typeface="Courier New" panose="02070309020205020404" pitchFamily="49" charset="0"/>
            </a:endParaRPr>
          </a:p>
          <a:p>
            <a:pPr>
              <a:spcBef>
                <a:spcPts val="0"/>
              </a:spcBef>
              <a:spcAft>
                <a:spcPts val="0"/>
              </a:spcAft>
            </a:pPr>
            <a:r>
              <a:rPr lang="en-US" sz="1050" dirty="0">
                <a:latin typeface="Courier New" panose="02070309020205020404" pitchFamily="49" charset="0"/>
                <a:cs typeface="Courier New" panose="02070309020205020404" pitchFamily="49" charset="0"/>
              </a:rPr>
              <a:t>gen </a:t>
            </a:r>
            <a:r>
              <a:rPr lang="en-US" sz="1050" dirty="0" err="1">
                <a:latin typeface="Courier New" panose="02070309020205020404" pitchFamily="49" charset="0"/>
                <a:cs typeface="Courier New" panose="02070309020205020404" pitchFamily="49" charset="0"/>
              </a:rPr>
              <a:t>ba</a:t>
            </a:r>
            <a:r>
              <a:rPr lang="en-US" sz="1050" dirty="0">
                <a:latin typeface="Courier New" panose="02070309020205020404" pitchFamily="49" charset="0"/>
                <a:cs typeface="Courier New" panose="02070309020205020404" pitchFamily="49" charset="0"/>
              </a:rPr>
              <a:t>=ED==11 | ED==12 /// generate variable "have a BA diploma"</a:t>
            </a:r>
          </a:p>
          <a:p>
            <a:pPr>
              <a:spcBef>
                <a:spcPts val="0"/>
              </a:spcBef>
              <a:spcAft>
                <a:spcPts val="0"/>
              </a:spcAft>
            </a:pPr>
            <a:r>
              <a:rPr lang="en-US" sz="1050" dirty="0">
                <a:latin typeface="Courier New" panose="02070309020205020404" pitchFamily="49" charset="0"/>
                <a:cs typeface="Courier New" panose="02070309020205020404" pitchFamily="49" charset="0"/>
              </a:rPr>
              <a:t>/// install useful packages </a:t>
            </a:r>
          </a:p>
          <a:p>
            <a:pPr>
              <a:spcBef>
                <a:spcPts val="0"/>
              </a:spcBef>
              <a:spcAft>
                <a:spcPts val="0"/>
              </a:spcAft>
            </a:pPr>
            <a:endParaRPr lang="en-US" sz="1050" dirty="0">
              <a:latin typeface="Courier New" panose="02070309020205020404" pitchFamily="49" charset="0"/>
              <a:cs typeface="Courier New" panose="02070309020205020404" pitchFamily="49" charset="0"/>
            </a:endParaRPr>
          </a:p>
          <a:p>
            <a:pPr>
              <a:spcBef>
                <a:spcPts val="0"/>
              </a:spcBef>
              <a:spcAft>
                <a:spcPts val="0"/>
              </a:spcAft>
            </a:pPr>
            <a:r>
              <a:rPr lang="en-US" sz="1050" dirty="0">
                <a:latin typeface="Courier New" panose="02070309020205020404" pitchFamily="49" charset="0"/>
                <a:cs typeface="Courier New" panose="02070309020205020404" pitchFamily="49" charset="0"/>
              </a:rPr>
              <a:t>*</a:t>
            </a:r>
            <a:r>
              <a:rPr lang="en-US" sz="1050" dirty="0" err="1">
                <a:latin typeface="Courier New" panose="02070309020205020404" pitchFamily="49" charset="0"/>
                <a:cs typeface="Courier New" panose="02070309020205020404" pitchFamily="49" charset="0"/>
              </a:rPr>
              <a:t>ssc</a:t>
            </a:r>
            <a:r>
              <a:rPr lang="en-US" sz="1050" dirty="0">
                <a:latin typeface="Courier New" panose="02070309020205020404" pitchFamily="49" charset="0"/>
                <a:cs typeface="Courier New" panose="02070309020205020404" pitchFamily="49" charset="0"/>
              </a:rPr>
              <a:t> install </a:t>
            </a:r>
            <a:r>
              <a:rPr lang="en-US" sz="1050" dirty="0" err="1">
                <a:latin typeface="Courier New" panose="02070309020205020404" pitchFamily="49" charset="0"/>
                <a:cs typeface="Courier New" panose="02070309020205020404" pitchFamily="49" charset="0"/>
              </a:rPr>
              <a:t>apcd</a:t>
            </a:r>
            <a:r>
              <a:rPr lang="en-US" sz="1050" dirty="0">
                <a:latin typeface="Courier New" panose="02070309020205020404" pitchFamily="49" charset="0"/>
                <a:cs typeface="Courier New" panose="02070309020205020404" pitchFamily="49" charset="0"/>
              </a:rPr>
              <a:t> </a:t>
            </a:r>
          </a:p>
          <a:p>
            <a:pPr>
              <a:spcBef>
                <a:spcPts val="0"/>
              </a:spcBef>
              <a:spcAft>
                <a:spcPts val="0"/>
              </a:spcAft>
            </a:pPr>
            <a:r>
              <a:rPr lang="en-US" sz="1050" dirty="0">
                <a:latin typeface="Courier New" panose="02070309020205020404" pitchFamily="49" charset="0"/>
                <a:cs typeface="Courier New" panose="02070309020205020404" pitchFamily="49" charset="0"/>
              </a:rPr>
              <a:t>*</a:t>
            </a:r>
            <a:r>
              <a:rPr lang="en-US" sz="1050" dirty="0" err="1">
                <a:latin typeface="Courier New" panose="02070309020205020404" pitchFamily="49" charset="0"/>
                <a:cs typeface="Courier New" panose="02070309020205020404" pitchFamily="49" charset="0"/>
              </a:rPr>
              <a:t>ssc</a:t>
            </a:r>
            <a:r>
              <a:rPr lang="en-US" sz="1050" dirty="0">
                <a:latin typeface="Courier New" panose="02070309020205020404" pitchFamily="49" charset="0"/>
                <a:cs typeface="Courier New" panose="02070309020205020404" pitchFamily="49" charset="0"/>
              </a:rPr>
              <a:t> install </a:t>
            </a:r>
            <a:r>
              <a:rPr lang="en-US" sz="1050" dirty="0" err="1">
                <a:latin typeface="Courier New" panose="02070309020205020404" pitchFamily="49" charset="0"/>
                <a:cs typeface="Courier New" panose="02070309020205020404" pitchFamily="49" charset="0"/>
              </a:rPr>
              <a:t>apcgo</a:t>
            </a:r>
            <a:r>
              <a:rPr lang="en-US" sz="1050" dirty="0">
                <a:latin typeface="Courier New" panose="02070309020205020404" pitchFamily="49" charset="0"/>
                <a:cs typeface="Courier New" panose="02070309020205020404" pitchFamily="49" charset="0"/>
              </a:rPr>
              <a:t> </a:t>
            </a:r>
          </a:p>
          <a:p>
            <a:pPr>
              <a:spcBef>
                <a:spcPts val="0"/>
              </a:spcBef>
              <a:spcAft>
                <a:spcPts val="0"/>
              </a:spcAft>
            </a:pPr>
            <a:r>
              <a:rPr lang="en-US" sz="1050" dirty="0">
                <a:latin typeface="Courier New" panose="02070309020205020404" pitchFamily="49" charset="0"/>
                <a:cs typeface="Courier New" panose="02070309020205020404" pitchFamily="49" charset="0"/>
              </a:rPr>
              <a:t>*</a:t>
            </a:r>
            <a:r>
              <a:rPr lang="en-US" sz="1050" dirty="0" err="1">
                <a:latin typeface="Courier New" panose="02070309020205020404" pitchFamily="49" charset="0"/>
                <a:cs typeface="Courier New" panose="02070309020205020404" pitchFamily="49" charset="0"/>
              </a:rPr>
              <a:t>ssc</a:t>
            </a:r>
            <a:r>
              <a:rPr lang="en-US" sz="1050" dirty="0">
                <a:latin typeface="Courier New" panose="02070309020205020404" pitchFamily="49" charset="0"/>
                <a:cs typeface="Courier New" panose="02070309020205020404" pitchFamily="49" charset="0"/>
              </a:rPr>
              <a:t> install </a:t>
            </a:r>
            <a:r>
              <a:rPr lang="en-US" sz="1050" dirty="0" err="1">
                <a:latin typeface="Courier New" panose="02070309020205020404" pitchFamily="49" charset="0"/>
                <a:cs typeface="Courier New" panose="02070309020205020404" pitchFamily="49" charset="0"/>
              </a:rPr>
              <a:t>heatplot</a:t>
            </a:r>
            <a:r>
              <a:rPr lang="en-US" sz="1050" dirty="0">
                <a:latin typeface="Courier New" panose="02070309020205020404" pitchFamily="49" charset="0"/>
                <a:cs typeface="Courier New" panose="02070309020205020404" pitchFamily="49" charset="0"/>
              </a:rPr>
              <a:t>, replace</a:t>
            </a:r>
          </a:p>
          <a:p>
            <a:pPr>
              <a:spcBef>
                <a:spcPts val="0"/>
              </a:spcBef>
              <a:spcAft>
                <a:spcPts val="0"/>
              </a:spcAft>
            </a:pPr>
            <a:r>
              <a:rPr lang="en-US" sz="1050" dirty="0">
                <a:latin typeface="Courier New" panose="02070309020205020404" pitchFamily="49" charset="0"/>
                <a:cs typeface="Courier New" panose="02070309020205020404" pitchFamily="49" charset="0"/>
              </a:rPr>
              <a:t>*</a:t>
            </a:r>
            <a:r>
              <a:rPr lang="en-US" sz="1050" dirty="0" err="1">
                <a:latin typeface="Courier New" panose="02070309020205020404" pitchFamily="49" charset="0"/>
                <a:cs typeface="Courier New" panose="02070309020205020404" pitchFamily="49" charset="0"/>
              </a:rPr>
              <a:t>ssc</a:t>
            </a:r>
            <a:r>
              <a:rPr lang="en-US" sz="1050" dirty="0">
                <a:latin typeface="Courier New" panose="02070309020205020404" pitchFamily="49" charset="0"/>
                <a:cs typeface="Courier New" panose="02070309020205020404" pitchFamily="49" charset="0"/>
              </a:rPr>
              <a:t> install palettes, replace</a:t>
            </a:r>
          </a:p>
          <a:p>
            <a:pPr>
              <a:spcBef>
                <a:spcPts val="0"/>
              </a:spcBef>
              <a:spcAft>
                <a:spcPts val="0"/>
              </a:spcAft>
            </a:pPr>
            <a:r>
              <a:rPr lang="en-US" sz="1050" dirty="0">
                <a:latin typeface="Courier New" panose="02070309020205020404" pitchFamily="49" charset="0"/>
                <a:cs typeface="Courier New" panose="02070309020205020404" pitchFamily="49" charset="0"/>
              </a:rPr>
              <a:t>*</a:t>
            </a:r>
            <a:r>
              <a:rPr lang="en-US" sz="1050" dirty="0" err="1">
                <a:latin typeface="Courier New" panose="02070309020205020404" pitchFamily="49" charset="0"/>
                <a:cs typeface="Courier New" panose="02070309020205020404" pitchFamily="49" charset="0"/>
              </a:rPr>
              <a:t>ssc</a:t>
            </a:r>
            <a:r>
              <a:rPr lang="en-US" sz="1050" dirty="0">
                <a:latin typeface="Courier New" panose="02070309020205020404" pitchFamily="49" charset="0"/>
                <a:cs typeface="Courier New" panose="02070309020205020404" pitchFamily="49" charset="0"/>
              </a:rPr>
              <a:t> install </a:t>
            </a:r>
            <a:r>
              <a:rPr lang="en-US" sz="1050" dirty="0" err="1">
                <a:latin typeface="Courier New" panose="02070309020205020404" pitchFamily="49" charset="0"/>
                <a:cs typeface="Courier New" panose="02070309020205020404" pitchFamily="49" charset="0"/>
              </a:rPr>
              <a:t>colrspace</a:t>
            </a:r>
            <a:r>
              <a:rPr lang="en-US" sz="1050" dirty="0">
                <a:latin typeface="Courier New" panose="02070309020205020404" pitchFamily="49" charset="0"/>
                <a:cs typeface="Courier New" panose="02070309020205020404" pitchFamily="49" charset="0"/>
              </a:rPr>
              <a:t>, replace</a:t>
            </a:r>
          </a:p>
          <a:p>
            <a:pPr>
              <a:spcBef>
                <a:spcPts val="0"/>
              </a:spcBef>
              <a:spcAft>
                <a:spcPts val="0"/>
              </a:spcAft>
            </a:pPr>
            <a:endParaRPr lang="en-US" sz="1050" dirty="0">
              <a:latin typeface="Courier New" panose="02070309020205020404" pitchFamily="49" charset="0"/>
              <a:cs typeface="Courier New" panose="02070309020205020404" pitchFamily="49" charset="0"/>
            </a:endParaRPr>
          </a:p>
          <a:p>
            <a:pPr>
              <a:spcBef>
                <a:spcPts val="0"/>
              </a:spcBef>
              <a:spcAft>
                <a:spcPts val="0"/>
              </a:spcAft>
            </a:pPr>
            <a:r>
              <a:rPr lang="en-US" sz="1050" dirty="0">
                <a:latin typeface="Courier New" panose="02070309020205020404" pitchFamily="49" charset="0"/>
                <a:cs typeface="Courier New" panose="02070309020205020404" pitchFamily="49" charset="0"/>
              </a:rPr>
              <a:t>///make veteran </a:t>
            </a:r>
            <a:r>
              <a:rPr lang="en-US" sz="1050" dirty="0" err="1">
                <a:latin typeface="Courier New" panose="02070309020205020404" pitchFamily="49" charset="0"/>
                <a:cs typeface="Courier New" panose="02070309020205020404" pitchFamily="49" charset="0"/>
              </a:rPr>
              <a:t>heatplot</a:t>
            </a:r>
            <a:r>
              <a:rPr lang="en-US" sz="1050" dirty="0">
                <a:latin typeface="Courier New" panose="02070309020205020404" pitchFamily="49" charset="0"/>
                <a:cs typeface="Courier New" panose="02070309020205020404" pitchFamily="49" charset="0"/>
              </a:rPr>
              <a:t> </a:t>
            </a:r>
          </a:p>
          <a:p>
            <a:pPr>
              <a:spcBef>
                <a:spcPts val="0"/>
              </a:spcBef>
              <a:spcAft>
                <a:spcPts val="0"/>
              </a:spcAft>
            </a:pPr>
            <a:r>
              <a:rPr lang="en-US" sz="1050" dirty="0">
                <a:latin typeface="Courier New" panose="02070309020205020404" pitchFamily="49" charset="0"/>
                <a:cs typeface="Courier New" panose="02070309020205020404" pitchFamily="49" charset="0"/>
              </a:rPr>
              <a:t>preserve</a:t>
            </a:r>
          </a:p>
          <a:p>
            <a:pPr>
              <a:spcBef>
                <a:spcPts val="0"/>
              </a:spcBef>
              <a:spcAft>
                <a:spcPts val="0"/>
              </a:spcAft>
            </a:pPr>
            <a:r>
              <a:rPr lang="en-US" sz="1050" dirty="0">
                <a:latin typeface="Courier New" panose="02070309020205020404" pitchFamily="49" charset="0"/>
                <a:cs typeface="Courier New" panose="02070309020205020404" pitchFamily="49" charset="0"/>
              </a:rPr>
              <a:t>collapse vet [w=</a:t>
            </a:r>
            <a:r>
              <a:rPr lang="en-US" sz="1050" dirty="0" err="1">
                <a:latin typeface="Courier New" panose="02070309020205020404" pitchFamily="49" charset="0"/>
                <a:cs typeface="Courier New" panose="02070309020205020404" pitchFamily="49" charset="0"/>
              </a:rPr>
              <a:t>pwei</a:t>
            </a:r>
            <a:r>
              <a:rPr lang="en-US" sz="1050" dirty="0">
                <a:latin typeface="Courier New" panose="02070309020205020404" pitchFamily="49" charset="0"/>
                <a:cs typeface="Courier New" panose="02070309020205020404" pitchFamily="49" charset="0"/>
              </a:rPr>
              <a:t>], by(a5 y5)   </a:t>
            </a:r>
          </a:p>
          <a:p>
            <a:pPr>
              <a:spcBef>
                <a:spcPts val="0"/>
              </a:spcBef>
              <a:spcAft>
                <a:spcPts val="0"/>
              </a:spcAft>
            </a:pPr>
            <a:r>
              <a:rPr lang="en-US" sz="1050" dirty="0" err="1">
                <a:latin typeface="Courier New" panose="02070309020205020404" pitchFamily="49" charset="0"/>
                <a:cs typeface="Courier New" panose="02070309020205020404" pitchFamily="49" charset="0"/>
              </a:rPr>
              <a:t>heatplot</a:t>
            </a:r>
            <a:r>
              <a:rPr lang="en-US" sz="1050" dirty="0">
                <a:latin typeface="Courier New" panose="02070309020205020404" pitchFamily="49" charset="0"/>
                <a:cs typeface="Courier New" panose="02070309020205020404" pitchFamily="49" charset="0"/>
              </a:rPr>
              <a:t> vet a5 y5 ,  colors(</a:t>
            </a:r>
            <a:r>
              <a:rPr lang="en-US" sz="1050" dirty="0" err="1">
                <a:latin typeface="Courier New" panose="02070309020205020404" pitchFamily="49" charset="0"/>
                <a:cs typeface="Courier New" panose="02070309020205020404" pitchFamily="49" charset="0"/>
              </a:rPr>
              <a:t>spmap</a:t>
            </a:r>
            <a:r>
              <a:rPr lang="en-US" sz="1050" dirty="0">
                <a:latin typeface="Courier New" panose="02070309020205020404" pitchFamily="49" charset="0"/>
                <a:cs typeface="Courier New" panose="02070309020205020404" pitchFamily="49" charset="0"/>
              </a:rPr>
              <a:t>, rainbow)  levels(20) size(.6)    </a:t>
            </a:r>
          </a:p>
          <a:p>
            <a:pPr>
              <a:spcBef>
                <a:spcPts val="0"/>
              </a:spcBef>
              <a:spcAft>
                <a:spcPts val="0"/>
              </a:spcAft>
            </a:pPr>
            <a:r>
              <a:rPr lang="en-US" sz="1050" dirty="0">
                <a:latin typeface="Courier New" panose="02070309020205020404" pitchFamily="49" charset="0"/>
                <a:cs typeface="Courier New" panose="02070309020205020404" pitchFamily="49" charset="0"/>
              </a:rPr>
              <a:t>restore </a:t>
            </a:r>
          </a:p>
          <a:p>
            <a:pPr>
              <a:spcBef>
                <a:spcPts val="0"/>
              </a:spcBef>
              <a:spcAft>
                <a:spcPts val="0"/>
              </a:spcAft>
            </a:pPr>
            <a:endParaRPr lang="en-US" sz="1050" dirty="0">
              <a:latin typeface="Courier New" panose="02070309020205020404" pitchFamily="49" charset="0"/>
              <a:cs typeface="Courier New" panose="02070309020205020404" pitchFamily="49" charset="0"/>
            </a:endParaRPr>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14</a:t>
            </a:fld>
            <a:endParaRPr lang="fr-FR"/>
          </a:p>
        </p:txBody>
      </p:sp>
      <p:sp>
        <p:nvSpPr>
          <p:cNvPr id="5" name="Rectangle 4"/>
          <p:cNvSpPr/>
          <p:nvPr/>
        </p:nvSpPr>
        <p:spPr>
          <a:xfrm>
            <a:off x="6105128" y="358775"/>
            <a:ext cx="3595856" cy="1592744"/>
          </a:xfrm>
          <a:prstGeom prst="rect">
            <a:avLst/>
          </a:prstGeom>
        </p:spPr>
        <p:txBody>
          <a:bodyPr wrap="none">
            <a:spAutoFit/>
          </a:bodyPr>
          <a:lstStyle/>
          <a:p>
            <a:r>
              <a:rPr lang="en-US" altLang="en-US" sz="1950" b="1" dirty="0" smtClean="0"/>
              <a:t>A STATA example on Veterans </a:t>
            </a:r>
            <a:br>
              <a:rPr lang="en-US" altLang="en-US" sz="1950" b="1" dirty="0" smtClean="0"/>
            </a:br>
            <a:r>
              <a:rPr lang="en-US" altLang="en-US" sz="1950" b="1" dirty="0" smtClean="0"/>
              <a:t>(CPS extracts </a:t>
            </a:r>
            <a:r>
              <a:rPr lang="en-US" altLang="en-US" sz="1950" b="1" dirty="0" err="1" smtClean="0"/>
              <a:t>ipums</a:t>
            </a:r>
            <a:r>
              <a:rPr lang="en-US" altLang="en-US" sz="1950" b="1" dirty="0" smtClean="0"/>
              <a:t>) 1965-2015</a:t>
            </a:r>
          </a:p>
          <a:p>
            <a:endParaRPr lang="en-US" sz="1950" b="1" dirty="0"/>
          </a:p>
          <a:p>
            <a:r>
              <a:rPr lang="en-US" sz="1950" b="1" dirty="0" smtClean="0"/>
              <a:t>DOFILE </a:t>
            </a:r>
            <a:br>
              <a:rPr lang="en-US" sz="1950" b="1" dirty="0" smtClean="0"/>
            </a:br>
            <a:r>
              <a:rPr lang="en-US" sz="1950" b="1" dirty="0" smtClean="0"/>
              <a:t>FOR YOUR LOCAL STATA </a:t>
            </a:r>
            <a:endParaRPr lang="en-US" sz="1950" dirty="0"/>
          </a:p>
        </p:txBody>
      </p:sp>
      <p:sp>
        <p:nvSpPr>
          <p:cNvPr id="6" name="Rectangle 5"/>
          <p:cNvSpPr/>
          <p:nvPr/>
        </p:nvSpPr>
        <p:spPr>
          <a:xfrm>
            <a:off x="7913484" y="2264973"/>
            <a:ext cx="1580882" cy="461665"/>
          </a:xfrm>
          <a:prstGeom prst="rect">
            <a:avLst/>
          </a:prstGeom>
        </p:spPr>
        <p:txBody>
          <a:bodyPr wrap="none">
            <a:spAutoFit/>
          </a:bodyPr>
          <a:lstStyle/>
          <a:p>
            <a:r>
              <a:rPr lang="en-US" dirty="0" smtClean="0"/>
              <a:t>N=322,243</a:t>
            </a:r>
            <a:endParaRPr lang="en-US" dirty="0"/>
          </a:p>
        </p:txBody>
      </p:sp>
    </p:spTree>
    <p:extLst>
      <p:ext uri="{BB962C8B-B14F-4D97-AF65-F5344CB8AC3E}">
        <p14:creationId xmlns:p14="http://schemas.microsoft.com/office/powerpoint/2010/main" val="213618170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stretch>
            <a:fillRect/>
          </a:stretch>
        </p:blipFill>
        <p:spPr>
          <a:xfrm>
            <a:off x="272480" y="1340768"/>
            <a:ext cx="6772429" cy="4792007"/>
          </a:xfrm>
          <a:prstGeom prst="rect">
            <a:avLst/>
          </a:prstGeom>
        </p:spPr>
      </p:pic>
      <p:sp>
        <p:nvSpPr>
          <p:cNvPr id="6" name="Rectangle 5"/>
          <p:cNvSpPr/>
          <p:nvPr/>
        </p:nvSpPr>
        <p:spPr>
          <a:xfrm>
            <a:off x="8021199" y="5692767"/>
            <a:ext cx="1055097" cy="461665"/>
          </a:xfrm>
          <a:prstGeom prst="rect">
            <a:avLst/>
          </a:prstGeom>
        </p:spPr>
        <p:txBody>
          <a:bodyPr wrap="none">
            <a:spAutoFit/>
          </a:bodyPr>
          <a:lstStyle/>
          <a:p>
            <a:r>
              <a:rPr lang="en-AU" b="1" dirty="0" smtClean="0">
                <a:sym typeface="Wingdings" pitchFamily="2" charset="2"/>
              </a:rPr>
              <a:t>Period</a:t>
            </a:r>
            <a:endParaRPr lang="en-US" dirty="0"/>
          </a:p>
        </p:txBody>
      </p:sp>
      <p:sp>
        <p:nvSpPr>
          <p:cNvPr id="7" name="Rectangle 6"/>
          <p:cNvSpPr/>
          <p:nvPr/>
        </p:nvSpPr>
        <p:spPr>
          <a:xfrm>
            <a:off x="94366" y="1784430"/>
            <a:ext cx="697627" cy="461665"/>
          </a:xfrm>
          <a:prstGeom prst="rect">
            <a:avLst/>
          </a:prstGeom>
        </p:spPr>
        <p:txBody>
          <a:bodyPr wrap="none">
            <a:spAutoFit/>
          </a:bodyPr>
          <a:lstStyle/>
          <a:p>
            <a:r>
              <a:rPr lang="en-AU" b="1" dirty="0" smtClean="0">
                <a:sym typeface="Wingdings" pitchFamily="2" charset="2"/>
              </a:rPr>
              <a:t>Age</a:t>
            </a:r>
            <a:endParaRPr lang="en-US" dirty="0"/>
          </a:p>
        </p:txBody>
      </p:sp>
      <p:sp>
        <p:nvSpPr>
          <p:cNvPr id="10" name="Rectangle 9"/>
          <p:cNvSpPr/>
          <p:nvPr/>
        </p:nvSpPr>
        <p:spPr>
          <a:xfrm>
            <a:off x="5400117" y="606585"/>
            <a:ext cx="1273105" cy="584775"/>
          </a:xfrm>
          <a:prstGeom prst="rect">
            <a:avLst/>
          </a:prstGeom>
        </p:spPr>
        <p:txBody>
          <a:bodyPr wrap="none">
            <a:spAutoFit/>
          </a:bodyPr>
          <a:lstStyle/>
          <a:p>
            <a:r>
              <a:rPr lang="en-AU" sz="1600" b="1" dirty="0" smtClean="0">
                <a:sym typeface="Wingdings" pitchFamily="2" charset="2"/>
              </a:rPr>
              <a:t>Cohort 1925</a:t>
            </a:r>
          </a:p>
          <a:p>
            <a:r>
              <a:rPr lang="en-AU" sz="1600" b="1" dirty="0" smtClean="0">
                <a:sym typeface="Wingdings" pitchFamily="2" charset="2"/>
              </a:rPr>
              <a:t>=WWII</a:t>
            </a:r>
            <a:endParaRPr lang="en-US" sz="1600" dirty="0"/>
          </a:p>
        </p:txBody>
      </p:sp>
      <p:sp>
        <p:nvSpPr>
          <p:cNvPr id="13" name="Rectangle 12"/>
          <p:cNvSpPr/>
          <p:nvPr/>
        </p:nvSpPr>
        <p:spPr>
          <a:xfrm>
            <a:off x="7007075" y="854732"/>
            <a:ext cx="1347805" cy="584775"/>
          </a:xfrm>
          <a:prstGeom prst="rect">
            <a:avLst/>
          </a:prstGeom>
        </p:spPr>
        <p:txBody>
          <a:bodyPr wrap="none">
            <a:spAutoFit/>
          </a:bodyPr>
          <a:lstStyle/>
          <a:p>
            <a:r>
              <a:rPr lang="en-AU" sz="1600" b="1" dirty="0" smtClean="0">
                <a:sym typeface="Wingdings" pitchFamily="2" charset="2"/>
              </a:rPr>
              <a:t>Cohort 1945 </a:t>
            </a:r>
            <a:br>
              <a:rPr lang="en-AU" sz="1600" b="1" dirty="0" smtClean="0">
                <a:sym typeface="Wingdings" pitchFamily="2" charset="2"/>
              </a:rPr>
            </a:br>
            <a:r>
              <a:rPr lang="en-AU" sz="1600" b="1" dirty="0" smtClean="0">
                <a:sym typeface="Wingdings" pitchFamily="2" charset="2"/>
              </a:rPr>
              <a:t>= Vietnam W</a:t>
            </a:r>
            <a:endParaRPr lang="en-US" sz="1600" dirty="0"/>
          </a:p>
        </p:txBody>
      </p:sp>
      <p:sp>
        <p:nvSpPr>
          <p:cNvPr id="16" name="Rectangle 15"/>
          <p:cNvSpPr/>
          <p:nvPr/>
        </p:nvSpPr>
        <p:spPr>
          <a:xfrm>
            <a:off x="7478245" y="1735659"/>
            <a:ext cx="1273105" cy="584775"/>
          </a:xfrm>
          <a:prstGeom prst="rect">
            <a:avLst/>
          </a:prstGeom>
        </p:spPr>
        <p:txBody>
          <a:bodyPr wrap="none">
            <a:spAutoFit/>
          </a:bodyPr>
          <a:lstStyle/>
          <a:p>
            <a:r>
              <a:rPr lang="en-AU" sz="1600" b="1" dirty="0" smtClean="0">
                <a:sym typeface="Wingdings" pitchFamily="2" charset="2"/>
              </a:rPr>
              <a:t>Cohort 1965</a:t>
            </a:r>
          </a:p>
          <a:p>
            <a:r>
              <a:rPr lang="en-AU" sz="1600" b="1" dirty="0" smtClean="0">
                <a:sym typeface="Wingdings" pitchFamily="2" charset="2"/>
              </a:rPr>
              <a:t>=?</a:t>
            </a:r>
            <a:endParaRPr lang="en-US" sz="1600" dirty="0"/>
          </a:p>
        </p:txBody>
      </p:sp>
      <p:sp>
        <p:nvSpPr>
          <p:cNvPr id="20" name="Rectangle 19"/>
          <p:cNvSpPr/>
          <p:nvPr/>
        </p:nvSpPr>
        <p:spPr>
          <a:xfrm>
            <a:off x="3087208" y="816627"/>
            <a:ext cx="1273105" cy="584775"/>
          </a:xfrm>
          <a:prstGeom prst="rect">
            <a:avLst/>
          </a:prstGeom>
        </p:spPr>
        <p:txBody>
          <a:bodyPr wrap="none">
            <a:spAutoFit/>
          </a:bodyPr>
          <a:lstStyle/>
          <a:p>
            <a:r>
              <a:rPr lang="en-AU" sz="1600" b="1" dirty="0" smtClean="0">
                <a:sym typeface="Wingdings" pitchFamily="2" charset="2"/>
              </a:rPr>
              <a:t>Cohort 1905</a:t>
            </a:r>
          </a:p>
          <a:p>
            <a:r>
              <a:rPr lang="en-AU" sz="1600" b="1" dirty="0" smtClean="0">
                <a:sym typeface="Wingdings" pitchFamily="2" charset="2"/>
              </a:rPr>
              <a:t>=?</a:t>
            </a:r>
            <a:endParaRPr lang="en-US" sz="1600" dirty="0"/>
          </a:p>
        </p:txBody>
      </p:sp>
      <p:sp>
        <p:nvSpPr>
          <p:cNvPr id="22" name="Rectangle 21"/>
          <p:cNvSpPr/>
          <p:nvPr/>
        </p:nvSpPr>
        <p:spPr>
          <a:xfrm>
            <a:off x="3196357" y="149224"/>
            <a:ext cx="6681637" cy="392415"/>
          </a:xfrm>
          <a:prstGeom prst="rect">
            <a:avLst/>
          </a:prstGeom>
        </p:spPr>
        <p:txBody>
          <a:bodyPr wrap="none">
            <a:spAutoFit/>
          </a:bodyPr>
          <a:lstStyle/>
          <a:p>
            <a:r>
              <a:rPr lang="en-US" altLang="en-US" sz="1950" b="1" dirty="0" smtClean="0"/>
              <a:t>Ex: U.S. veterans in % of the male population (CPS </a:t>
            </a:r>
            <a:r>
              <a:rPr lang="en-US" altLang="en-US" sz="1950" b="1" dirty="0" err="1" smtClean="0"/>
              <a:t>ipums</a:t>
            </a:r>
            <a:r>
              <a:rPr lang="en-US" altLang="en-US" sz="1950" b="1" dirty="0" smtClean="0"/>
              <a:t>)   </a:t>
            </a:r>
            <a:endParaRPr lang="en-US" sz="1950" dirty="0"/>
          </a:p>
        </p:txBody>
      </p:sp>
      <p:sp>
        <p:nvSpPr>
          <p:cNvPr id="23" name="Rectangle 22"/>
          <p:cNvSpPr/>
          <p:nvPr/>
        </p:nvSpPr>
        <p:spPr>
          <a:xfrm>
            <a:off x="7948632" y="240831"/>
            <a:ext cx="1268296" cy="692497"/>
          </a:xfrm>
          <a:prstGeom prst="rect">
            <a:avLst/>
          </a:prstGeom>
        </p:spPr>
        <p:txBody>
          <a:bodyPr wrap="none">
            <a:spAutoFit/>
          </a:bodyPr>
          <a:lstStyle/>
          <a:p>
            <a:endParaRPr lang="en-US" altLang="en-US" sz="1950" b="1" dirty="0" smtClean="0"/>
          </a:p>
          <a:p>
            <a:r>
              <a:rPr lang="en-US" altLang="en-US" sz="1950" b="1" dirty="0" smtClean="0"/>
              <a:t>1965-2015</a:t>
            </a:r>
            <a:endParaRPr lang="en-US" sz="1950" dirty="0"/>
          </a:p>
        </p:txBody>
      </p:sp>
      <p:cxnSp>
        <p:nvCxnSpPr>
          <p:cNvPr id="9" name="Straight Arrow Connector 8"/>
          <p:cNvCxnSpPr/>
          <p:nvPr/>
        </p:nvCxnSpPr>
        <p:spPr bwMode="auto">
          <a:xfrm flipV="1">
            <a:off x="958226" y="1155091"/>
            <a:ext cx="4573900" cy="378607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flipV="1">
            <a:off x="1877459" y="831776"/>
            <a:ext cx="5283616" cy="467163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V="1">
            <a:off x="3584848" y="1691539"/>
            <a:ext cx="4115817" cy="366998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flipV="1">
            <a:off x="1152767" y="1245773"/>
            <a:ext cx="2540336" cy="194261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20"/>
          <p:cNvSpPr/>
          <p:nvPr/>
        </p:nvSpPr>
        <p:spPr>
          <a:xfrm>
            <a:off x="1877459" y="6186592"/>
            <a:ext cx="4953000" cy="461665"/>
          </a:xfrm>
          <a:prstGeom prst="rect">
            <a:avLst/>
          </a:prstGeom>
        </p:spPr>
        <p:txBody>
          <a:bodyPr>
            <a:spAutoFit/>
          </a:bodyPr>
          <a:lstStyle/>
          <a:p>
            <a:r>
              <a:rPr lang="en-US" altLang="en-US" b="1" dirty="0" smtClean="0"/>
              <a:t>Did it change something? </a:t>
            </a:r>
            <a:r>
              <a:rPr lang="en-US" altLang="en-US" b="1" dirty="0" smtClean="0">
                <a:sym typeface="Wingdings" panose="05000000000000000000" pitchFamily="2" charset="2"/>
              </a:rPr>
              <a:t> yes </a:t>
            </a:r>
            <a:endParaRPr lang="en-US" dirty="0"/>
          </a:p>
        </p:txBody>
      </p:sp>
      <p:sp>
        <p:nvSpPr>
          <p:cNvPr id="25" name="Rectangle 24"/>
          <p:cNvSpPr/>
          <p:nvPr/>
        </p:nvSpPr>
        <p:spPr>
          <a:xfrm>
            <a:off x="7201364" y="3639280"/>
            <a:ext cx="1273105" cy="584775"/>
          </a:xfrm>
          <a:prstGeom prst="rect">
            <a:avLst/>
          </a:prstGeom>
        </p:spPr>
        <p:txBody>
          <a:bodyPr wrap="none">
            <a:spAutoFit/>
          </a:bodyPr>
          <a:lstStyle/>
          <a:p>
            <a:r>
              <a:rPr lang="en-AU" sz="1600" b="1" dirty="0" smtClean="0">
                <a:sym typeface="Wingdings" pitchFamily="2" charset="2"/>
              </a:rPr>
              <a:t>Cohort 1985</a:t>
            </a:r>
          </a:p>
          <a:p>
            <a:r>
              <a:rPr lang="en-AU" sz="1600" b="1" dirty="0" smtClean="0">
                <a:sym typeface="Wingdings" pitchFamily="2" charset="2"/>
              </a:rPr>
              <a:t>=?</a:t>
            </a:r>
            <a:endParaRPr lang="en-US" sz="1600" dirty="0"/>
          </a:p>
        </p:txBody>
      </p:sp>
      <p:cxnSp>
        <p:nvCxnSpPr>
          <p:cNvPr id="26" name="Straight Arrow Connector 25"/>
          <p:cNvCxnSpPr/>
          <p:nvPr/>
        </p:nvCxnSpPr>
        <p:spPr bwMode="auto">
          <a:xfrm flipV="1">
            <a:off x="5070910" y="3342343"/>
            <a:ext cx="2407335" cy="201917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3723085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584514" y="1196751"/>
            <a:ext cx="8970997" cy="3785652"/>
          </a:xfrm>
          <a:prstGeom prst="rect">
            <a:avLst/>
          </a:prstGeom>
          <a:noFill/>
        </p:spPr>
        <p:txBody>
          <a:bodyPr wrap="square" rtlCol="0">
            <a:spAutoFit/>
          </a:bodyPr>
          <a:lstStyle/>
          <a:p>
            <a:r>
              <a:rPr lang="en-US" sz="2400" b="1" dirty="0" smtClean="0"/>
              <a:t>Statistical background: Age Period Cohort models</a:t>
            </a:r>
          </a:p>
          <a:p>
            <a:endParaRPr lang="en-US" sz="2400" dirty="0" smtClean="0"/>
          </a:p>
          <a:p>
            <a:r>
              <a:rPr lang="en-US" sz="2400" dirty="0" smtClean="0"/>
              <a:t>Separate the effects of age, period of measurement and cohort.</a:t>
            </a:r>
          </a:p>
          <a:p>
            <a:endParaRPr lang="en-US" sz="2400" dirty="0"/>
          </a:p>
          <a:p>
            <a:r>
              <a:rPr lang="en-US" sz="2400" dirty="0" smtClean="0"/>
              <a:t>Problematic colinearity: </a:t>
            </a:r>
          </a:p>
          <a:p>
            <a:r>
              <a:rPr lang="en-US" sz="2400" dirty="0" smtClean="0"/>
              <a:t>cohort (date of birth) = period (date of measurement) - age</a:t>
            </a:r>
          </a:p>
          <a:p>
            <a:endParaRPr lang="en-US" sz="2400" dirty="0"/>
          </a:p>
          <a:p>
            <a:r>
              <a:rPr lang="en-US" sz="2000" dirty="0" smtClean="0"/>
              <a:t>(Ryder 1965, Mason et al. 1973, Mason / Fienberg 1985</a:t>
            </a:r>
            <a:r>
              <a:rPr lang="en-US" sz="2000" dirty="0"/>
              <a:t>, </a:t>
            </a:r>
            <a:r>
              <a:rPr lang="en-US" sz="2000" dirty="0" smtClean="0"/>
              <a:t>Mason / Smith 1985, </a:t>
            </a:r>
            <a:br>
              <a:rPr lang="en-US" sz="2000" dirty="0" smtClean="0"/>
            </a:br>
            <a:r>
              <a:rPr lang="en-US" sz="2000" dirty="0" smtClean="0"/>
              <a:t>Yang </a:t>
            </a:r>
            <a:r>
              <a:rPr lang="en-US" sz="2000" dirty="0" err="1" smtClean="0"/>
              <a:t>Yang</a:t>
            </a:r>
            <a:r>
              <a:rPr lang="en-US" sz="2000" dirty="0" smtClean="0"/>
              <a:t> et al. 2006 2008, Smith 2008, </a:t>
            </a:r>
            <a:r>
              <a:rPr lang="en-US" sz="2000" dirty="0" err="1" smtClean="0"/>
              <a:t>Pampel</a:t>
            </a:r>
            <a:r>
              <a:rPr lang="en-US" sz="2000" dirty="0" smtClean="0"/>
              <a:t> 2012)</a:t>
            </a:r>
          </a:p>
          <a:p>
            <a:endParaRPr lang="en-US" sz="2400" dirty="0" smtClean="0"/>
          </a:p>
        </p:txBody>
      </p:sp>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16</a:t>
            </a:fld>
            <a:endParaRPr lang="fr-CH" dirty="0"/>
          </a:p>
        </p:txBody>
      </p:sp>
    </p:spTree>
    <p:extLst>
      <p:ext uri="{BB962C8B-B14F-4D97-AF65-F5344CB8AC3E}">
        <p14:creationId xmlns:p14="http://schemas.microsoft.com/office/powerpoint/2010/main" val="215445120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295" tIns="37148" rIns="74295" bIns="37148" numCol="1" rtlCol="0" anchor="t" anchorCtr="0" compatLnSpc="1">
            <a:prstTxWarp prst="textNoShape">
              <a:avLst/>
            </a:prstTxWarp>
            <a:normAutofit/>
          </a:bodyPr>
          <a:lstStyle/>
          <a:p>
            <a:endParaRPr lang="en-US" altLang="en-US" dirty="0" smtClean="0"/>
          </a:p>
        </p:txBody>
      </p:sp>
      <p:sp>
        <p:nvSpPr>
          <p:cNvPr id="18436" name="Content Placeholder 2"/>
          <p:cNvSpPr>
            <a:spLocks noGrp="1"/>
          </p:cNvSpPr>
          <p:nvPr>
            <p:ph idx="1"/>
          </p:nvPr>
        </p:nvSpPr>
        <p:spPr>
          <a:xfrm>
            <a:off x="1208585" y="1205753"/>
            <a:ext cx="5757863" cy="4246166"/>
          </a:xfrm>
        </p:spPr>
        <p:txBody>
          <a:bodyPr>
            <a:noAutofit/>
          </a:bodyPr>
          <a:lstStyle/>
          <a:p>
            <a:pPr marL="0" indent="0">
              <a:spcBef>
                <a:spcPct val="0"/>
              </a:spcBef>
              <a:spcAft>
                <a:spcPts val="488"/>
              </a:spcAft>
            </a:pPr>
            <a:r>
              <a:rPr lang="en-GB" altLang="en-US" sz="975" dirty="0"/>
              <a:t>MASON K. O., MASON W. M., WINSBOROUGH H. H., POOLE K., 1973, “Some methodological issues in cohort analysis of archival data”, American sociological review, 38, pp. 242-258.</a:t>
            </a:r>
          </a:p>
          <a:p>
            <a:pPr marL="0" indent="0">
              <a:spcBef>
                <a:spcPct val="0"/>
              </a:spcBef>
              <a:spcAft>
                <a:spcPts val="488"/>
              </a:spcAft>
            </a:pPr>
            <a:r>
              <a:rPr lang="en-US" altLang="en-US" sz="975" dirty="0"/>
              <a:t>GLENN N. D., 1976, “Cohort analysts’ futile quest : statistical attempts to separate age, period, and cohort effects”, American sociological review, 41, pp. 900-905.</a:t>
            </a:r>
          </a:p>
          <a:p>
            <a:pPr marL="0" indent="0">
              <a:spcBef>
                <a:spcPct val="0"/>
              </a:spcBef>
              <a:spcAft>
                <a:spcPts val="488"/>
              </a:spcAft>
            </a:pPr>
            <a:r>
              <a:rPr lang="en-US" altLang="en-US" sz="975" dirty="0"/>
              <a:t>Adams, J. 1978.  “Sequential Strategies and the Separation of Age, Cohort, and Time-of-Measurement Contributions to Developmental Data.” Psychological Bulletin 85: 1309-16.</a:t>
            </a:r>
          </a:p>
          <a:p>
            <a:pPr marL="0" indent="0">
              <a:spcBef>
                <a:spcPct val="0"/>
              </a:spcBef>
              <a:spcAft>
                <a:spcPts val="488"/>
              </a:spcAft>
            </a:pPr>
            <a:r>
              <a:rPr lang="en-US" altLang="en-US" sz="975" dirty="0"/>
              <a:t>HASTINGS D. W., BERRY L. G., 1979, Cohort analysis : a collection of interdisciplinary readings, Oxford (Ohio), Scripps Foundation for Research in Population Problems. </a:t>
            </a:r>
          </a:p>
          <a:p>
            <a:pPr marL="0" indent="0">
              <a:spcBef>
                <a:spcPct val="0"/>
              </a:spcBef>
              <a:spcAft>
                <a:spcPts val="488"/>
              </a:spcAft>
            </a:pPr>
            <a:r>
              <a:rPr lang="en-US" altLang="en-US" sz="975" dirty="0"/>
              <a:t>Rodgers, W.L. 1982. “Estimable Functions of Age, Period, and Cohort Effects.” American Sociological Review 47:774-87.</a:t>
            </a:r>
          </a:p>
          <a:p>
            <a:pPr marL="0" indent="0">
              <a:spcBef>
                <a:spcPct val="0"/>
              </a:spcBef>
              <a:spcAft>
                <a:spcPts val="488"/>
              </a:spcAft>
            </a:pPr>
            <a:r>
              <a:rPr lang="en-US" altLang="en-US" sz="975" dirty="0" err="1"/>
              <a:t>Holford</a:t>
            </a:r>
            <a:r>
              <a:rPr lang="en-US" altLang="en-US" sz="975" dirty="0"/>
              <a:t>, T.R. 1983. “The Estimation of Age, Period, and Cohort Effects for Vital Rates.” Biometrics 39:311-24.</a:t>
            </a:r>
          </a:p>
          <a:p>
            <a:pPr marL="0" indent="0">
              <a:spcBef>
                <a:spcPct val="0"/>
              </a:spcBef>
              <a:spcAft>
                <a:spcPts val="488"/>
              </a:spcAft>
            </a:pPr>
            <a:r>
              <a:rPr lang="en-US" altLang="en-US" sz="975" dirty="0"/>
              <a:t>Mason W.M. and H.L. Smith. 1985. “Age-Period-Cohort Analysis and the Study of Deaths from Pulmonary Tuberculosis.” Pp.151-228 in Cohort Analysis in Social Research: Beyond the Identification Problem, edited by W.M. Mason and S.E. Fienberg. New York: Springer-</a:t>
            </a:r>
            <a:r>
              <a:rPr lang="en-US" altLang="en-US" sz="975" dirty="0" err="1"/>
              <a:t>Verlag</a:t>
            </a:r>
            <a:r>
              <a:rPr lang="en-US" altLang="en-US" sz="975" dirty="0"/>
              <a:t>.</a:t>
            </a:r>
            <a:endParaRPr lang="en-GB" altLang="en-US" sz="975" dirty="0"/>
          </a:p>
          <a:p>
            <a:pPr marL="0" indent="0">
              <a:spcBef>
                <a:spcPct val="0"/>
              </a:spcBef>
              <a:spcAft>
                <a:spcPts val="488"/>
              </a:spcAft>
            </a:pPr>
            <a:r>
              <a:rPr lang="en-GB" altLang="en-US" sz="975" dirty="0"/>
              <a:t>MASON W. M., FIENBERG S. E., 1985, Cohort analysis in social research : beyond the identification problem, Berlin, Springer </a:t>
            </a:r>
            <a:r>
              <a:rPr lang="en-GB" altLang="en-US" sz="975" dirty="0" err="1"/>
              <a:t>Verlag</a:t>
            </a:r>
            <a:r>
              <a:rPr lang="en-GB" altLang="en-US" sz="975" dirty="0"/>
              <a:t>.</a:t>
            </a:r>
          </a:p>
          <a:p>
            <a:pPr marL="0" indent="0">
              <a:spcBef>
                <a:spcPct val="0"/>
              </a:spcBef>
              <a:spcAft>
                <a:spcPts val="488"/>
              </a:spcAft>
            </a:pPr>
            <a:r>
              <a:rPr lang="en-US" altLang="en-US" sz="975" dirty="0"/>
              <a:t>Clayton, D. and E. </a:t>
            </a:r>
            <a:r>
              <a:rPr lang="en-US" altLang="en-US" sz="975" dirty="0" err="1"/>
              <a:t>Schifflers</a:t>
            </a:r>
            <a:r>
              <a:rPr lang="en-US" altLang="en-US" sz="975" dirty="0"/>
              <a:t>. 1987a. “Models for Temporal Variation in Cancer Rates I: Age-Period and Age-Cohort Models.”  Statistics in Medicine 6:449-67.</a:t>
            </a:r>
          </a:p>
          <a:p>
            <a:pPr marL="0" indent="0">
              <a:spcBef>
                <a:spcPct val="0"/>
              </a:spcBef>
              <a:spcAft>
                <a:spcPts val="488"/>
              </a:spcAft>
            </a:pPr>
            <a:r>
              <a:rPr lang="en-US" altLang="en-US" sz="975" dirty="0"/>
              <a:t>Clayton, D. and E. </a:t>
            </a:r>
            <a:r>
              <a:rPr lang="en-US" altLang="en-US" sz="975" dirty="0" err="1"/>
              <a:t>Schifflers</a:t>
            </a:r>
            <a:r>
              <a:rPr lang="en-US" altLang="en-US" sz="975" dirty="0"/>
              <a:t>. 1987b. “Models for Temporal Variation in Cancer Rates II: Age-Period-Cohort Models.”  Statistics in Medicine 6:468-81. </a:t>
            </a:r>
          </a:p>
          <a:p>
            <a:pPr marL="0" indent="0">
              <a:spcBef>
                <a:spcPct val="0"/>
              </a:spcBef>
              <a:spcAft>
                <a:spcPts val="488"/>
              </a:spcAft>
            </a:pPr>
            <a:r>
              <a:rPr lang="en-US" altLang="en-US" sz="975" dirty="0" err="1"/>
              <a:t>Hout</a:t>
            </a:r>
            <a:r>
              <a:rPr lang="en-US" altLang="en-US" sz="975" dirty="0"/>
              <a:t> M. and A.M. Greeley, 1989, “The Cohort Doesn't Hold: Comment on Chaves”, Journal for the Scientific Study of Religion, n. 29, pp.519-524.</a:t>
            </a:r>
          </a:p>
          <a:p>
            <a:pPr marL="0" indent="0">
              <a:spcBef>
                <a:spcPct val="0"/>
              </a:spcBef>
              <a:spcAft>
                <a:spcPts val="488"/>
              </a:spcAft>
            </a:pPr>
            <a:r>
              <a:rPr lang="en-US" altLang="en-US" sz="975" dirty="0"/>
              <a:t>WILMOTH J. R., 1990, “Variation in vital rates by age, period, and cohort”, in C. C. </a:t>
            </a:r>
            <a:r>
              <a:rPr lang="en-US" altLang="en-US" sz="975" dirty="0" err="1"/>
              <a:t>Clogg</a:t>
            </a:r>
            <a:r>
              <a:rPr lang="en-US" altLang="en-US" sz="975" dirty="0"/>
              <a:t> (ed.), Sociological methodology, Oxford, Basil Blackwell, vol. 20, pp. 295-335.</a:t>
            </a:r>
          </a:p>
          <a:p>
            <a:pPr marL="0" indent="0">
              <a:spcBef>
                <a:spcPct val="0"/>
              </a:spcBef>
              <a:spcAft>
                <a:spcPts val="488"/>
              </a:spcAft>
            </a:pPr>
            <a:r>
              <a:rPr lang="en-US" altLang="en-US" sz="975" dirty="0"/>
              <a:t>WILMOTH J. R., 2001, “Les </a:t>
            </a:r>
            <a:r>
              <a:rPr lang="en-US" altLang="en-US" sz="975" dirty="0" err="1"/>
              <a:t>modèles</a:t>
            </a:r>
            <a:r>
              <a:rPr lang="en-US" altLang="en-US" sz="975" dirty="0"/>
              <a:t> </a:t>
            </a:r>
            <a:r>
              <a:rPr lang="en-US" altLang="en-US" sz="975" dirty="0" err="1"/>
              <a:t>âge-période-cohorte</a:t>
            </a:r>
            <a:r>
              <a:rPr lang="en-US" altLang="en-US" sz="975" dirty="0"/>
              <a:t> </a:t>
            </a:r>
            <a:r>
              <a:rPr lang="en-US" altLang="en-US" sz="975" dirty="0" err="1"/>
              <a:t>en</a:t>
            </a:r>
            <a:r>
              <a:rPr lang="en-US" altLang="en-US" sz="975" dirty="0"/>
              <a:t> </a:t>
            </a:r>
            <a:r>
              <a:rPr lang="en-US" altLang="en-US" sz="975" dirty="0" err="1"/>
              <a:t>démographie</a:t>
            </a:r>
            <a:r>
              <a:rPr lang="en-US" altLang="en-US" sz="975" dirty="0"/>
              <a:t>”, in G. CASELLI, J. VALLIN, G. WUNSCH (eds.), </a:t>
            </a:r>
            <a:r>
              <a:rPr lang="en-US" altLang="en-US" sz="975" dirty="0" err="1"/>
              <a:t>Démographie</a:t>
            </a:r>
            <a:r>
              <a:rPr lang="en-US" altLang="en-US" sz="975" dirty="0"/>
              <a:t> : </a:t>
            </a:r>
            <a:r>
              <a:rPr lang="en-US" altLang="en-US" sz="975" dirty="0" err="1"/>
              <a:t>analyse</a:t>
            </a:r>
            <a:r>
              <a:rPr lang="en-US" altLang="en-US" sz="975" dirty="0"/>
              <a:t> et </a:t>
            </a:r>
            <a:r>
              <a:rPr lang="en-US" altLang="en-US" sz="975" dirty="0" err="1"/>
              <a:t>synthèse</a:t>
            </a:r>
            <a:r>
              <a:rPr lang="en-US" altLang="en-US" sz="975" dirty="0"/>
              <a:t>. I : La </a:t>
            </a:r>
            <a:r>
              <a:rPr lang="en-US" altLang="en-US" sz="975" dirty="0" err="1"/>
              <a:t>dynamique</a:t>
            </a:r>
            <a:r>
              <a:rPr lang="en-US" altLang="en-US" sz="975" dirty="0"/>
              <a:t> des populations, Paris, </a:t>
            </a:r>
            <a:r>
              <a:rPr lang="en-US" altLang="en-US" sz="975" dirty="0" err="1"/>
              <a:t>Ined</a:t>
            </a:r>
            <a:r>
              <a:rPr lang="en-US" altLang="en-US" sz="975" dirty="0"/>
              <a:t>, pp. 379-397.</a:t>
            </a:r>
          </a:p>
          <a:p>
            <a:pPr marL="0" indent="0">
              <a:spcBef>
                <a:spcPct val="0"/>
              </a:spcBef>
              <a:spcAft>
                <a:spcPts val="488"/>
              </a:spcAft>
            </a:pPr>
            <a:endParaRPr lang="en-US" altLang="en-US" sz="894" dirty="0"/>
          </a:p>
          <a:p>
            <a:pPr marL="0" indent="0">
              <a:spcBef>
                <a:spcPct val="0"/>
              </a:spcBef>
              <a:spcAft>
                <a:spcPts val="488"/>
              </a:spcAft>
            </a:pPr>
            <a:endParaRPr lang="en-GB" altLang="en-US" sz="975" dirty="0"/>
          </a:p>
        </p:txBody>
      </p:sp>
      <p:sp>
        <p:nvSpPr>
          <p:cNvPr id="18437" name="Slide Number Placeholder 3"/>
          <p:cNvSpPr>
            <a:spLocks noGrp="1"/>
          </p:cNvSpPr>
          <p:nvPr>
            <p:ph type="sldNum" sz="quarter" idx="4294967295"/>
          </p:nvPr>
        </p:nvSpPr>
        <p:spPr>
          <a:xfrm>
            <a:off x="7117358" y="796429"/>
            <a:ext cx="1671638" cy="371475"/>
          </a:xfrm>
          <a:prstGeom prst="rect">
            <a:avLst/>
          </a:prstGeom>
          <a:noFill/>
        </p:spPr>
        <p:txBody>
          <a:bodyPr/>
          <a:lstStyle>
            <a:lvl1pPr>
              <a:defRPr sz="1950">
                <a:solidFill>
                  <a:schemeClr val="tx1"/>
                </a:solidFill>
                <a:latin typeface="Times New Roman" pitchFamily="18" charset="0"/>
              </a:defRPr>
            </a:lvl1pPr>
            <a:lvl2pPr marL="603647" indent="-232172">
              <a:defRPr sz="1950">
                <a:solidFill>
                  <a:schemeClr val="tx1"/>
                </a:solidFill>
                <a:latin typeface="Times New Roman" pitchFamily="18" charset="0"/>
              </a:defRPr>
            </a:lvl2pPr>
            <a:lvl3pPr marL="928688" indent="-185738">
              <a:defRPr sz="1950">
                <a:solidFill>
                  <a:schemeClr val="tx1"/>
                </a:solidFill>
                <a:latin typeface="Times New Roman" pitchFamily="18" charset="0"/>
              </a:defRPr>
            </a:lvl3pPr>
            <a:lvl4pPr marL="1300163" indent="-185738">
              <a:defRPr sz="1950">
                <a:solidFill>
                  <a:schemeClr val="tx1"/>
                </a:solidFill>
                <a:latin typeface="Times New Roman" pitchFamily="18" charset="0"/>
              </a:defRPr>
            </a:lvl4pPr>
            <a:lvl5pPr marL="1671638" indent="-185738">
              <a:defRPr sz="1950">
                <a:solidFill>
                  <a:schemeClr val="tx1"/>
                </a:solidFill>
                <a:latin typeface="Times New Roman" pitchFamily="18" charset="0"/>
              </a:defRPr>
            </a:lvl5pPr>
            <a:lvl6pPr marL="2043113" indent="-185738" algn="ctr" eaLnBrk="0" fontAlgn="base" hangingPunct="0">
              <a:spcBef>
                <a:spcPct val="0"/>
              </a:spcBef>
              <a:spcAft>
                <a:spcPct val="0"/>
              </a:spcAft>
              <a:defRPr sz="1950">
                <a:solidFill>
                  <a:schemeClr val="tx1"/>
                </a:solidFill>
                <a:latin typeface="Times New Roman" pitchFamily="18" charset="0"/>
              </a:defRPr>
            </a:lvl6pPr>
            <a:lvl7pPr marL="2414588" indent="-185738" algn="ctr" eaLnBrk="0" fontAlgn="base" hangingPunct="0">
              <a:spcBef>
                <a:spcPct val="0"/>
              </a:spcBef>
              <a:spcAft>
                <a:spcPct val="0"/>
              </a:spcAft>
              <a:defRPr sz="1950">
                <a:solidFill>
                  <a:schemeClr val="tx1"/>
                </a:solidFill>
                <a:latin typeface="Times New Roman" pitchFamily="18" charset="0"/>
              </a:defRPr>
            </a:lvl7pPr>
            <a:lvl8pPr marL="2786063" indent="-185738" algn="ctr" eaLnBrk="0" fontAlgn="base" hangingPunct="0">
              <a:spcBef>
                <a:spcPct val="0"/>
              </a:spcBef>
              <a:spcAft>
                <a:spcPct val="0"/>
              </a:spcAft>
              <a:defRPr sz="1950">
                <a:solidFill>
                  <a:schemeClr val="tx1"/>
                </a:solidFill>
                <a:latin typeface="Times New Roman" pitchFamily="18" charset="0"/>
              </a:defRPr>
            </a:lvl8pPr>
            <a:lvl9pPr marL="3157538" indent="-185738" algn="ctr" eaLnBrk="0" fontAlgn="base" hangingPunct="0">
              <a:spcBef>
                <a:spcPct val="0"/>
              </a:spcBef>
              <a:spcAft>
                <a:spcPct val="0"/>
              </a:spcAft>
              <a:defRPr sz="1950">
                <a:solidFill>
                  <a:schemeClr val="tx1"/>
                </a:solidFill>
                <a:latin typeface="Times New Roman" pitchFamily="18" charset="0"/>
              </a:defRPr>
            </a:lvl9pPr>
          </a:lstStyle>
          <a:p>
            <a:fld id="{A8260712-4CA6-4692-BEE7-4DF5B86284FE}" type="slidenum">
              <a:rPr lang="fr-FR" altLang="en-US" sz="1138"/>
              <a:pPr/>
              <a:t>17</a:t>
            </a:fld>
            <a:endParaRPr lang="fr-FR" altLang="en-US" sz="1138"/>
          </a:p>
        </p:txBody>
      </p:sp>
      <p:sp>
        <p:nvSpPr>
          <p:cNvPr id="18438" name="Rectangle 4"/>
          <p:cNvSpPr>
            <a:spLocks noChangeArrowheads="1"/>
          </p:cNvSpPr>
          <p:nvPr/>
        </p:nvSpPr>
        <p:spPr bwMode="auto">
          <a:xfrm>
            <a:off x="2086183" y="831258"/>
            <a:ext cx="497796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sz="1950" b="1" dirty="0"/>
              <a:t>APC literature: Gospels &amp; Bibles 1970-1990s</a:t>
            </a:r>
          </a:p>
        </p:txBody>
      </p:sp>
      <p:sp>
        <p:nvSpPr>
          <p:cNvPr id="18439" name="AutoShape 2" descr="data:image/jpeg;base64,/9j/4AAQSkZJRgABAQAAAQABAAD/2wBDAAoHBwgHBgoICAgLCgoLDhgQDg0NDh0VFhEYIx8lJCIfIiEmKzcvJik0KSEiMEExNDk7Pj4+JS5ESUM8SDc9Pjv/2wBDAQoLCw4NDhwQEBw7KCIoOzs7Ozs7Ozs7Ozs7Ozs7Ozs7Ozs7Ozs7Ozs7Ozs7Ozs7Ozs7Ozs7Ozs7Ozs7Ozs7Ozv/wAARCAFaAOEDASIAAhEBAxEB/8QAGwAAAgMBAQEAAAAAAAAAAAAAAAUCBAYDAQf/xABFEAABAwMCAgQLBwMDBAICAwABAgMEAAUREiEGMRNBUZEVIjVTVGFxcoGS0RQWMjOhscEHI1JCovA0YoLhJPFDcyWTsv/EABkBAAMBAQEAAAAAAAAAAAAAAAABBQIEA//EACwRAAIBAgYBBAEEAwEAAAAAAAABAgMREhMhMTJRBCJBYfChFCPB4TNxgZH/2gAMAwEAAhEDEQA/ANW664HVgOKACj11HpnPOK+an6OHWX20vF9wFwBRAA2zvUvuwz6Q53Cu+Nakl/RxOlUuZ7pnPOK+ajpnPOK+atD92GfSHO4Ufdhn0hzuFPOpfULKq/WZ7pnPOK+ajpnPOK+atD92GfSHO4Ufdhn0hzuFGdS+oMqqZ7pnPOK+ajpnPOK+atD92GfSHO4UHhlgD/qHO4UZ1L6gyqv1me6Zzzivmo6ZzzivmpmiHZXJaoaLy0qQnIU0HEFQxudvUKtM2CHIYQ+zMU42tIUhacEKB5EU86kvb8Cyqn1iLpnPOK+ajpXPOK+Y1oPu0x6Q53CuTvCyFnLcxaDpI3TnfvpZ9LoeVUEnSu+cX3mjpXPOL7zTNrhN8KHSXBWAonKRuRnYd3/DQjhF07LuBGnGClOdW/XvtS/UU+h5NTsWdM55xXzUdK75xfeavGxw/tht5vaPtZTlLWRrHI5057Aa6L4YbZW225dtK3SEtAjBUQCSBvucA/AGjPp9Bkz7FvSu+cX3mjpnPOK+ambPDTT7hWxdekQh4pWEgHBB3ScHYiuy7Pbm3C2u46VhSUFKlJBClfhHtPVTVal1+BZVTsTdM55xXzUdM55xXzU1kQLRFbW7IuqGkIX0alLWkAL56fb6q5uR7E0y0+5e2ENP56JanUBK8HBwevBp5tPr8Cyqnf5F3TOecV81HTOecV81M5cKzQNH2u7tMdINSOkcSnUO0Z6qup4bjrSFJkuEEZBAG9GdS6/AZVT6zP8ATOecV81HTOecV81aH7sM+kOdwo+7DPpDncKWdS+oeVV+sz3TOecV81HTOecV81aH7sM+kOdwo+7DPpDncKM6l9QZVUz3TOecV81HTOecV81aH7sM+kOdwo+7DHpDncKM6l9QZVX6yjRRRU07zSRf+kZ//Wn9q7Vxi/8ASM//AK0/tXatCCiivKACis1eb/KtN0uKgjp2ItvafSzsnUtTi0nxsE8gO6oDimY4IuYkdlSrg5De6R8hA0BRyFaevAxkerrzW8D3M4kajNeHcVl1cXOp8KqNtGiA26pH/wAhOpwtnBBTzTnmDgjHwrheuJ7nEiNtiIzElOth3UXtQA6QJwnxfGVg5I2x20YJMMSLlostytcUW4/YnIqFOaX8K6VQVnGRjGrJ3VnfsqpA4UuMC1vQm5oUl1mO3pLrmElOzhB6sjlgY23GKk9xW/BRKcWwXUt3QxMuOBOhOBuAE5O55YJ7TUrnxO+iDe1MtIaNvQoI0vDplEY30FJATvsTn2Vv1mfSLvAd/VdYMNcp0iNBRqkh9wI1pdznlhSinbB6jTKRwvNk3J2Qu4OdG486ooS+4kdGpsBKcA4GFDNd0cTLVxGu0/ZUaUuBrpA9lzJZDmooxsnfGc86WwuKpzNhZnykKlOi2pkLTkICllzT1J2P/MUevcPSXUWK9C72yWuchbcRpCHR0qwXToKVkjcHcgjly36sWrFZJlrkqdfmqfS4yErSpxSsrClHUM8vFIG3ZS6Zxu7Bta5TtvR0zcp1hbPTnfo+ZSdO+3bimCb/ADX7jc40S3NutQEAh0yMdKpTYWkAaT24zmk8bWoLCLneFroeLjem5LCUl0E/5FrCRpA0kBWyvGzkhRG1Ob1ZlXZ+3qD62kRX1OrLayhZBbUnYjluofDNSsl3N6tfhBDBZaWohnWTlaRtqIxtvnbsx21mLbxRdGrPc3ZDqJ0uIGlakrQWMKVjIUhOR2lKtxin63/zQPSv+luRwncxZHrfDnBC3Jjz4dU8sLAVnR4w5kHGc/vV57h+W9I6db7WoyIryuZ/K/F1dfVURxXjiCJalMMK6dAKnW3yoIUUFQxlICgcbHPwFcLXxJMnM2515ttCn5L7a0MuA4CELICsjY+KOsdR68UNztqHpO8nh6YX7fNYXHVJiPPuKaezoWHSSdwMgjbBxXC9cLTr8yx08hmK42xIbUI5UE5cKdPtG2/bUI/F8uVEgvphRmenmKjvByQdLeEFX4tOCfZkbc99u33mej6Gy02tTs6QwFyXw0hKW1H/AFBPM9Qx8aE5oHhJpsdzi3BqdFTAcUYSIzjToUEoKc7oIB233HXgb1o2gpLSQvTqAGrSMDPqpTbL6u4Xq4W5yMlowyNCg5qLiTtnlgbjlnNJ0X6dH4wkQ5MlUiOdZYZjaF6QlGcLTjWDnkc4OcVm0paP2HdI2NFZNjjCU9bG5KLUnpXZDTLbYlJIOsbEkDYjkQRU5HEsyAZ6nonSOsrjthrpgG0KWnJ8fSMAHrOfhSwS2HiRqa9rNscUuPXW2QlwUtJntFRV9oCyhQ1ZSAkHP4eZIHxGK0lZaa3GncKKKKQzK0UUVkYwb4hiMNIaU28VNpCThIxkfGpfeaF5t75R9azTv5y/eNQqlHxoNJnA680zUfeaF5t75R9aPvLC82/8o+tZpppb7qWmxqWo4Aq74DuPmP8Aen60pUaMdGxqrVeyG54jhE7tPfKPrXn3ign/APE92/hH1pT4CuPmB86frR4CuPmP96frSy6HYZlXobfeKD5l75R9aDxHBO5ae2/7R9aU+Arj6P8A70/WjwFcfRx86frRl0OwzKvQ2+8cHzT3yj60feKDnPRPfKPrSnwFcfR/96frR4CuPo4+dP1oy6HYZlXovsXe1R5Eh9uO8HJKwt04zqISEjr22SK7/eKD5p75R9aU+Arj6OPnT9aPAVx9H/3p+tGXQ7DMq9Db7xQfNPfKPrUXb9b3mVtLaf0rSUqwMHBGOeaV+Arj6OPnT9aPAVx9H/3p+tGXQ7DMq9DKNfLbEjNxmI7rbTSAhCQkYAAwBzrp94oHmnvlH1pT4CuPmB86frR4CuPmB86frRl0OwzKvQ2+8UDzT23/AGj60feKDjHRPfKPrSnwHcfRx84+tHgK4+jj50/WjLodhmVeht94oPmXvlH1o+8UE/8A4nvlH1pT4CuPo/8AvT9aPAVx9HHzp+tGXQ7DMq9DYcRwQcht7Puj60feKDnPRPfKPrSnwFcfRx84+tHgK4+jj50/WjLodjzKvQ2HEUEcmnh/4j60feKD5p75R9aU+Arj5gfOn60eArj6OPnT9aMuh2GZV6G33jg5/Ke+UfWpfeaF5t/5R9aT+Arj5gfOn60eA7j5j/en60suh2GZV6HH3mhebf8AlH1o+80Lzb/yj61nH2HIzxadTpWOYzmuVei8am1dGM+aG1FFFTCgLHfzl+8ahU3fzl+8ahVuPFEmW7Llp8qR/f8A4rZ9VYy0+VI/v/xWxWpKEFajhKRkk9Qrg8rmjs8fixbK4jtcS9sWZ6SEzZCdTbeknPPr5DkaaCvhV0XOvMi58bxFFKYU5tLOepI5H4eJt6zX0y8ccQrRw3Cu/RmQqclPQMoVgqJGTv6uVZqULYcOr/k9I1L3uamisEx/UaYm5QLdc+HJEJ+c8htOtzxQFKABGRvz5V1k/wBQJL1xmx7HY3bmzA/6h8OhAGOeBg55HurORU6HmRNwaT3jiqy2B5tq6TRHW6CpAKFKyM46garQON7FKtEW4vTmoiJOoJQ8oAhScah8MjvFY3jqfaZHGHDs6Q6y/bFIKlrI1oUjVvt106dHFPDJBKdldH0K1X+1XxtS7ZOakhP4gk4Un2pO4pjXx21Xaz2/j24Xq0oLVmjRSXOjRpSokAAJHVlWMCtNH/qNJSmJMuVhdhWuY4EMy+mCufIlOOX/AAZrU/Hkn6RRqL3N4aVQuJLXcLxKtMaRrlxBl1Gk7bgHfrwSKzU7+oklu9zLPbrC/OlRlYAbc2UBjJO23Oo23i6zx7tepMi0It8iG0FSn04KnDkDTyG+T8axkytqh41c3lFfOk/1RlIaanyuHJLVrdXpTKC8nuxj9aZXv+oCYdxj22zW5y7Snm0u6W1YASRkdRPLf40sipe1h5kRlb+KxP4wncPfYygw2uk6fpM6/wAO2Mbfi7eqtDXyvhC7of8A6j3y5zWVQAISlPIeOC1hTec91aPinjGCOE7jJs1xZfkNoSjLS8lvWrTq/U91bnRamopdGYz0uxhc+OuG7RLMWXckB5P4kNpUvT7dIOD6qcW+fFucNuZDeS8w6MoWnkaxfBHBNkPDMaZOgszZMxvpVrfSF6c8gM8tsfGrd34ggcCsQ7Ja4DkuS8SWIiFHYFR69zuc49h7KUqcW8MLtjUna8tjWynvs0V5/Tq6JCl4zjOBmlXCfEQ4osqbkIv2YFakdHr18uvOBSGBxwbq5NstztjtsniMtSG3FZCwEk7bDfG/fWW4Q4xm8P8ACP8AYsTsuIw+rp5PSaUoKiNhseojvrS8eTi9NdDLqK66PsNFY28f1CjQWbei3wnbhMuDSXWo6DghKhkZODv6vVUbT/UJMp+bBuNtct9wisre+zrVnpAlOogHA3xvyrzyZ2vY3jje1zaV5tXz+F/US5Xlgu27heS8wAsOOhzZJAJwMDfq76qf0iucx2HIguRHls61O/a1KJTqwkaPbjetOhJRbfsLMTaSH198rO+wftS6mN98rO+wftS6u+lwRwVOTG1FFFRyoLHfzl+8ahU3fzl+8ahVuPFEmW7Llp8qR/f/AIq/x7MmxeFJKLew69JkDoUhpBUUhX4jgerPxxVC0+VI/v8A8Vs8Z6q4vIeGomddBXg0fMbX/S6S5YGm375MjF9sLdioHiJURyIzv1d1ZtNuvyLFD1W2StywzVLDamlYW2sg5HaApBzjqVmvuWPVWf4u4be4hgtJiTnIUqOvW04knBPYcewUoeTLF6j0lSVtDBXviV3iPijhdRtUiCy3ObwqQnClqK0ZA9QwO+qSLO1w7d7pHvdlnzekVrhuRFLSlzc7EpPXkduN611v4N4gl8QQrrxPdI8oQN2G2E4yeonxR14PXyreY9ValXjC0Y7f2ZVNy1Zj+F+FrW/w8x9v4cZikrU4mO+ovFGrAzlQyCdI2pXxPYkq434bYjWwqgMjStKGctIGrkdsCvomPVRgV4KtJSxHq4JqxluMeGk3DhCXb7VGaZdJS4httIQFlJBxt6q+fwIMGXFgW1PCVyk3AEIkB591ppONtXPA7tq+0bV7ThXcY4RSppu5gOE7fIjf1Dv7zsV1plSAltxSTpVuORPPlSCVwzc7tfOLmmorqC9hbClpKUukOA4B5HIFfXceqvcDspryJKWL/X4Flq1j4/Jvl3uvB7HCLPDktM0JbYWpbZSgJSRg78jsM52G9dkwbh/T/imPcV29+4RHoaGFrYTqKVBCUn9U+rY19UlSo0FhUiW+1HaTjLjqwlIztzNTbW282lxtSVoUAUqScgg9YNa/UaWUdGLL+T5twoiVe+PrvcLlZno0WbCKOjfaISpOUAA5GCSBvWqufBlnk2Wbb4cGPDMtsJK2mwncHKScdhrRUEgc68pVW5XWhtQSVmfLLRxRxDwZF8CXSwSJYj5Sw8znCh1DOCCPXzHLFcrkq+pvVn44fs7q9KSh6KhB1tDKwNjvulWc9vtr6vtRgdlbz1e+HX3M5ftc+XMeEeL+MVX5NrkQoUKG42kvJwpwlCgB6zlXVnl669tVsmt/0cnxFQn0yVrWQyWyFnxk9XPqr6jgdlGPVQ672S0VvwGX8nyIQrrw3M4f4lTbHpbLcFDL7SUHW0dJB26tjXZLVz4t4lm8QC1vw4ceA402HUkLdJQoAY6z4x5eqvq2PVQB6qf6h721/gWV8mO/pvDkROCAzIjuMO9I6ShxBSrf1GuH9J4UqDwzIblxnY6zLUoJdQUkjSnfetzj1V4eVebqtqS7NqNrfBkr75Wd+H7UuphffKzvw/al9UqXBE+pyY2oooqMVBY7+cv3jUKm7+cv3jUKtx4oky3ZctPlWP7/APFbOsZafKsf3/4rZ1weVzR2ePxZ7RRRXKdIUUUUAFeV7VK73Jq0WmVcHt0R2isjONWOQ+J2ppXdkJuyPl3HvFM9vjJJt7732a0aC8ltZCSoqGc9vUN6+npvEDwU1c1yW24jqErS64rSMK5c/bXx2yNX+ZY7qtrhxc9F6JKpWvTggk5A9SiT8K7t3dcz+kM62v5S/bpDbZB56SsEfrkfCu+pQTUYr20/9OeM2m2fVmeI7LImiEzc4rkk8mkugk1Kdf7TbH0MTrhHjOufhQ44ATXzTiKy2+zw+EJcGOliQ4610jiBgrOEnJ7d6nw/Bst24y4iVxKW1yUPKDSH16RpyQSN98AJ9gryyI2xXdv7sbzHsaH+o1ygz+BLkmJLZfLS2g4G1hWn+4OeOXI91PeHLnBctcCCiWyqSiI2VMhYKx4o6udfI46IzfCfF7cJZXGTKjhlR/1I6VWD3YrSX2O7w+jh3jGGnIbYaZlpA/EkpAH6ZHy16SorCofP8GFN3xH0Z28W1iSuM7OjoeQkqU2p0BSQBkkjsxvS2Zd7VfrNPjwL5HbV0Kgp9t0ZZ/7uY2FYKzWJ3iWxXziG4SG4j9zVoYddOEJSFA4z1AkBPwrjElu223Xvh2dbILUtq1rP2qLjLiQNtWOec5ztXnkJN2eqNZj91ofQLNKg8O8LQxcL4zIaSCkS3HBhw6icA5OccvhTuFOi3GOJEOQ3IZOwW2oKFfJhY37rwbw1JhSYipMRDq0w5SwEupDhJIB58gD6jzrbf07u7V44dUtqAzB6B9TSmmB4hVsokfNWatKycr+5qE7uxq6KKK5j1CiiigAqJqVRNAGSvvlZ32D9qXUxvvlZ32D9qXVXpcETKnJjaiiioxUFjv5y/eNQqbv5y/eNQq3HiiTLdly0+VY/v/xWzrGWnyrH9/8AitnXB5XNHZ4/FntFFeVynSe15muKZbDklyMl1JeaAK0Z3API/oe6huWw5KdjIdSp5kJU4gHdIVnTn24PdQB2qndLVEvMFcGc30kdzGpGojODkcvXVzNFCdndAV4UGPbobUOK2GmGUhCEDqFKHuCbC+uYpyH/ANcrVIAcUAs6tWcZ7d/iadCS0ZJjdInpggLKM76SSM94oRIacecZQ4lTjWAtIO6cjIzWlKS2YmkyhN4btdxZhtSo+tEEgxxqI0EYA5HfkKpXfgXh+9zvts2CFPnGpaFFGvHLVjnWhzVZE5DlxehBKtbLaHCcbEKKgP8A/JpqclsxOKFDXA/DzMGVCbgBMeWpKnkBavGKTkde2DWZ/qC+p82vgq1pIVKUjWAc6W0/hH6Z/wDGt49PbYuEaEpKiuSlZSRyGnGc99WcDnitRqyjJSeonFNWQrVw3bHbA3ZHoyXIbaEoCDsduRyOvO+apwOBeH7bHksx4ZxLbLTqluKUpSD1ZzsPZTxyQ0y4024sJU8opbB/1HBOO4GvVSGkyEsFwB1SSsIzuQMAn9RWccrWuPChBM4C4emwo0R2EQ3FSUslDigpKSckZzuMmm1ptEKyQUwrewGWEknSN8nrJPWauFQAyTiq8Oe3MckoQlQMZ7oVZ6zpCtvV4wpOUmrN6BZJlqivM1UnXBuCuKlxKiZL4ZTp6iQTk+rxTWTRcorwcq9oAKialUTQBkr75Wd9g/al1Mb75Wd9g/al1V6XBEypyY2oooqMVBY7+cv3jUKm7+cv3jUKtx4oky3ZctPlWP7/APFbOsZafKsf3/4rZ1weVzR2ePxZ7Xh5V7Xlcp0mRnWx6XxZPmwHgxcIrDBaUrOhYOvLax/icD1jAPVSZfEc1N2ubsaM7FmPrhxHELQCphRDuSASArlsc4OR7K+hpYaS8t5LaQ4sAKWBuoDkCfie+uEi3QJPSpkRWXOnSEuBaAdYTkjPbjJ769VUXujzcejIN8SXq2Fa7iA/HbUqMklCEul0pCm9QQSASSU49aT1014fvVxu87oH2uh+wNdHN8XZUjOMJJ6sDVt/kmnTFqt8aMIzMNltoLDgQlAxqByFe3IBzVhDTbZUUISkrVqVgYye091KU4tbDSfZi7rLdg8UzeIBqXGtiWYr6Ebno1AqWcdeCps/A1Tj3CdZX5cp4pZmXdpmTokZKY5U6UHVy2QlbefYa3ghRkh4CO2A+cu+IP7hxjJ7dhjevH4EOSvU/GZdUUFvK0BR0nBKd+o4G3qpqorWsLCzHzL5eLTNNnVcGpjz/RBM0spSY+tRSdSRsRtt7d81zl3C52y5TI6ZyJUp37LG+0IaRqQD0yt0khOrqHVuNq1jNitMeI7Eat0dLD35jYbGF+3toTYbSiMuOm3Rgy4AFo6IYVgkjPbgkn40Y49BhZlW512ckx+kLa50ZMpDK39CdRDaCkrCCQk5OCM8t9s0/wCGLi7LtxbmPrcmMuFt4OtJbUFYBxhJwdiNxzFXE2e1Mspjpgxkt4UkILacHV+L256+2uTFhhRZkd+M2lhuOlehltICdSsZWfXgY+JpSlFrYaTQk4salzL3BTAWftFujuTkNjk4oKSkJPtBWKWJvDjl1a4sQhfQSW34sdpe2UIQVg47StCvhit8I7P2gyA0jpVJCC5p8YpBJAz2ZJ765rt8RxtptcZpSGVBTaSgEII5EdlONRJWsDjqfO7ldL3LsT7cqRqamRQ+FLbaToIWjZASolSPG5ncbdtNmFXa3vzZibmlTbVzaaea6Af3ytLKFKJ5p/FkAdnXWkbsVnj9Ilu3RUdNssBpPjDOcezO+KtmFFUlaTHbKXFhxYKB4yhjCj2kaRv6hTdRWskZUH2ZBN+uzUeJelzWXmJklLHg5LQBb1K07K5lY6wdufKuLU243BNhuUq4MuNzZyVoipbA6HxF7BXM4689fZWubstsanqntwI6ZSskuhsBWTzOe2oosVqblGSi3xkvKVr1hoZ1dvqNLHH2Q8L7FvDF0lyBJi3WQVTmVJUtBbSkJC86dJScKScHB59taKlQ4ctrbrBjxm2EMvdMW2kBIWsAhJPszkU1rzk03dG1f3Paia9rw0hmSvvlZ32D9qXUxvvlZ32D9qXVXpcETKnJjaiiioxUFjv5y/eNQqbv5y/eNQq3HiiTLdly0+VY/v8A8Vs6xlp8qx/f/itnXB5XNHZ4/FgTikSOLYC3GMMSgzJf+zsvlr+24vONjnOMjmQAerNPTuMVl0cL3ACFEVc2zBgykvso6D+4Qk5CVK1YwM4ziueOH3PeV/YsR+Mra+lp1aJDDD7K3mnnm9KVpQMqxvnYdo36q5M3Vu58R21SYsmPmO8tHTt6daTowRue47+qoL4ObetltgPSipuFHdYWUpwVhaNOR2Y51bt9nubVwiybhcWn0xWVNIQ0xo1Zx4xJJ38UcsCt+j2M+oW8RSXfvU1FU/dUsfYi5otwJVq14yQAdsVdVxVBt7QjrZuLv2cNNuuKZKlJUtI0BXWVHIGw588V3uVnuL17RdLdPZjLEboFJdYLgI1as/iGKj4AecbfL8pKnZEmO+tSW8DLejIAz16Phmi8LK4Wd9D0cVw8BJjTEyDIMf7P0WXNenXjY4wU75ziq54ihSZ8RRfmRXGlPJdilAGVJQFEL58gQQQcHNcLnaZbV9YkQ5Qbdlzi8CpvUlGmPowoZ3B0+rnXqeEHXJwnyZyVylqeU8UNYSdbYbASM7BIA7c0LAHqLPh6I+qNcFuzIkZLLjoDjYSh9ASk6iNzgZ25HnXY8TsJYS4u3z0KdWlDDamQFvFQJGkZ7Ac5xjrxUZXDaJkGLEdfIQxEXGUUjBOpKRkdn4a4uWW9PpYcfukZUuG4Fx3ExiEnYpUFjVvqCurGMUvQP1FSZdGLpxDYiy262qPPeZdQ6jSpKgwo47lDem3EtwdhWvo4p/8AmS1iPH9S1bav/EZV8KpxuGpKbixPlz0vPNzVyl6GtKTqZDekDJwBjPXVq58OR7zdWZNx0yIzDSktxlDYLJGVnffYYHxovG66DWxXt3EaWeH0yboVGVHdESSllOsl7UE7Af5ZBHvCpucYQI6i1Ijy2ZAdQ19nU1lZK86SMEgg6TvnbrxS268Motg12dYhtSZMYFpCNQQ4HRhYGew7jrxVa/Wa5Jmwbg7NbcnvT2GkKaYIbaQkLI8Ukk7qJO9bSg9TN5IZTbuzcpdvaDb8Z+PPw606kBaMsOkEcwc+rPKu0HiOI1FjR2Pt9zWI6HluJaBUlCvwqXyGT2DfblQ1w7KcmifOmtuyunS4eia0oCEtrQEgEk83Cck1yh8M3C06FWy4tIUuO0xI6ZjUFaBgKTgjBwTzyKz6LD9RZVxdASpJ6CWWFyBGRIDX9tbhVpwDnPPbOMVQgcTtPNpuNxffiBlqQpTPR4bWhC0p1dZyMge0mui+F7iptmGbm39gjzEyW0dAek2Xr0FWrGM+rPKpOcHpdihhyYpI6B9sKQnBBcdS4FD2FPxp/th6iwri6Cyh0yo0yKptsOht1nxloKgnKcE53I25jPKpOcVw2kuh2LLbebdQ10C2wFqKwSnG+MEA9fVjnVV3hm4XBzpbpcmnXW0JQyGWNCUjWlSiQSSSdAHYK73Th16a9Mdaej4lJbSpqQx0iCEauYyP8gcjGMUv2x+oetOB1pLmlSdQBwoYI9tSNVrZEMC2RoanVOlhpLZcVzVgYzVk15M0ZK++VnfYP2pdTG++VnfYP2pdVelwRNqcmNqKKKjFQWO/nL941Cpu/nL941CrceKJMt2XLT5Vj+//ABWzrGWnyrH9/wDitnXB5XNHZ4/FnteUE4rzVXKdJ7RUWnUvNJcQcpUMg1OgAryvaKAPKK9ooA8or2igDyivaKAPKMV7RQB5RXteUAFFGa9oA8or2igAqJqVRNAGSvvlZ32D9qXUxvvlZ32D9qXVXpcETKnJjaiiioxUFjv5y/eNQqbv5y/eNQq3HiiTLdly0+VY/v8A8Vs6xlp8qx/f/itnXB5XNHZ4/FlK6W7wnH6AuraSTupH4sYxsequEKzCGt9f2l5ZeCQd8adOeXefhgdVNCcV5nO1c12dFitbBi2MDPJAG9W6q23ycx7tWqT3AKKKKBhRRRQAUUUUAFeV7UVDIIoA9yO2jNImLPeGmkIN+cUUkHJZBzhODnJJ3O/OrC4F2Lylou+lO+lPQJIGc+vfq7vbTt8iuNcivFKCUkk4AG5pUbddCgarwrPjEkMgc9OOXZpV83qqmhM15w20S1SQggvvlIA5AaRnIJ6z7R66LBc5pl3h2R0iZIDOshIw34wxgEb554Pb1dezZdydbW3mG4GlEBTqlJAQMcyCc/p10oRaZaJDehcR0BQU4nokqUcEZydPt3yKcrgIdRlYR0g3RhIwg+zr+P6Vp2Erl4HavaXWyVrSYruzzOxT6v8An8HrpjWDQVE1KomgDJX3ys77B+1LqY33ys77B+1Lqr0uCJlTkxtRRRUYqCx385fvGoVN385fvGoVbjxRJluy5afKsf3/AOK2dYy0+VI/v/xWzrg8rmjs8fiylc4Ts1lKGnQ2QrJJB7OrBH/M1xg2t6It4rluKDiUJSlI0hGnPLnz/gUzzXmc1zXdrHRYrWsYtscZJwgbnrq3VW2+TmPcq1Q9wQUUUUhhRRRQAUUUUAFFFFABXle1zffRHZW86rShCSpR7AKAFHEN3MARorDiRIludGnbJSCDuB25wBXVmO+1FS20gMqUCSBuontJ9p7Sd+fOqUWQ22TeJmpbs1QTFbSkqIR1YAyd+ZxTEuSktqW2yltSubju59WEp5+zIrb00M7iqKDHcSk2d6Mh5zLjgkEKKjjxjg75329XKmciFJfS29HlPx1NnWlsqyHPUvOdj6t6Izc6LqclqEwKJUCgAKbGcgAdeB189uRq+y+0+jU2sKGcH1H19lJsEhXIXqcalteK6kEqSP8AUM4P0PYSOVMo8pqSyHW15SeYOxSewjqPqri80hLpSsDonjg9WlX/AL/5zpfco0dqE0iay4+A8SOg2JOdirt7T66FqPYd605xqHfRkEbGsowmzKt76RbZ4aGnLZCzq8Y45HqNaKAppcNpTTa20YwErSQoe0Gk1YE7mavnlZ34ftS+mF98rO/D9qX1WpcETanJjaiiioxUFjv5y/eNQqbv5y/eNQq3HiiTLdly0+VI/v8A8VprrPXbofTts9MrUE6BqyfYEgk91Zm1eVI/v/xT3iUsi0K+0KWlBWndCiDnPqBP6Vw+T/kR10OLJympN1tbKo75iOOoCtaCTpyOrlnftqMW2TGS/wBJc3j0gToIAJRjOcasjfIHLqqzaj//ABMQE5/spwck5GNjk71byDyrlb9jpKtrGLZHBUVEIAyeZ7quVVtvk5j3BVqh7jQUUUUgCiiigAooooAKKKKAPDWeu0lN1kNwYy0vMpWenShf41J/0ZHLfnn9cEUxvV0Rarep4jU4fFbR1qVVCy2nwbEUXsfaZilOPOBISUA74JHMjPPrJzWlormXq7DGIwelXJewXD4qVA7BO2w7BkfHAPs7py85rz/bT+EY5ntqs+4+6tuPDbSG+bizsNPYOvJ7cY2Pqq0FONpx0SQlI2CVfpyFIaKUlN2ElamXI4YB2Cwc4wnr+b9Ph59iXMZjvuL6OQhKSpbZwHCOo4xlO57OddY0kT8l1hxgJXs28BlWOvYkEVcW803gOOJRnlqIGd8fuR30XCxUbSuQwUlwKH4VIWnxknrGRj9vXXEXJyDDC7m0UK6QtpKPH1gAnVgcsgE13WtAcMuO4HE7B4IVkYHX7R+o+FWstupSoaVA7g86AFrfENvdYW6lTvic0FpQVzI/DjPUavRpCJUdD7YUErGRqSUn4g8q6BKcYCQPhXu3IUOwGSvvlZ34ftS+mF98rO/D9qX1VpcETanJjaiiio5UFjv5y/eNQqbv5y/eNQq3HiiTLdly0+VI/v8A8Vob6B4NJLnRhKgScgH2DKTv8Kz1p8qR/f8A4rQcQFAsz4U4pBI8QoOFauYxjr2rh8n/ACI66HFkVNSH7NGTBc0r6NOFLXoONOP9IIzy6sd1eQIVzjl7ppiCFJbDYypekgeNz3326+rPXVq0Y8Dwhq1f2Eb5Bz4o7KtkjFcrfsdNita8+DY4JydAyat1Vtvk5j3atUPcEFFFFIYUUUUAFFFFABUXFpbQpaiAlIySeoV7WU4pnuSVswozig2mQhLpQojpDn8v2dvd204q7sJux1YzdbqZ8gD7OxuyjG4HVkHkTzPIgBIPXTdpC0oXImlGpagEJAxpGfFB7TvUIMRDKAjXnozlxQxgq7B6h9PXVlKlPOleg6E7Iztv1mm3cSR1aQUI8Y+Md1b9dRP98lJHiDnn/VUHFPOLDTekD/WrPIdntP8Azqrqk9GAkowByxyrJokppC04UM9dKrlHQ8pCHYipyRkEaiNCcg5I/wBW6RtjPt3q+p1TxKGTpCSNSiP2+H/DVedONrZBRCkyvFKiGEalHf8AU700JnsOAmNH6OOoMoUckIJVv7VZ7Oyou2ZhcZMdDr7aA6pzxXTnJBGOew3zjlsK9jyulYVJ6FcXCiFIfGnV66k5dozEZMh8uNIWopGps5yATy7MAnPqo1DQrM8PtMNOtCZMKXTnCnSSnckYPPr7eoZzTCLH+zR0s9It3TnxlnKjv11Rb4ns7jXSiahI6gsFKlbkbA7ncHl2UwYfbksIeaJKFjIyCD3Gh39xaGVvvlZ34ftS+mF88rO/D9qX1WpcETqnJjaiiioxUFjv5y/eNQqbv5y/eNQq3HiiTLdly0+VI/v/AMVrpEZuSgId1YByNKykg+0GsjafKkf3/wCK2dcHlc0dnj8WUJrEpqAli2LDbiE6UFZyEjSQM5yTviq8Zi9Dpw7MZBUE9EVN6wnnqyAU9WOvmPhTfavDiua50WKtqCha4wWQVBAyQMAmrlVbb5PY92rVD3BBRRRSGFFFFABRXlULnc0wG8JHSPrH9toHc+s9g9f80AcbzcVsI+yxiftLqcpKdygctWP29dUrZADLaFhsOODCUA7gf9xz2fqcnsxRtUR0ypLr6i47IfUsLVlPi42xudtsA7DmRyGXZkLbbDNtYDy8hJOdDaRyyDg8vVn969HpojG+rLWjpT0QVlKfxnnn1e3t/wDddXXCjS20MrVyHYO2q5EpKA2lxtC1DYJSVEHr3P7kfDqqLEB2O2suXKQtSlFRUrRt/trBoutthpAAOe0nmT21z1mScI/K/wAgfxez1VSMSVLwRcJTTaVA7pbysY7NOw9u+1dC0824G27g8tYwdCkN4A9eEjagC4vo228kJCR8KWXG5ohgdKp5pJSpWEIClEDsHVy/UV1bjyo4Lsqc2tWSQpTWAnPUPGqldbpOilCWUZCiSSGMnGDyBVz9vqppXYF2BMjSI32hCSEhRTl3ZWevnU5VwhsMIdmJKElZCdbZJzgns22BqtAnLlsh1Day4CRpcbwvq/7sDny2/Spy3J6GEKMJiQ70xwArZKcHCt+vkPjRbUVznHvtjdjuOMPNBpOCv+2U53I5Eb7imUZ9iTHQ7HUlTSh4pTy7KXNSJ2hba7e2kkgpWkp0f+WSDn2A0whlwxWy60hlwjKkIOQDSY0Zi+eVnfh+1L6YXzys78P2pfVWlwRMqcmNqKKKjlUWO/nL941Cpu/nL941CrceKJMt2XLT5Vj+/wDxWzrGWnyrH9/+K2dcHlc0dnj8WcpXS/ZnSwMu6Do5fixtz9dL4ZvClPF9DSRpR0QUc74OrOPh+vVTWvNq5bnQyta8+DI+rGrQM4q3VS2+TmPdq1mh7jR7RXmRQVAcyKACjNLrhf7ZbcCRLRrJwG0HUsn2DekIvd64g+0s2uCuK0250fTOKGVbA59QwerPwrSg3qZckhnfuJWLO2hKEpffW6lvRr0hGrrUer2ddLYxk3B1a0tdO4R4y3BpaJOBvucgb7DbYjOc56DhByS2yJcoFTbocPiZCsdXVjbv681oWoLLTYRgqSNgDyx2Y5VpuKWgtW9RTAhNIfeU5MM19bhLijuhs7eKEj4c6ZKecbQlMWI4vUrGThIT6zkg91XEoQgYSkJHqFe1hu5pIroS6lRw0jJ5qK9z+lcktTlqUp1bCSFkoASVADqzy39dXaKQyo41PVpCZLCRq8b+ydx6vGroxFLKQkPKI7MD/wC+813r2gCmi3hDinDJfWokkFRB0g74G3KpuwkPJSlx10hKtWysZ9RxzHqqzRQBV+wMjkp4DsDy8d2a4ybNFlRhHcLugLK9nVZyQRzznr76YUUAK4nD8GG0ptvplJWAFdI8pWQOXM+ursaM3EYSy2VaE5xqUSe813qJobbFYyN98rO/D9qX0wvvlZ34ftS+q9LgibU5MbUUUVGKgsd/OX7xqFTd/OX7xqFW48USZbsuWnyrH9/+K2dYy0+VY/v/AMVs64PK5o7PH4s9pch65KlykdC0Gk6egUo41c9WcZ9XV10xrzArlOkThdwFkji3GN9p8TUH1HRpz43LfOM4q1m4HR/eiD/LxVHPs3FU7yxbI6Gy/CQdbgVqQyg5KSFYOe3GKtx4dtkxm5DcKPodQFpyykbEZHVWjJTahXpbzxkXxsMqcJbSxGSlSU4G2VEj9OuoSuGY05CETLncH0pWlWDI0g4PIhIAx8K8tjVpemSUogoCn1lzS40gadOGyAOfNIPZ41dbmLNBXHafisJXIdCW0pZT4yuYHqzjHxp3aegW0LcG02u2JIhRI7GeZQkAq9p5mrgUgf6h31TYh21+Oh9EJjQtIUMtJGx37KoWpNmmOOiNEZcSpSlhamkgHfBA6+rs66y9dWGw91p/yHfRrT/kO+kt2jWtlLDTkFoFx1KklDaBkpIVp3xzxjb11cYh2yRFbktwo5bcQFpJZTuCM9lFhl7Wn/Id9GtP+Q76S2xFqlOuoRb20qKis9I23seRGxPLbv7ajdxZYTkdD8VlKysLQlLKfG3AA+JUP/oE0W1sFx5rT/kO+jWn/Id9Um4dsdjpfRDjltaQoHoRyxnsqnbUWmYVBmEyQrLgUptG+TggAb7GiwDnWn/Id9GtP+Q76R3RFrhuMdNbkEa9QU2ygjPLBGc9Y3xjlV4QrepgPIgMKBTqADKcmiwF7pE/5Dvo6RP+Q76SWiNbHA6wm3oSpK1OkOtN58dRVgYJ2GcZry6ItEZ+Mw5BbLi16kJbZR4xHVviiwXHmtP+Q76Nae0D40rmJtEK3mc7CY6EAHxWUk74A/eoW+PaFlbCY0fpA654ikI1fizyGdt+6iwDfWn/ACHfXgUDyINV/Blv9Bj/AP8AUn6V1ZjMRwQwy20DzCEgZ7qQGVvnlZ34ftS+mF98rO/D9qX1XpcETanJjaiiioxUFjv5y/eNQqbv5y/eNQq3HiiTLdly0+VI/v8A8Vs6xVucQ1cGXHFBKUqySeqtT4WgelI764vJi3JWR1+PJKOpcoqn4WgelI76PC0D0pHfXLgl0dGOPZ3fix5OOnYbdwCBrSDgHmN+2ppSEpCUgJA2AHVVXwtA9KR30eFoHpSO+jDLoMUezqzCjRiCxGZaIGkFCAnbOcbeupPRmXwkPNNuBJynWkHBxjr9RPfXDwtA9KR30eFoHpSO+jDLoMUey0lAQkJSAEgYAA2FQbisMrUtpltCl/iKUgFXtrh4WgelI76PC0D0pHfRhl0GKPZ2eisSCC8w26UggFaAcA866hICNGBpxjGNsVU8LQPSkd9HhaB6UjvowS6DFHs7MxI0ZRLEdtsnYlCAnPdSu53a2R5am57CFBCMJWpAVuSAU+rmg+vPqq94WgelI76g5PtbydLrzK05zhQyM01GXuhOUeztClMzojchgHonE5TqGNvZU2YceOSWGGmieZQgDPd7T31xF0t45Sm++jwtA9KR30sEugxR7LDrDTww62hY5YUnP/OQ7qlpAGABgbAYqr4WgelI76PC0D0pHfRgl0PFHs7tRmWCS0y22VABRSkDOBgZ9lePRI8g/wB9ht3bHjoCtvjXHwtA9KR30eFoHpSO+jDLoMUeyw6y282W3W0OIPNK05B+FDcdpr8tpCOZ8VIG551X8LQPSkd9HhaB6UjvowS6DFHsuUGqfhaB6Ujvo8KwPSm++jBLoMcezOXzys77B+1L6u3d5t+4uONLC0EDBHsqlVWnwRNnyY2oooqMVRY7+cv3jUKm7+cv3jUKtx4oky3YUUUUxBRRXaO0l5RbKglZHiEnbPrpN2VwSucaKsLjEqKmvwEZSFEZKeWcV4qG6nOrSAMgnUMAg/8AsUscTWFnCva6BsNvht/IHWQeWeuuq4agtLScawQlRKhgqPUKHNIWFlWiu/2R3AOE+N1ah7Kg40psJUSkpVnBByDRiTDCznRXf7I6TgBOQcHxhscE791SaiqL6ArTpKkjdX4s4O3woxx7DCytRVqLFTILwyQUJyMe3s69qgIy3QXGUeJvgE7kDnSxxuPCzhRXdUR1Cik6RgkK8YbY55r37E/pJ0jbPX2c6eOPYsLK9FW34fRJISQooUrO+5AxXNCW0Mh5xJXqUUhIVjkATnvpKaaugwtbnCipKKSo6QQOoE5xXZUfKvE2SEJUSo7DIFacktws2V6K7mI8AdhkZ21DJxzr1yP0UdRVp1hzScHONjtSxoMLK9FFFaEFFFFADaiiioZXFjv5y/eNQqbv5y/eNQq3HiiTLdhRRRTEFSQstrC08xUaKAOyZKwgJ0pyE6dRG+M5xXRuVkLQ9ulWT+HrJBOe6qtFZcIseJnWQ4HX1LTsDy2x1VNMx0OdIQlStesZHI9tV6KMKtYLssIlLDqVK5DAOB1A5ryQ6haG0NjARnfGOdcKKMCvcMTsWDLc3wlCSo5UQNycEfya8TKWkpOlKtJBTkciBj+BXGvKMEQxM6IeWgLCTjXjJHVvmuhmu4UMJ3z1cs86r0UOKYYmdlSXF6ySPHKlH2nnUjMdUkpUEnOcHHLNV6KMEegxM7KkuLUonGTnPx51FDpQkoKUrQd9Kh1/xXOinhVrCuyS16zulI3zsMV1+1KIwUIIKQk7HcDlXCihxTC7O6pbqlatgfG5DHPnXjslbySFBI1K1KIG5NcaKWFDuwooorQgooooAbUUUVDK4sd/OX7xqFTd/OX7xqFW48USZbsKKKKYgooooAKKKKACiiigAqw0hYQFNtlbiskYTnSB14/5yqvVyLLShgsnGrOU+PpyBvjPtrFRtI1DfU7CLJbb1ylKKVEDQfHP/r21wQwnDmhPSqBTpQeekjOdvh30OyZEhRLroaRyO+AB2dp9lcRIiLWsuEjOAgg8hyH8V5K/uzbsXDFYLCVIGpzRnQDzOE7fqTt2VxZQxoeU8nSUkAAE5GQf5xzrkXIIKTlWP9WSOWPrXnSwlYyVchyUN9qavbcC0LcgqIS+ThZRsgnlVaQx0BSNWdSc7jGK8K4eSAT2DJ9Yx/NSIjaVYLmceKDinFu+4mlY4UV7Xlex5hRRRQAUUUUAFFFFABRRRQA2oooqGVxY7+cv3jUKaFpsnJQkk+qvOib82n5RVSNXRaE50tdxZRTPom/Np+UUdE35tPyinnfAsr5FlFM+ib82n5RR0Tfm0/KKM74DK+RZRTPom/Np+UUdE35tPyijO+AyvkWUUz6JvzaflFHRN+bT8oozvgMr5KCA2UL1qIVjxduZr3oorgw6TunBwTnOf/ur3RN+bT8oo6JvzaflFZdS5pQt7i1EK3tqBBdVgg79W5z/AM9depg25GQVOLCcafgM7f8AlTHom/Np7qOib82n5RWbx6NWfYuEWEQ+jcII8Tnv/wAwK8ahwOjAWFg7ZAJPLP8A6pl0Tfm0/KKOib82n5RRiXQsL7FjkSKcOJIKwQrr543/AFq0tMPUdKjjIxz5bZ/n9Ks9E35tPyijom/Np+UU1OwYL7lJwMdGdB8fUNt8Yx9c1xpn0Tfm0/KKOib82n5RWlVt7GXT+RZRTPom/Np+UUdE35tPyinnfAsr5FlFM+ib82n5RR0Tfm0/KKM74DK+RZRTPom/Np+UUdE35tPyijO+AyvkWUUz6JvzaflFHRN+bT8oozvgMr5J0UUVKKR//9k="/>
          <p:cNvSpPr>
            <a:spLocks noChangeAspect="1" noChangeArrowheads="1"/>
          </p:cNvSpPr>
          <p:nvPr/>
        </p:nvSpPr>
        <p:spPr bwMode="auto">
          <a:xfrm>
            <a:off x="4928493" y="494605"/>
            <a:ext cx="247650"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endParaRPr lang="en-US" altLang="en-US" sz="1950"/>
          </a:p>
        </p:txBody>
      </p:sp>
      <p:pic>
        <p:nvPicPr>
          <p:cNvPr id="184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635" y="737701"/>
            <a:ext cx="1741289" cy="267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descr="http://images.tandf.co.uk/common/jackets/amazon/978146655/97814665515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946" y="3390571"/>
            <a:ext cx="1824332" cy="28079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50334" y="637888"/>
            <a:ext cx="3630481" cy="392415"/>
          </a:xfrm>
          <a:prstGeom prst="rect">
            <a:avLst/>
          </a:prstGeom>
        </p:spPr>
        <p:txBody>
          <a:bodyPr wrap="none">
            <a:spAutoFit/>
          </a:bodyPr>
          <a:lstStyle/>
          <a:p>
            <a:r>
              <a:rPr lang="en-US" altLang="en-US" sz="1950" b="1" dirty="0"/>
              <a:t>Remember </a:t>
            </a:r>
            <a:r>
              <a:rPr lang="en-US" altLang="en-US" sz="1950" b="1" dirty="0" err="1"/>
              <a:t>Whelpton</a:t>
            </a:r>
            <a:r>
              <a:rPr lang="en-US" altLang="en-US" sz="1950" b="1" dirty="0"/>
              <a:t> and Frost </a:t>
            </a:r>
            <a:endParaRPr lang="en-US" sz="1950" dirty="0"/>
          </a:p>
        </p:txBody>
      </p:sp>
    </p:spTree>
    <p:extLst>
      <p:ext uri="{BB962C8B-B14F-4D97-AF65-F5344CB8AC3E}">
        <p14:creationId xmlns:p14="http://schemas.microsoft.com/office/powerpoint/2010/main" val="148986303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295" tIns="37148" rIns="74295" bIns="37148" numCol="1" rtlCol="0" anchor="t" anchorCtr="0" compatLnSpc="1">
            <a:prstTxWarp prst="textNoShape">
              <a:avLst/>
            </a:prstTxWarp>
            <a:normAutofit/>
          </a:bodyPr>
          <a:lstStyle/>
          <a:p>
            <a:endParaRPr lang="en-US" altLang="en-US" smtClean="0"/>
          </a:p>
        </p:txBody>
      </p:sp>
      <p:sp>
        <p:nvSpPr>
          <p:cNvPr id="18436" name="Content Placeholder 2"/>
          <p:cNvSpPr>
            <a:spLocks noGrp="1"/>
          </p:cNvSpPr>
          <p:nvPr>
            <p:ph idx="1"/>
          </p:nvPr>
        </p:nvSpPr>
        <p:spPr>
          <a:xfrm>
            <a:off x="1208585" y="1030233"/>
            <a:ext cx="5757863" cy="4246166"/>
          </a:xfrm>
        </p:spPr>
        <p:txBody>
          <a:bodyPr>
            <a:noAutofit/>
          </a:bodyPr>
          <a:lstStyle/>
          <a:p>
            <a:pPr marL="0" indent="0">
              <a:spcBef>
                <a:spcPct val="0"/>
              </a:spcBef>
              <a:spcAft>
                <a:spcPts val="488"/>
              </a:spcAft>
            </a:pPr>
            <a:r>
              <a:rPr lang="en-GB" altLang="en-US" sz="1138" dirty="0"/>
              <a:t>Yang, Y. and Land, K.C. (2008). Age–period–cohort analysis of repeated cross-section surveys. Fixed or random effects? </a:t>
            </a:r>
            <a:r>
              <a:rPr lang="en-GB" altLang="en-US" sz="1138" i="1" dirty="0"/>
              <a:t>Sociological Methods &amp; Research</a:t>
            </a:r>
            <a:r>
              <a:rPr lang="en-GB" altLang="en-US" sz="1138" dirty="0"/>
              <a:t> 36(3):297–326.</a:t>
            </a:r>
            <a:endParaRPr lang="en-US" altLang="en-US" sz="1138" dirty="0"/>
          </a:p>
          <a:p>
            <a:pPr marL="0" indent="0">
              <a:spcBef>
                <a:spcPct val="0"/>
              </a:spcBef>
              <a:spcAft>
                <a:spcPts val="488"/>
              </a:spcAft>
            </a:pPr>
            <a:r>
              <a:rPr lang="en-US" altLang="en-US" sz="1138" dirty="0"/>
              <a:t>Smith, H.L. (2008). “Advances in Age-Period-Cohort Analysis.” Sociological Methods &amp; Research 36-3:287-96. </a:t>
            </a:r>
          </a:p>
          <a:p>
            <a:pPr marL="0" indent="0">
              <a:spcBef>
                <a:spcPct val="0"/>
              </a:spcBef>
              <a:spcAft>
                <a:spcPts val="488"/>
              </a:spcAft>
            </a:pPr>
            <a:r>
              <a:rPr lang="en-US" altLang="en-US" sz="1138" dirty="0"/>
              <a:t>Yang Y., </a:t>
            </a:r>
            <a:r>
              <a:rPr lang="en-US" altLang="en-US" sz="1138" dirty="0" err="1"/>
              <a:t>Schulhofer-Wohl</a:t>
            </a:r>
            <a:r>
              <a:rPr lang="en-US" altLang="en-US" sz="1138" dirty="0"/>
              <a:t>, S., Fu, W. and Land, K. (2008). </a:t>
            </a:r>
            <a:r>
              <a:rPr lang="en-GB" altLang="en-US" sz="1138" dirty="0"/>
              <a:t>“The Intrinsic Estimator for Age-Period-Cohort Analysis: What It is and How to Use it?” </a:t>
            </a:r>
            <a:r>
              <a:rPr lang="en-GB" altLang="en-US" sz="1138" i="1" dirty="0"/>
              <a:t>American Journal of Sociology</a:t>
            </a:r>
            <a:r>
              <a:rPr lang="en-GB" altLang="en-US" sz="1138" dirty="0"/>
              <a:t>, 113:1697-1736. </a:t>
            </a:r>
            <a:endParaRPr lang="en-US" altLang="en-US" sz="1138" dirty="0"/>
          </a:p>
          <a:p>
            <a:pPr marL="0" indent="0">
              <a:spcBef>
                <a:spcPct val="0"/>
              </a:spcBef>
              <a:spcAft>
                <a:spcPts val="488"/>
              </a:spcAft>
            </a:pPr>
            <a:r>
              <a:rPr lang="en-US" altLang="en-US" sz="1138" dirty="0"/>
              <a:t>O’Brien, R.M. 2011a. “Constrained Estimators and Age-Period-Cohort Models.” Sociological Methods &amp; Research 40:419-52.</a:t>
            </a:r>
          </a:p>
          <a:p>
            <a:pPr marL="0" indent="0">
              <a:spcBef>
                <a:spcPct val="0"/>
              </a:spcBef>
              <a:spcAft>
                <a:spcPts val="488"/>
              </a:spcAft>
            </a:pPr>
            <a:r>
              <a:rPr lang="en-US" altLang="en-US" sz="1138" dirty="0"/>
              <a:t>Hui Zheng, Yang </a:t>
            </a:r>
            <a:r>
              <a:rPr lang="en-US" altLang="en-US" sz="1138" dirty="0" err="1"/>
              <a:t>Yang</a:t>
            </a:r>
            <a:r>
              <a:rPr lang="en-US" altLang="en-US" sz="1138" dirty="0"/>
              <a:t>  and Kenneth C. Land, 2011, Variance Function Regression in Hierarchical Age-Period-Cohort Models: Applications to the Study of Self-Reported Health, Am </a:t>
            </a:r>
            <a:r>
              <a:rPr lang="en-US" altLang="en-US" sz="1138" dirty="0" err="1"/>
              <a:t>Sociol</a:t>
            </a:r>
            <a:r>
              <a:rPr lang="en-US" altLang="en-US" sz="1138" dirty="0"/>
              <a:t> Rev. 2011 December; 76(6): 955–983.</a:t>
            </a:r>
          </a:p>
          <a:p>
            <a:pPr marL="0" indent="0">
              <a:spcBef>
                <a:spcPct val="0"/>
              </a:spcBef>
              <a:spcAft>
                <a:spcPts val="488"/>
              </a:spcAft>
            </a:pPr>
            <a:r>
              <a:rPr lang="en-US" altLang="en-US" sz="1138" dirty="0"/>
              <a:t>Wilson, J.A., </a:t>
            </a:r>
            <a:r>
              <a:rPr lang="en-US" altLang="en-US" sz="1138" dirty="0" err="1"/>
              <a:t>Zozula</a:t>
            </a:r>
            <a:r>
              <a:rPr lang="en-US" altLang="en-US" sz="1138" dirty="0"/>
              <a:t>, C. and Gove, W.R. (2011). Age, Period, Cohort and Educational Attainment: The Importance of Considering Gender. Social Science Research 40:136-49.</a:t>
            </a:r>
          </a:p>
          <a:p>
            <a:pPr marL="0" indent="0">
              <a:spcBef>
                <a:spcPct val="0"/>
              </a:spcBef>
              <a:spcAft>
                <a:spcPts val="488"/>
              </a:spcAft>
            </a:pPr>
            <a:r>
              <a:rPr lang="en-US" altLang="en-US" sz="1138" dirty="0" err="1"/>
              <a:t>Pampel</a:t>
            </a:r>
            <a:r>
              <a:rPr lang="en-US" altLang="en-US" sz="1138" dirty="0"/>
              <a:t>, F.C. and Hunter, L.M. (2012). Cohort Change, Diffusion, and Support for Environmental Spending in the United States. American journal of sociology 118(2):420-448.</a:t>
            </a:r>
          </a:p>
          <a:p>
            <a:pPr marL="0" indent="0">
              <a:spcBef>
                <a:spcPct val="0"/>
              </a:spcBef>
              <a:spcAft>
                <a:spcPts val="488"/>
              </a:spcAft>
            </a:pPr>
            <a:r>
              <a:rPr lang="en-US" altLang="en-US" sz="1138" dirty="0"/>
              <a:t>Campbell Colin, Jessica Pearlman (2013), Period effects, cohort effects, and the narrowing gender wage gap, Social Science Research, Volume 42, Issue 6, p.1693–1711</a:t>
            </a:r>
          </a:p>
          <a:p>
            <a:pPr marL="0" indent="0">
              <a:spcBef>
                <a:spcPct val="0"/>
              </a:spcBef>
              <a:spcAft>
                <a:spcPts val="488"/>
              </a:spcAft>
            </a:pPr>
            <a:r>
              <a:rPr lang="en-GB" altLang="en-US" sz="1138" dirty="0"/>
              <a:t>Yang Y. and Land, K.C. (2013), Age-period-cohort analysis. New models, methods, and empirical applications. CRC Press, Taylor &amp; Francis Group, </a:t>
            </a:r>
            <a:r>
              <a:rPr lang="en-GB" altLang="en-US" sz="1138" dirty="0" err="1"/>
              <a:t>Boka</a:t>
            </a:r>
            <a:r>
              <a:rPr lang="en-GB" altLang="en-US" sz="1138" dirty="0"/>
              <a:t> Raton, FL</a:t>
            </a:r>
          </a:p>
          <a:p>
            <a:pPr marL="0" indent="0">
              <a:spcBef>
                <a:spcPct val="0"/>
              </a:spcBef>
              <a:spcAft>
                <a:spcPts val="488"/>
              </a:spcAft>
            </a:pPr>
            <a:r>
              <a:rPr lang="en-US" altLang="en-US" sz="1138" dirty="0"/>
              <a:t>Fienberg, S. E. (2013). Cohort analysis’ unholy quest: A discussion. Demography, 50, 1981–1984.</a:t>
            </a:r>
          </a:p>
          <a:p>
            <a:pPr marL="0" indent="0">
              <a:spcBef>
                <a:spcPct val="0"/>
              </a:spcBef>
              <a:spcAft>
                <a:spcPts val="488"/>
              </a:spcAft>
            </a:pPr>
            <a:r>
              <a:rPr lang="en-US" altLang="en-US" sz="1138" dirty="0"/>
              <a:t>Luo, L. (2013). Assessing Validity and Application Scope of the Intrinsic Estimator Approach to the  Age-Period-Cohort Problem. Demography 50(6):1945-67.</a:t>
            </a:r>
          </a:p>
          <a:p>
            <a:pPr marL="0" indent="0">
              <a:spcBef>
                <a:spcPct val="0"/>
              </a:spcBef>
              <a:spcAft>
                <a:spcPts val="488"/>
              </a:spcAft>
            </a:pPr>
            <a:r>
              <a:rPr lang="en-US" altLang="en-US" sz="1138" dirty="0" err="1"/>
              <a:t>Dassonneville</a:t>
            </a:r>
            <a:r>
              <a:rPr lang="en-US" altLang="en-US" sz="1138" dirty="0"/>
              <a:t>, R. (2013). Questioning generational replacement. An age, period and cohort analysis of electoral volatility in the Netherlands, 1971–2010. Electoral Studies 32(1):</a:t>
            </a:r>
            <a:r>
              <a:rPr lang="en-US" altLang="en-US" sz="1138" dirty="0" smtClean="0"/>
              <a:t>37-47</a:t>
            </a:r>
          </a:p>
          <a:p>
            <a:pPr marL="0" indent="0">
              <a:spcBef>
                <a:spcPct val="0"/>
              </a:spcBef>
              <a:spcAft>
                <a:spcPts val="488"/>
              </a:spcAft>
            </a:pPr>
            <a:endParaRPr lang="en-US" altLang="en-US" sz="1138" dirty="0"/>
          </a:p>
          <a:p>
            <a:pPr marL="0" indent="0">
              <a:spcBef>
                <a:spcPct val="0"/>
              </a:spcBef>
              <a:spcAft>
                <a:spcPts val="488"/>
              </a:spcAft>
            </a:pPr>
            <a:endParaRPr lang="en-US" altLang="en-US" sz="1138" dirty="0"/>
          </a:p>
          <a:p>
            <a:pPr marL="0" indent="0">
              <a:spcBef>
                <a:spcPct val="0"/>
              </a:spcBef>
              <a:spcAft>
                <a:spcPts val="488"/>
              </a:spcAft>
            </a:pPr>
            <a:endParaRPr lang="en-US" altLang="en-US" sz="1138" dirty="0"/>
          </a:p>
        </p:txBody>
      </p:sp>
      <p:sp>
        <p:nvSpPr>
          <p:cNvPr id="18437" name="Slide Number Placeholder 3"/>
          <p:cNvSpPr>
            <a:spLocks noGrp="1"/>
          </p:cNvSpPr>
          <p:nvPr>
            <p:ph type="sldNum" sz="quarter" idx="4294967295"/>
          </p:nvPr>
        </p:nvSpPr>
        <p:spPr>
          <a:xfrm>
            <a:off x="7117358" y="796429"/>
            <a:ext cx="1671638" cy="371475"/>
          </a:xfrm>
          <a:prstGeom prst="rect">
            <a:avLst/>
          </a:prstGeom>
          <a:noFill/>
        </p:spPr>
        <p:txBody>
          <a:bodyPr/>
          <a:lstStyle>
            <a:lvl1pPr>
              <a:defRPr sz="1950">
                <a:solidFill>
                  <a:schemeClr val="tx1"/>
                </a:solidFill>
                <a:latin typeface="Times New Roman" pitchFamily="18" charset="0"/>
              </a:defRPr>
            </a:lvl1pPr>
            <a:lvl2pPr marL="603647" indent="-232172">
              <a:defRPr sz="1950">
                <a:solidFill>
                  <a:schemeClr val="tx1"/>
                </a:solidFill>
                <a:latin typeface="Times New Roman" pitchFamily="18" charset="0"/>
              </a:defRPr>
            </a:lvl2pPr>
            <a:lvl3pPr marL="928688" indent="-185738">
              <a:defRPr sz="1950">
                <a:solidFill>
                  <a:schemeClr val="tx1"/>
                </a:solidFill>
                <a:latin typeface="Times New Roman" pitchFamily="18" charset="0"/>
              </a:defRPr>
            </a:lvl3pPr>
            <a:lvl4pPr marL="1300163" indent="-185738">
              <a:defRPr sz="1950">
                <a:solidFill>
                  <a:schemeClr val="tx1"/>
                </a:solidFill>
                <a:latin typeface="Times New Roman" pitchFamily="18" charset="0"/>
              </a:defRPr>
            </a:lvl4pPr>
            <a:lvl5pPr marL="1671638" indent="-185738">
              <a:defRPr sz="1950">
                <a:solidFill>
                  <a:schemeClr val="tx1"/>
                </a:solidFill>
                <a:latin typeface="Times New Roman" pitchFamily="18" charset="0"/>
              </a:defRPr>
            </a:lvl5pPr>
            <a:lvl6pPr marL="2043113" indent="-185738" algn="ctr" eaLnBrk="0" fontAlgn="base" hangingPunct="0">
              <a:spcBef>
                <a:spcPct val="0"/>
              </a:spcBef>
              <a:spcAft>
                <a:spcPct val="0"/>
              </a:spcAft>
              <a:defRPr sz="1950">
                <a:solidFill>
                  <a:schemeClr val="tx1"/>
                </a:solidFill>
                <a:latin typeface="Times New Roman" pitchFamily="18" charset="0"/>
              </a:defRPr>
            </a:lvl6pPr>
            <a:lvl7pPr marL="2414588" indent="-185738" algn="ctr" eaLnBrk="0" fontAlgn="base" hangingPunct="0">
              <a:spcBef>
                <a:spcPct val="0"/>
              </a:spcBef>
              <a:spcAft>
                <a:spcPct val="0"/>
              </a:spcAft>
              <a:defRPr sz="1950">
                <a:solidFill>
                  <a:schemeClr val="tx1"/>
                </a:solidFill>
                <a:latin typeface="Times New Roman" pitchFamily="18" charset="0"/>
              </a:defRPr>
            </a:lvl7pPr>
            <a:lvl8pPr marL="2786063" indent="-185738" algn="ctr" eaLnBrk="0" fontAlgn="base" hangingPunct="0">
              <a:spcBef>
                <a:spcPct val="0"/>
              </a:spcBef>
              <a:spcAft>
                <a:spcPct val="0"/>
              </a:spcAft>
              <a:defRPr sz="1950">
                <a:solidFill>
                  <a:schemeClr val="tx1"/>
                </a:solidFill>
                <a:latin typeface="Times New Roman" pitchFamily="18" charset="0"/>
              </a:defRPr>
            </a:lvl8pPr>
            <a:lvl9pPr marL="3157538" indent="-185738" algn="ctr" eaLnBrk="0" fontAlgn="base" hangingPunct="0">
              <a:spcBef>
                <a:spcPct val="0"/>
              </a:spcBef>
              <a:spcAft>
                <a:spcPct val="0"/>
              </a:spcAft>
              <a:defRPr sz="1950">
                <a:solidFill>
                  <a:schemeClr val="tx1"/>
                </a:solidFill>
                <a:latin typeface="Times New Roman" pitchFamily="18" charset="0"/>
              </a:defRPr>
            </a:lvl9pPr>
          </a:lstStyle>
          <a:p>
            <a:fld id="{A8260712-4CA6-4692-BEE7-4DF5B86284FE}" type="slidenum">
              <a:rPr lang="fr-FR" altLang="en-US" sz="1138"/>
              <a:pPr/>
              <a:t>18</a:t>
            </a:fld>
            <a:endParaRPr lang="fr-FR" altLang="en-US" sz="1138"/>
          </a:p>
        </p:txBody>
      </p:sp>
      <p:sp>
        <p:nvSpPr>
          <p:cNvPr id="18438" name="Rectangle 4"/>
          <p:cNvSpPr>
            <a:spLocks noChangeArrowheads="1"/>
          </p:cNvSpPr>
          <p:nvPr/>
        </p:nvSpPr>
        <p:spPr bwMode="auto">
          <a:xfrm>
            <a:off x="4007546" y="831258"/>
            <a:ext cx="297741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sz="1950" b="1" dirty="0"/>
              <a:t>APC literature 2008-2013 </a:t>
            </a:r>
          </a:p>
        </p:txBody>
      </p:sp>
      <p:sp>
        <p:nvSpPr>
          <p:cNvPr id="18439" name="AutoShape 2" descr="data:image/jpeg;base64,/9j/4AAQSkZJRgABAQAAAQABAAD/2wBDAAoHBwgHBgoICAgLCgoLDhgQDg0NDh0VFhEYIx8lJCIfIiEmKzcvJik0KSEiMEExNDk7Pj4+JS5ESUM8SDc9Pjv/2wBDAQoLCw4NDhwQEBw7KCIoOzs7Ozs7Ozs7Ozs7Ozs7Ozs7Ozs7Ozs7Ozs7Ozs7Ozs7Ozs7Ozs7Ozs7Ozs7Ozs7Ozv/wAARCAFaAOEDASIAAhEBAxEB/8QAGwAAAgMBAQEAAAAAAAAAAAAAAAUCBAYDAQf/xABFEAABAwMCAgQLBwMDBAICAwABAgMEAAUREiEGMRNBUZEVIjVTVGFxcoGS0RQWMjOhscEHI1JCovA0YoLhJPFDcyWTsv/EABkBAAMBAQEAAAAAAAAAAAAAAAABBQIEA//EACwRAAIBAgYBBAEEAwEAAAAAAAABAgMREhMhMTJRBCJBYfChFCPB4TNxgZH/2gAMAwEAAhEDEQA/ANW664HVgOKACj11HpnPOK+an6OHWX20vF9wFwBRAA2zvUvuwz6Q53Cu+Nakl/RxOlUuZ7pnPOK+ajpnPOK+atD92GfSHO4Ufdhn0hzuFPOpfULKq/WZ7pnPOK+ajpnPOK+atD92GfSHO4Ufdhn0hzuFGdS+oMqqZ7pnPOK+ajpnPOK+atD92GfSHO4UHhlgD/qHO4UZ1L6gyqv1me6Zzzivmo6ZzzivmpmiHZXJaoaLy0qQnIU0HEFQxudvUKtM2CHIYQ+zMU42tIUhacEKB5EU86kvb8Cyqn1iLpnPOK+ajpXPOK+Y1oPu0x6Q53CuTvCyFnLcxaDpI3TnfvpZ9LoeVUEnSu+cX3mjpXPOL7zTNrhN8KHSXBWAonKRuRnYd3/DQjhF07LuBGnGClOdW/XvtS/UU+h5NTsWdM55xXzUdK75xfeavGxw/tht5vaPtZTlLWRrHI5057Aa6L4YbZW225dtK3SEtAjBUQCSBvucA/AGjPp9Bkz7FvSu+cX3mjpnPOK+ambPDTT7hWxdekQh4pWEgHBB3ScHYiuy7Pbm3C2u46VhSUFKlJBClfhHtPVTVal1+BZVTsTdM55xXzUdM55xXzU1kQLRFbW7IuqGkIX0alLWkAL56fb6q5uR7E0y0+5e2ENP56JanUBK8HBwevBp5tPr8Cyqnf5F3TOecV81HTOecV81M5cKzQNH2u7tMdINSOkcSnUO0Z6qup4bjrSFJkuEEZBAG9GdS6/AZVT6zP8ATOecV81HTOecV81aH7sM+kOdwo+7DPpDncKWdS+oeVV+sz3TOecV81HTOecV81aH7sM+kOdwo+7DPpDncKM6l9QZVUz3TOecV81HTOecV81aH7sM+kOdwo+7DHpDncKM6l9QZVX6yjRRRU07zSRf+kZ//Wn9q7Vxi/8ASM//AK0/tXatCCiivKACis1eb/KtN0uKgjp2ItvafSzsnUtTi0nxsE8gO6oDimY4IuYkdlSrg5De6R8hA0BRyFaevAxkerrzW8D3M4kajNeHcVl1cXOp8KqNtGiA26pH/wAhOpwtnBBTzTnmDgjHwrheuJ7nEiNtiIzElOth3UXtQA6QJwnxfGVg5I2x20YJMMSLlostytcUW4/YnIqFOaX8K6VQVnGRjGrJ3VnfsqpA4UuMC1vQm5oUl1mO3pLrmElOzhB6sjlgY23GKk9xW/BRKcWwXUt3QxMuOBOhOBuAE5O55YJ7TUrnxO+iDe1MtIaNvQoI0vDplEY30FJATvsTn2Vv1mfSLvAd/VdYMNcp0iNBRqkh9wI1pdznlhSinbB6jTKRwvNk3J2Qu4OdG486ooS+4kdGpsBKcA4GFDNd0cTLVxGu0/ZUaUuBrpA9lzJZDmooxsnfGc86WwuKpzNhZnykKlOi2pkLTkICllzT1J2P/MUevcPSXUWK9C72yWuchbcRpCHR0qwXToKVkjcHcgjly36sWrFZJlrkqdfmqfS4yErSpxSsrClHUM8vFIG3ZS6Zxu7Bta5TtvR0zcp1hbPTnfo+ZSdO+3bimCb/ADX7jc40S3NutQEAh0yMdKpTYWkAaT24zmk8bWoLCLneFroeLjem5LCUl0E/5FrCRpA0kBWyvGzkhRG1Ob1ZlXZ+3qD62kRX1OrLayhZBbUnYjluofDNSsl3N6tfhBDBZaWohnWTlaRtqIxtvnbsx21mLbxRdGrPc3ZDqJ0uIGlakrQWMKVjIUhOR2lKtxin63/zQPSv+luRwncxZHrfDnBC3Jjz4dU8sLAVnR4w5kHGc/vV57h+W9I6db7WoyIryuZ/K/F1dfVURxXjiCJalMMK6dAKnW3yoIUUFQxlICgcbHPwFcLXxJMnM2515ttCn5L7a0MuA4CELICsjY+KOsdR68UNztqHpO8nh6YX7fNYXHVJiPPuKaezoWHSSdwMgjbBxXC9cLTr8yx08hmK42xIbUI5UE5cKdPtG2/bUI/F8uVEgvphRmenmKjvByQdLeEFX4tOCfZkbc99u33mej6Gy02tTs6QwFyXw0hKW1H/AFBPM9Qx8aE5oHhJpsdzi3BqdFTAcUYSIzjToUEoKc7oIB233HXgb1o2gpLSQvTqAGrSMDPqpTbL6u4Xq4W5yMlowyNCg5qLiTtnlgbjlnNJ0X6dH4wkQ5MlUiOdZYZjaF6QlGcLTjWDnkc4OcVm0paP2HdI2NFZNjjCU9bG5KLUnpXZDTLbYlJIOsbEkDYjkQRU5HEsyAZ6nonSOsrjthrpgG0KWnJ8fSMAHrOfhSwS2HiRqa9rNscUuPXW2QlwUtJntFRV9oCyhQ1ZSAkHP4eZIHxGK0lZaa3GncKKKKQzK0UUVkYwb4hiMNIaU28VNpCThIxkfGpfeaF5t75R9azTv5y/eNQqlHxoNJnA680zUfeaF5t75R9aPvLC82/8o+tZpppb7qWmxqWo4Aq74DuPmP8Aen60pUaMdGxqrVeyG54jhE7tPfKPrXn3ign/APE92/hH1pT4CuPmB86frR4CuPmP96frSy6HYZlXobfeKD5l75R9aDxHBO5ae2/7R9aU+Arj6P8A70/WjwFcfRx86frRl0OwzKvQ2+8cHzT3yj60feKDnPRPfKPrSnwFcfR/96frR4CuPo4+dP1oy6HYZlXovsXe1R5Eh9uO8HJKwt04zqISEjr22SK7/eKD5p75R9aU+Arj6OPnT9aPAVx9H/3p+tGXQ7DMq9Db7xQfNPfKPrUXb9b3mVtLaf0rSUqwMHBGOeaV+Arj6OPnT9aPAVx9H/3p+tGXQ7DMq9DKNfLbEjNxmI7rbTSAhCQkYAAwBzrp94oHmnvlH1pT4CuPmB86frR4CuPmB86frRl0OwzKvQ2+8UDzT23/AGj60feKDjHRPfKPrSnwHcfRx84+tHgK4+jj50/WjLodhmVeht94oPmXvlH1o+8UE/8A4nvlH1pT4CuPo/8AvT9aPAVx9HHzp+tGXQ7DMq9DYcRwQcht7Puj60feKDnPRPfKPrSnwFcfRx84+tHgK4+jj50/WjLodjzKvQ2HEUEcmnh/4j60feKD5p75R9aU+Arj5gfOn60eArj6OPnT9aMuh2GZV6G33jg5/Ke+UfWpfeaF5t/5R9aT+Arj5gfOn60eA7j5j/en60suh2GZV6HH3mhebf8AlH1o+80Lzb/yj61nH2HIzxadTpWOYzmuVei8am1dGM+aG1FFFTCgLHfzl+8ahU3fzl+8ahVuPFEmW7Llp8qR/f8A4rZ9VYy0+VI/v/xWxWpKEFajhKRkk9Qrg8rmjs8fixbK4jtcS9sWZ6SEzZCdTbeknPPr5DkaaCvhV0XOvMi58bxFFKYU5tLOepI5H4eJt6zX0y8ccQrRw3Cu/RmQqclPQMoVgqJGTv6uVZqULYcOr/k9I1L3uamisEx/UaYm5QLdc+HJEJ+c8htOtzxQFKABGRvz5V1k/wBQJL1xmx7HY3bmzA/6h8OhAGOeBg55HurORU6HmRNwaT3jiqy2B5tq6TRHW6CpAKFKyM46garQON7FKtEW4vTmoiJOoJQ8oAhScah8MjvFY3jqfaZHGHDs6Q6y/bFIKlrI1oUjVvt106dHFPDJBKdldH0K1X+1XxtS7ZOakhP4gk4Un2pO4pjXx21Xaz2/j24Xq0oLVmjRSXOjRpSokAAJHVlWMCtNH/qNJSmJMuVhdhWuY4EMy+mCufIlOOX/AAZrU/Hkn6RRqL3N4aVQuJLXcLxKtMaRrlxBl1Gk7bgHfrwSKzU7+oklu9zLPbrC/OlRlYAbc2UBjJO23Oo23i6zx7tepMi0It8iG0FSn04KnDkDTyG+T8axkytqh41c3lFfOk/1RlIaanyuHJLVrdXpTKC8nuxj9aZXv+oCYdxj22zW5y7Snm0u6W1YASRkdRPLf40sipe1h5kRlb+KxP4wncPfYygw2uk6fpM6/wAO2Mbfi7eqtDXyvhC7of8A6j3y5zWVQAISlPIeOC1hTec91aPinjGCOE7jJs1xZfkNoSjLS8lvWrTq/U91bnRamopdGYz0uxhc+OuG7RLMWXckB5P4kNpUvT7dIOD6qcW+fFucNuZDeS8w6MoWnkaxfBHBNkPDMaZOgszZMxvpVrfSF6c8gM8tsfGrd34ggcCsQ7Ja4DkuS8SWIiFHYFR69zuc49h7KUqcW8MLtjUna8tjWynvs0V5/Tq6JCl4zjOBmlXCfEQ4osqbkIv2YFakdHr18uvOBSGBxwbq5NstztjtsniMtSG3FZCwEk7bDfG/fWW4Q4xm8P8ACP8AYsTsuIw+rp5PSaUoKiNhseojvrS8eTi9NdDLqK66PsNFY28f1CjQWbei3wnbhMuDSXWo6DghKhkZODv6vVUbT/UJMp+bBuNtct9wisre+zrVnpAlOogHA3xvyrzyZ2vY3jje1zaV5tXz+F/US5Xlgu27heS8wAsOOhzZJAJwMDfq76qf0iucx2HIguRHls61O/a1KJTqwkaPbjetOhJRbfsLMTaSH198rO+wftS6mN98rO+wftS6u+lwRwVOTG1FFFRyoLHfzl+8ahU3fzl+8ahVuPFEmW7Llp8qR/f/AIq/x7MmxeFJKLew69JkDoUhpBUUhX4jgerPxxVC0+VI/v8A8Vs8Z6q4vIeGomddBXg0fMbX/S6S5YGm375MjF9sLdioHiJURyIzv1d1ZtNuvyLFD1W2StywzVLDamlYW2sg5HaApBzjqVmvuWPVWf4u4be4hgtJiTnIUqOvW04knBPYcewUoeTLF6j0lSVtDBXviV3iPijhdRtUiCy3ObwqQnClqK0ZA9QwO+qSLO1w7d7pHvdlnzekVrhuRFLSlzc7EpPXkduN611v4N4gl8QQrrxPdI8oQN2G2E4yeonxR14PXyreY9ValXjC0Y7f2ZVNy1Zj+F+FrW/w8x9v4cZikrU4mO+ovFGrAzlQyCdI2pXxPYkq434bYjWwqgMjStKGctIGrkdsCvomPVRgV4KtJSxHq4JqxluMeGk3DhCXb7VGaZdJS4httIQFlJBxt6q+fwIMGXFgW1PCVyk3AEIkB591ppONtXPA7tq+0bV7ThXcY4RSppu5gOE7fIjf1Dv7zsV1plSAltxSTpVuORPPlSCVwzc7tfOLmmorqC9hbClpKUukOA4B5HIFfXceqvcDspryJKWL/X4Flq1j4/Jvl3uvB7HCLPDktM0JbYWpbZSgJSRg78jsM52G9dkwbh/T/imPcV29+4RHoaGFrYTqKVBCUn9U+rY19UlSo0FhUiW+1HaTjLjqwlIztzNTbW282lxtSVoUAUqScgg9YNa/UaWUdGLL+T5twoiVe+PrvcLlZno0WbCKOjfaISpOUAA5GCSBvWqufBlnk2Wbb4cGPDMtsJK2mwncHKScdhrRUEgc68pVW5XWhtQSVmfLLRxRxDwZF8CXSwSJYj5Sw8znCh1DOCCPXzHLFcrkq+pvVn44fs7q9KSh6KhB1tDKwNjvulWc9vtr6vtRgdlbz1e+HX3M5ftc+XMeEeL+MVX5NrkQoUKG42kvJwpwlCgB6zlXVnl669tVsmt/0cnxFQn0yVrWQyWyFnxk9XPqr6jgdlGPVQ672S0VvwGX8nyIQrrw3M4f4lTbHpbLcFDL7SUHW0dJB26tjXZLVz4t4lm8QC1vw4ceA402HUkLdJQoAY6z4x5eqvq2PVQB6qf6h721/gWV8mO/pvDkROCAzIjuMO9I6ShxBSrf1GuH9J4UqDwzIblxnY6zLUoJdQUkjSnfetzj1V4eVebqtqS7NqNrfBkr75Wd+H7UuphffKzvw/al9UqXBE+pyY2oooqMVBY7+cv3jUKm7+cv3jUKtx4oky3ZctPlWP7/APFbOsZafKsf3/4rZ1weVzR2ePxZ7RRRXKdIUUUUAFeV7VK73Jq0WmVcHt0R2isjONWOQ+J2ppXdkJuyPl3HvFM9vjJJt7732a0aC8ltZCSoqGc9vUN6+npvEDwU1c1yW24jqErS64rSMK5c/bXx2yNX+ZY7qtrhxc9F6JKpWvTggk5A9SiT8K7t3dcz+kM62v5S/bpDbZB56SsEfrkfCu+pQTUYr20/9OeM2m2fVmeI7LImiEzc4rkk8mkugk1Kdf7TbH0MTrhHjOufhQ44ATXzTiKy2+zw+EJcGOliQ4610jiBgrOEnJ7d6nw/Bst24y4iVxKW1yUPKDSH16RpyQSN98AJ9gryyI2xXdv7sbzHsaH+o1ygz+BLkmJLZfLS2g4G1hWn+4OeOXI91PeHLnBctcCCiWyqSiI2VMhYKx4o6udfI46IzfCfF7cJZXGTKjhlR/1I6VWD3YrSX2O7w+jh3jGGnIbYaZlpA/EkpAH6ZHy16SorCofP8GFN3xH0Z28W1iSuM7OjoeQkqU2p0BSQBkkjsxvS2Zd7VfrNPjwL5HbV0Kgp9t0ZZ/7uY2FYKzWJ3iWxXziG4SG4j9zVoYddOEJSFA4z1AkBPwrjElu223Xvh2dbILUtq1rP2qLjLiQNtWOec5ztXnkJN2eqNZj91ofQLNKg8O8LQxcL4zIaSCkS3HBhw6icA5OccvhTuFOi3GOJEOQ3IZOwW2oKFfJhY37rwbw1JhSYipMRDq0w5SwEupDhJIB58gD6jzrbf07u7V44dUtqAzB6B9TSmmB4hVsokfNWatKycr+5qE7uxq6KKK5j1CiiigAqJqVRNAGSvvlZ32D9qXUxvvlZ32D9qXVXpcETKnJjaiiioxUFjv5y/eNQqbv5y/eNQq3HiiTLdly0+VY/v/xWzrGWnyrH9/8AitnXB5XNHZ4/FntFFeVynSe15muKZbDklyMl1JeaAK0Z3API/oe6huWw5KdjIdSp5kJU4gHdIVnTn24PdQB2qndLVEvMFcGc30kdzGpGojODkcvXVzNFCdndAV4UGPbobUOK2GmGUhCEDqFKHuCbC+uYpyH/ANcrVIAcUAs6tWcZ7d/iadCS0ZJjdInpggLKM76SSM94oRIacecZQ4lTjWAtIO6cjIzWlKS2YmkyhN4btdxZhtSo+tEEgxxqI0EYA5HfkKpXfgXh+9zvts2CFPnGpaFFGvHLVjnWhzVZE5DlxehBKtbLaHCcbEKKgP8A/JpqclsxOKFDXA/DzMGVCbgBMeWpKnkBavGKTkde2DWZ/qC+p82vgq1pIVKUjWAc6W0/hH6Z/wDGt49PbYuEaEpKiuSlZSRyGnGc99WcDnitRqyjJSeonFNWQrVw3bHbA3ZHoyXIbaEoCDsduRyOvO+apwOBeH7bHksx4ZxLbLTqluKUpSD1ZzsPZTxyQ0y4024sJU8opbB/1HBOO4GvVSGkyEsFwB1SSsIzuQMAn9RWccrWuPChBM4C4emwo0R2EQ3FSUslDigpKSckZzuMmm1ptEKyQUwrewGWEknSN8nrJPWauFQAyTiq8Oe3MckoQlQMZ7oVZ6zpCtvV4wpOUmrN6BZJlqivM1UnXBuCuKlxKiZL4ZTp6iQTk+rxTWTRcorwcq9oAKialUTQBkr75Wd9g/al1Mb75Wd9g/al1V6XBEypyY2oooqMVBY7+cv3jUKm7+cv3jUKtx4oky3ZctPlWP7/APFbOsZafKsf3/4rZ1weVzR2ePxZ7Xh5V7Xlcp0mRnWx6XxZPmwHgxcIrDBaUrOhYOvLax/icD1jAPVSZfEc1N2ubsaM7FmPrhxHELQCphRDuSASArlsc4OR7K+hpYaS8t5LaQ4sAKWBuoDkCfie+uEi3QJPSpkRWXOnSEuBaAdYTkjPbjJ769VUXujzcejIN8SXq2Fa7iA/HbUqMklCEul0pCm9QQSASSU49aT1014fvVxu87oH2uh+wNdHN8XZUjOMJJ6sDVt/kmnTFqt8aMIzMNltoLDgQlAxqByFe3IBzVhDTbZUUISkrVqVgYye091KU4tbDSfZi7rLdg8UzeIBqXGtiWYr6Ebno1AqWcdeCps/A1Tj3CdZX5cp4pZmXdpmTokZKY5U6UHVy2QlbefYa3ghRkh4CO2A+cu+IP7hxjJ7dhjevH4EOSvU/GZdUUFvK0BR0nBKd+o4G3qpqorWsLCzHzL5eLTNNnVcGpjz/RBM0spSY+tRSdSRsRtt7d81zl3C52y5TI6ZyJUp37LG+0IaRqQD0yt0khOrqHVuNq1jNitMeI7Eat0dLD35jYbGF+3toTYbSiMuOm3Rgy4AFo6IYVgkjPbgkn40Y49BhZlW512ckx+kLa50ZMpDK39CdRDaCkrCCQk5OCM8t9s0/wCGLi7LtxbmPrcmMuFt4OtJbUFYBxhJwdiNxzFXE2e1Mspjpgxkt4UkILacHV+L256+2uTFhhRZkd+M2lhuOlehltICdSsZWfXgY+JpSlFrYaTQk4salzL3BTAWftFujuTkNjk4oKSkJPtBWKWJvDjl1a4sQhfQSW34sdpe2UIQVg47StCvhit8I7P2gyA0jpVJCC5p8YpBJAz2ZJ765rt8RxtptcZpSGVBTaSgEII5EdlONRJWsDjqfO7ldL3LsT7cqRqamRQ+FLbaToIWjZASolSPG5ncbdtNmFXa3vzZibmlTbVzaaea6Af3ytLKFKJ5p/FkAdnXWkbsVnj9Ilu3RUdNssBpPjDOcezO+KtmFFUlaTHbKXFhxYKB4yhjCj2kaRv6hTdRWskZUH2ZBN+uzUeJelzWXmJklLHg5LQBb1K07K5lY6wdufKuLU243BNhuUq4MuNzZyVoipbA6HxF7BXM4689fZWubstsanqntwI6ZSskuhsBWTzOe2oosVqblGSi3xkvKVr1hoZ1dvqNLHH2Q8L7FvDF0lyBJi3WQVTmVJUtBbSkJC86dJScKScHB59taKlQ4ctrbrBjxm2EMvdMW2kBIWsAhJPszkU1rzk03dG1f3Paia9rw0hmSvvlZ32D9qXUxvvlZ32D9qXVXpcETKnJjaiiioxUFjv5y/eNQqbv5y/eNQq3HiiTLdly0+VY/v8A8Vs6xlp8qx/f/itnXB5XNHZ4/FgTikSOLYC3GMMSgzJf+zsvlr+24vONjnOMjmQAerNPTuMVl0cL3ACFEVc2zBgykvso6D+4Qk5CVK1YwM4ziueOH3PeV/YsR+Mra+lp1aJDDD7K3mnnm9KVpQMqxvnYdo36q5M3Vu58R21SYsmPmO8tHTt6daTowRue47+qoL4ObetltgPSipuFHdYWUpwVhaNOR2Y51bt9nubVwiybhcWn0xWVNIQ0xo1Zx4xJJ38UcsCt+j2M+oW8RSXfvU1FU/dUsfYi5otwJVq14yQAdsVdVxVBt7QjrZuLv2cNNuuKZKlJUtI0BXWVHIGw588V3uVnuL17RdLdPZjLEboFJdYLgI1as/iGKj4AecbfL8pKnZEmO+tSW8DLejIAz16Phmi8LK4Wd9D0cVw8BJjTEyDIMf7P0WXNenXjY4wU75ziq54ihSZ8RRfmRXGlPJdilAGVJQFEL58gQQQcHNcLnaZbV9YkQ5Qbdlzi8CpvUlGmPowoZ3B0+rnXqeEHXJwnyZyVylqeU8UNYSdbYbASM7BIA7c0LAHqLPh6I+qNcFuzIkZLLjoDjYSh9ASk6iNzgZ25HnXY8TsJYS4u3z0KdWlDDamQFvFQJGkZ7Ac5xjrxUZXDaJkGLEdfIQxEXGUUjBOpKRkdn4a4uWW9PpYcfukZUuG4Fx3ExiEnYpUFjVvqCurGMUvQP1FSZdGLpxDYiy262qPPeZdQ6jSpKgwo47lDem3EtwdhWvo4p/8AmS1iPH9S1bav/EZV8KpxuGpKbixPlz0vPNzVyl6GtKTqZDekDJwBjPXVq58OR7zdWZNx0yIzDSktxlDYLJGVnffYYHxovG66DWxXt3EaWeH0yboVGVHdESSllOsl7UE7Af5ZBHvCpucYQI6i1Ijy2ZAdQ19nU1lZK86SMEgg6TvnbrxS268Motg12dYhtSZMYFpCNQQ4HRhYGew7jrxVa/Wa5Jmwbg7NbcnvT2GkKaYIbaQkLI8Ukk7qJO9bSg9TN5IZTbuzcpdvaDb8Z+PPw606kBaMsOkEcwc+rPKu0HiOI1FjR2Pt9zWI6HluJaBUlCvwqXyGT2DfblQ1w7KcmifOmtuyunS4eia0oCEtrQEgEk83Cck1yh8M3C06FWy4tIUuO0xI6ZjUFaBgKTgjBwTzyKz6LD9RZVxdASpJ6CWWFyBGRIDX9tbhVpwDnPPbOMVQgcTtPNpuNxffiBlqQpTPR4bWhC0p1dZyMge0mui+F7iptmGbm39gjzEyW0dAek2Xr0FWrGM+rPKpOcHpdihhyYpI6B9sKQnBBcdS4FD2FPxp/th6iwri6Cyh0yo0yKptsOht1nxloKgnKcE53I25jPKpOcVw2kuh2LLbebdQ10C2wFqKwSnG+MEA9fVjnVV3hm4XBzpbpcmnXW0JQyGWNCUjWlSiQSSSdAHYK73Th16a9Mdaej4lJbSpqQx0iCEauYyP8gcjGMUv2x+oetOB1pLmlSdQBwoYI9tSNVrZEMC2RoanVOlhpLZcVzVgYzVk15M0ZK++VnfYP2pdTG++VnfYP2pdVelwRNqcmNqKKKjFQWO/nL941Cpu/nL941CrceKJMt2XLT5Vj+//ABWzrGWnyrH9/wDitnXB5XNHZ4/FnteUE4rzVXKdJ7RUWnUvNJcQcpUMg1OgAryvaKAPKK9ooA8or2igDyivaKAPKMV7RQB5RXteUAFFGa9oA8or2igAqJqVRNAGSvvlZ32D9qXUxvvlZ32D9qXVXpcETKnJjaiiioxUFjv5y/eNQqbv5y/eNQq3HiiTLdly0+VY/v8A8Vs6xlp8qx/f/itnXB5XNHZ4/FlK6W7wnH6AuraSTupH4sYxsequEKzCGt9f2l5ZeCQd8adOeXefhgdVNCcV5nO1c12dFitbBi2MDPJAG9W6q23ycx7tWqT3AKKKKBhRRRQAUUUUAFeV7UVDIIoA9yO2jNImLPeGmkIN+cUUkHJZBzhODnJJ3O/OrC4F2Lylou+lO+lPQJIGc+vfq7vbTt8iuNcivFKCUkk4AG5pUbddCgarwrPjEkMgc9OOXZpV83qqmhM15w20S1SQggvvlIA5AaRnIJ6z7R66LBc5pl3h2R0iZIDOshIw34wxgEb554Pb1dezZdydbW3mG4GlEBTqlJAQMcyCc/p10oRaZaJDehcR0BQU4nokqUcEZydPt3yKcrgIdRlYR0g3RhIwg+zr+P6Vp2Erl4HavaXWyVrSYruzzOxT6v8An8HrpjWDQVE1KomgDJX3ys77B+1LqY33ys77B+1Lqr0uCJlTkxtRRRUYqCx385fvGoVN385fvGoVbjxRJluy5afKsf3/AOK2dYy0+VI/v/xWzrg8rmjs8fiylc4Ts1lKGnQ2QrJJB7OrBH/M1xg2t6It4rluKDiUJSlI0hGnPLnz/gUzzXmc1zXdrHRYrWsYtscZJwgbnrq3VW2+TmPcq1Q9wQUUUUhhRRRQAUUUUAFFFFABXle1zffRHZW86rShCSpR7AKAFHEN3MARorDiRIludGnbJSCDuB25wBXVmO+1FS20gMqUCSBuontJ9p7Sd+fOqUWQ22TeJmpbs1QTFbSkqIR1YAyd+ZxTEuSktqW2yltSubju59WEp5+zIrb00M7iqKDHcSk2d6Mh5zLjgkEKKjjxjg75329XKmciFJfS29HlPx1NnWlsqyHPUvOdj6t6Izc6LqclqEwKJUCgAKbGcgAdeB189uRq+y+0+jU2sKGcH1H19lJsEhXIXqcalteK6kEqSP8AUM4P0PYSOVMo8pqSyHW15SeYOxSewjqPqri80hLpSsDonjg9WlX/AL/5zpfco0dqE0iay4+A8SOg2JOdirt7T66FqPYd605xqHfRkEbGsowmzKt76RbZ4aGnLZCzq8Y45HqNaKAppcNpTTa20YwErSQoe0Gk1YE7mavnlZ34ftS+mF98rO/D9qX1WpcETanJjaiiioxUFjv5y/eNQqbv5y/eNQq3HiiTLdly0+VI/v8A8VprrPXbofTts9MrUE6BqyfYEgk91Zm1eVI/v/xT3iUsi0K+0KWlBWndCiDnPqBP6Vw+T/kR10OLJympN1tbKo75iOOoCtaCTpyOrlnftqMW2TGS/wBJc3j0gToIAJRjOcasjfIHLqqzaj//ABMQE5/spwck5GNjk71byDyrlb9jpKtrGLZHBUVEIAyeZ7quVVtvk5j3BVqh7jQUUUUgCiiigAooooAKKKKAPDWeu0lN1kNwYy0vMpWenShf41J/0ZHLfnn9cEUxvV0Rarep4jU4fFbR1qVVCy2nwbEUXsfaZilOPOBISUA74JHMjPPrJzWlormXq7DGIwelXJewXD4qVA7BO2w7BkfHAPs7py85rz/bT+EY5ntqs+4+6tuPDbSG+bizsNPYOvJ7cY2Pqq0FONpx0SQlI2CVfpyFIaKUlN2ElamXI4YB2Cwc4wnr+b9Ph59iXMZjvuL6OQhKSpbZwHCOo4xlO57OddY0kT8l1hxgJXs28BlWOvYkEVcW803gOOJRnlqIGd8fuR30XCxUbSuQwUlwKH4VIWnxknrGRj9vXXEXJyDDC7m0UK6QtpKPH1gAnVgcsgE13WtAcMuO4HE7B4IVkYHX7R+o+FWstupSoaVA7g86AFrfENvdYW6lTvic0FpQVzI/DjPUavRpCJUdD7YUErGRqSUn4g8q6BKcYCQPhXu3IUOwGSvvlZ34ftS+mF98rO/D9qX1VpcETanJjaiiio5UFjv5y/eNQqbv5y/eNQq3HiiTLdly0+VI/v8A8Vob6B4NJLnRhKgScgH2DKTv8Kz1p8qR/f8A4rQcQFAsz4U4pBI8QoOFauYxjr2rh8n/ACI66HFkVNSH7NGTBc0r6NOFLXoONOP9IIzy6sd1eQIVzjl7ppiCFJbDYypekgeNz3326+rPXVq0Y8Dwhq1f2Eb5Bz4o7KtkjFcrfsdNita8+DY4JydAyat1Vtvk5j3atUPcEFFFFIYUUUUAFFFFABUXFpbQpaiAlIySeoV7WU4pnuSVswozig2mQhLpQojpDn8v2dvd204q7sJux1YzdbqZ8gD7OxuyjG4HVkHkTzPIgBIPXTdpC0oXImlGpagEJAxpGfFB7TvUIMRDKAjXnozlxQxgq7B6h9PXVlKlPOleg6E7Iztv1mm3cSR1aQUI8Y+Md1b9dRP98lJHiDnn/VUHFPOLDTekD/WrPIdntP8Azqrqk9GAkowByxyrJokppC04UM9dKrlHQ8pCHYipyRkEaiNCcg5I/wBW6RtjPt3q+p1TxKGTpCSNSiP2+H/DVedONrZBRCkyvFKiGEalHf8AU700JnsOAmNH6OOoMoUckIJVv7VZ7Oyou2ZhcZMdDr7aA6pzxXTnJBGOew3zjlsK9jyulYVJ6FcXCiFIfGnV66k5dozEZMh8uNIWopGps5yATy7MAnPqo1DQrM8PtMNOtCZMKXTnCnSSnckYPPr7eoZzTCLH+zR0s9It3TnxlnKjv11Rb4ns7jXSiahI6gsFKlbkbA7ncHl2UwYfbksIeaJKFjIyCD3Gh39xaGVvvlZ34ftS+mF88rO/D9qX1WpcETqnJjaiiioxUFjv5y/eNQqbv5y/eNQq3HiiTLdly0+VI/v/AMVrpEZuSgId1YByNKykg+0GsjafKkf3/wCK2dcHlc0dnj8WUJrEpqAli2LDbiE6UFZyEjSQM5yTviq8Zi9Dpw7MZBUE9EVN6wnnqyAU9WOvmPhTfavDiua50WKtqCha4wWQVBAyQMAmrlVbb5PY92rVD3BBRRRSGFFFFABRXlULnc0wG8JHSPrH9toHc+s9g9f80AcbzcVsI+yxiftLqcpKdygctWP29dUrZADLaFhsOODCUA7gf9xz2fqcnsxRtUR0ypLr6i47IfUsLVlPi42xudtsA7DmRyGXZkLbbDNtYDy8hJOdDaRyyDg8vVn969HpojG+rLWjpT0QVlKfxnnn1e3t/wDddXXCjS20MrVyHYO2q5EpKA2lxtC1DYJSVEHr3P7kfDqqLEB2O2suXKQtSlFRUrRt/trBoutthpAAOe0nmT21z1mScI/K/wAgfxez1VSMSVLwRcJTTaVA7pbysY7NOw9u+1dC0824G27g8tYwdCkN4A9eEjagC4vo228kJCR8KWXG5ohgdKp5pJSpWEIClEDsHVy/UV1bjyo4Lsqc2tWSQpTWAnPUPGqldbpOilCWUZCiSSGMnGDyBVz9vqppXYF2BMjSI32hCSEhRTl3ZWevnU5VwhsMIdmJKElZCdbZJzgns22BqtAnLlsh1Day4CRpcbwvq/7sDny2/Spy3J6GEKMJiQ70xwArZKcHCt+vkPjRbUVznHvtjdjuOMPNBpOCv+2U53I5Eb7imUZ9iTHQ7HUlTSh4pTy7KXNSJ2hba7e2kkgpWkp0f+WSDn2A0whlwxWy60hlwjKkIOQDSY0Zi+eVnfh+1L6YXzys78P2pfVWlwRMqcmNqKKKjlUWO/nL941Cpu/nL941CrceKJMt2XLT5Vj+/wDxWzrGWnyrH9/+K2dcHlc0dnj8WcpXS/ZnSwMu6Do5fixtz9dL4ZvClPF9DSRpR0QUc74OrOPh+vVTWvNq5bnQyta8+DI+rGrQM4q3VS2+TmPdq1mh7jR7RXmRQVAcyKACjNLrhf7ZbcCRLRrJwG0HUsn2DekIvd64g+0s2uCuK0250fTOKGVbA59QwerPwrSg3qZckhnfuJWLO2hKEpffW6lvRr0hGrrUer2ddLYxk3B1a0tdO4R4y3BpaJOBvucgb7DbYjOc56DhByS2yJcoFTbocPiZCsdXVjbv681oWoLLTYRgqSNgDyx2Y5VpuKWgtW9RTAhNIfeU5MM19bhLijuhs7eKEj4c6ZKecbQlMWI4vUrGThIT6zkg91XEoQgYSkJHqFe1hu5pIroS6lRw0jJ5qK9z+lcktTlqUp1bCSFkoASVADqzy39dXaKQyo41PVpCZLCRq8b+ydx6vGroxFLKQkPKI7MD/wC+813r2gCmi3hDinDJfWokkFRB0g74G3KpuwkPJSlx10hKtWysZ9RxzHqqzRQBV+wMjkp4DsDy8d2a4ybNFlRhHcLugLK9nVZyQRzznr76YUUAK4nD8GG0ptvplJWAFdI8pWQOXM+ursaM3EYSy2VaE5xqUSe813qJobbFYyN98rO/D9qX0wvvlZ34ftS+q9LgibU5MbUUUVGKgsd/OX7xqFTd/OX7xqFW48USZbsuWnyrH9/+K2dYy0+VY/v/AMVs64PK5o7PH4s9pch65KlykdC0Gk6egUo41c9WcZ9XV10xrzArlOkThdwFkji3GN9p8TUH1HRpz43LfOM4q1m4HR/eiD/LxVHPs3FU7yxbI6Gy/CQdbgVqQyg5KSFYOe3GKtx4dtkxm5DcKPodQFpyykbEZHVWjJTahXpbzxkXxsMqcJbSxGSlSU4G2VEj9OuoSuGY05CETLncH0pWlWDI0g4PIhIAx8K8tjVpemSUogoCn1lzS40gadOGyAOfNIPZ41dbmLNBXHafisJXIdCW0pZT4yuYHqzjHxp3aegW0LcG02u2JIhRI7GeZQkAq9p5mrgUgf6h31TYh21+Oh9EJjQtIUMtJGx37KoWpNmmOOiNEZcSpSlhamkgHfBA6+rs66y9dWGw91p/yHfRrT/kO+kt2jWtlLDTkFoFx1KklDaBkpIVp3xzxjb11cYh2yRFbktwo5bcQFpJZTuCM9lFhl7Wn/Id9GtP+Q76S2xFqlOuoRb20qKis9I23seRGxPLbv7ajdxZYTkdD8VlKysLQlLKfG3AA+JUP/oE0W1sFx5rT/kO+jWn/Id9Um4dsdjpfRDjltaQoHoRyxnsqnbUWmYVBmEyQrLgUptG+TggAb7GiwDnWn/Id9GtP+Q76R3RFrhuMdNbkEa9QU2ygjPLBGc9Y3xjlV4QrepgPIgMKBTqADKcmiwF7pE/5Dvo6RP+Q76SWiNbHA6wm3oSpK1OkOtN58dRVgYJ2GcZry6ItEZ+Mw5BbLi16kJbZR4xHVviiwXHmtP+Q76Nae0D40rmJtEK3mc7CY6EAHxWUk74A/eoW+PaFlbCY0fpA654ikI1fizyGdt+6iwDfWn/ACHfXgUDyINV/Blv9Bj/AP8AUn6V1ZjMRwQwy20DzCEgZ7qQGVvnlZ34ftS+mF98rO/D9qX1XpcETanJjaiiioxUFjv5y/eNQqbv5y/eNQq3HiiTLdly0+VI/v8A8Vs6xVucQ1cGXHFBKUqySeqtT4WgelI764vJi3JWR1+PJKOpcoqn4WgelI76PC0D0pHfXLgl0dGOPZ3fix5OOnYbdwCBrSDgHmN+2ppSEpCUgJA2AHVVXwtA9KR30eFoHpSO+jDLoMUezqzCjRiCxGZaIGkFCAnbOcbeupPRmXwkPNNuBJynWkHBxjr9RPfXDwtA9KR30eFoHpSO+jDLoMUey0lAQkJSAEgYAA2FQbisMrUtpltCl/iKUgFXtrh4WgelI76PC0D0pHfRhl0GKPZ2eisSCC8w26UggFaAcA866hICNGBpxjGNsVU8LQPSkd9HhaB6UjvowS6DFHs7MxI0ZRLEdtsnYlCAnPdSu53a2R5am57CFBCMJWpAVuSAU+rmg+vPqq94WgelI76g5PtbydLrzK05zhQyM01GXuhOUeztClMzojchgHonE5TqGNvZU2YceOSWGGmieZQgDPd7T31xF0t45Sm++jwtA9KR30sEugxR7LDrDTww62hY5YUnP/OQ7qlpAGABgbAYqr4WgelI76PC0D0pHfRgl0PFHs7tRmWCS0y22VABRSkDOBgZ9lePRI8g/wB9ht3bHjoCtvjXHwtA9KR30eFoHpSO+jDLoMUeyw6y282W3W0OIPNK05B+FDcdpr8tpCOZ8VIG551X8LQPSkd9HhaB6UjvowS6DFHsuUGqfhaB6Ujvo8KwPSm++jBLoMcezOXzys77B+1L6u3d5t+4uONLC0EDBHsqlVWnwRNnyY2oooqMVRY7+cv3jUKm7+cv3jUKtx4oky3YUUUUxBRRXaO0l5RbKglZHiEnbPrpN2VwSucaKsLjEqKmvwEZSFEZKeWcV4qG6nOrSAMgnUMAg/8AsUscTWFnCva6BsNvht/IHWQeWeuuq4agtLScawQlRKhgqPUKHNIWFlWiu/2R3AOE+N1ah7Kg40psJUSkpVnBByDRiTDCznRXf7I6TgBOQcHxhscE791SaiqL6ArTpKkjdX4s4O3woxx7DCytRVqLFTILwyQUJyMe3s69qgIy3QXGUeJvgE7kDnSxxuPCzhRXdUR1Cik6RgkK8YbY55r37E/pJ0jbPX2c6eOPYsLK9FW34fRJISQooUrO+5AxXNCW0Mh5xJXqUUhIVjkATnvpKaaugwtbnCipKKSo6QQOoE5xXZUfKvE2SEJUSo7DIFacktws2V6K7mI8AdhkZ21DJxzr1yP0UdRVp1hzScHONjtSxoMLK9FFFaEFFFFADaiiioZXFjv5y/eNQqbv5y/eNQq3HiiTLdhRRRTEFSQstrC08xUaKAOyZKwgJ0pyE6dRG+M5xXRuVkLQ9ulWT+HrJBOe6qtFZcIseJnWQ4HX1LTsDy2x1VNMx0OdIQlStesZHI9tV6KMKtYLssIlLDqVK5DAOB1A5ryQ6haG0NjARnfGOdcKKMCvcMTsWDLc3wlCSo5UQNycEfya8TKWkpOlKtJBTkciBj+BXGvKMEQxM6IeWgLCTjXjJHVvmuhmu4UMJ3z1cs86r0UOKYYmdlSXF6ySPHKlH2nnUjMdUkpUEnOcHHLNV6KMEegxM7KkuLUonGTnPx51FDpQkoKUrQd9Kh1/xXOinhVrCuyS16zulI3zsMV1+1KIwUIIKQk7HcDlXCihxTC7O6pbqlatgfG5DHPnXjslbySFBI1K1KIG5NcaKWFDuwooorQgooooAbUUUVDK4sd/OX7xqFTd/OX7xqFW48USZbsKKKKYgooooAKKKKACiiigAqw0hYQFNtlbiskYTnSB14/5yqvVyLLShgsnGrOU+PpyBvjPtrFRtI1DfU7CLJbb1ylKKVEDQfHP/r21wQwnDmhPSqBTpQeekjOdvh30OyZEhRLroaRyO+AB2dp9lcRIiLWsuEjOAgg8hyH8V5K/uzbsXDFYLCVIGpzRnQDzOE7fqTt2VxZQxoeU8nSUkAAE5GQf5xzrkXIIKTlWP9WSOWPrXnSwlYyVchyUN9qavbcC0LcgqIS+ThZRsgnlVaQx0BSNWdSc7jGK8K4eSAT2DJ9Yx/NSIjaVYLmceKDinFu+4mlY4UV7Xlex5hRRRQAUUUUAFFFFABRRRQA2oooqGVxY7+cv3jUKaFpsnJQkk+qvOib82n5RVSNXRaE50tdxZRTPom/Np+UUdE35tPyinnfAsr5FlFM+ib82n5RR0Tfm0/KKM74DK+RZRTPom/Np+UUdE35tPyijO+AyvkWUUz6JvzaflFHRN+bT8oozvgMr5KCA2UL1qIVjxduZr3oorgw6TunBwTnOf/ur3RN+bT8oo6JvzaflFZdS5pQt7i1EK3tqBBdVgg79W5z/AM9depg25GQVOLCcafgM7f8AlTHom/Np7qOib82n5RWbx6NWfYuEWEQ+jcII8Tnv/wAwK8ahwOjAWFg7ZAJPLP8A6pl0Tfm0/KKOib82n5RRiXQsL7FjkSKcOJIKwQrr543/AFq0tMPUdKjjIxz5bZ/n9Ks9E35tPyijom/Np+UU1OwYL7lJwMdGdB8fUNt8Yx9c1xpn0Tfm0/KKOib82n5RWlVt7GXT+RZRTPom/Np+UUdE35tPyinnfAsr5FlFM+ib82n5RR0Tfm0/KKM74DK+RZRTPom/Np+UUdE35tPyijO+AyvkWUUz6JvzaflFHRN+bT8oozvgMr5J0UUVKKR//9k="/>
          <p:cNvSpPr>
            <a:spLocks noChangeAspect="1" noChangeArrowheads="1"/>
          </p:cNvSpPr>
          <p:nvPr/>
        </p:nvSpPr>
        <p:spPr bwMode="auto">
          <a:xfrm>
            <a:off x="4928493" y="494605"/>
            <a:ext cx="247650"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endParaRPr lang="en-US" altLang="en-US" sz="1950"/>
          </a:p>
        </p:txBody>
      </p:sp>
      <p:pic>
        <p:nvPicPr>
          <p:cNvPr id="184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635" y="737701"/>
            <a:ext cx="1741289" cy="267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descr="http://images.tandf.co.uk/common/jackets/amazon/978146655/97814665515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946" y="3390571"/>
            <a:ext cx="1824332" cy="280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18361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1208585" y="1264259"/>
            <a:ext cx="5806049" cy="424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474" tIns="32237" rIns="64474" bIns="32237"/>
          <a:lstStyle>
            <a:lvl1pPr marL="342900" indent="-342900" algn="l" defTabSz="957263" rtl="0" eaLnBrk="0" fontAlgn="base" hangingPunct="0">
              <a:spcBef>
                <a:spcPct val="20000"/>
              </a:spcBef>
              <a:spcAft>
                <a:spcPct val="100000"/>
              </a:spcAft>
              <a:tabLst>
                <a:tab pos="741363" algn="l"/>
              </a:tabLst>
              <a:defRPr sz="1900" b="1">
                <a:solidFill>
                  <a:schemeClr val="tx1"/>
                </a:solidFill>
                <a:latin typeface="+mn-lt"/>
                <a:ea typeface="+mn-ea"/>
                <a:cs typeface="+mn-cs"/>
              </a:defRPr>
            </a:lvl1pPr>
            <a:lvl2pPr marL="249238" indent="-84138" algn="l" defTabSz="957263" rtl="0" eaLnBrk="0" fontAlgn="base" hangingPunct="0">
              <a:spcBef>
                <a:spcPct val="20000"/>
              </a:spcBef>
              <a:spcAft>
                <a:spcPct val="0"/>
              </a:spcAft>
              <a:buClr>
                <a:schemeClr val="tx1"/>
              </a:buClr>
              <a:buFont typeface="Zapf Dingbats" charset="2"/>
              <a:buChar char="l"/>
              <a:tabLst>
                <a:tab pos="741363" algn="l"/>
              </a:tabLst>
              <a:defRPr sz="1700" b="1">
                <a:solidFill>
                  <a:schemeClr val="tx1"/>
                </a:solidFill>
                <a:latin typeface="+mn-lt"/>
              </a:defRPr>
            </a:lvl2pPr>
            <a:lvl3pPr marL="582613" indent="-168275" algn="l" defTabSz="957263" rtl="0" eaLnBrk="0" fontAlgn="base" hangingPunct="0">
              <a:spcBef>
                <a:spcPct val="20000"/>
              </a:spcBef>
              <a:spcAft>
                <a:spcPct val="0"/>
              </a:spcAft>
              <a:buClr>
                <a:schemeClr val="tx1"/>
              </a:buClr>
              <a:buFont typeface="Zapf Dingbats" charset="2"/>
              <a:buChar char="l"/>
              <a:tabLst>
                <a:tab pos="741363" algn="l"/>
              </a:tabLst>
              <a:defRPr sz="1300" b="1">
                <a:solidFill>
                  <a:schemeClr val="tx1"/>
                </a:solidFill>
                <a:latin typeface="+mn-lt"/>
              </a:defRPr>
            </a:lvl3pPr>
            <a:lvl4pPr marL="747713" indent="623888" algn="l" defTabSz="957263" rtl="0" eaLnBrk="0" fontAlgn="base" hangingPunct="0">
              <a:spcBef>
                <a:spcPct val="20000"/>
              </a:spcBef>
              <a:spcAft>
                <a:spcPct val="0"/>
              </a:spcAft>
              <a:tabLst>
                <a:tab pos="741363" algn="l"/>
              </a:tabLst>
              <a:defRPr sz="1300">
                <a:solidFill>
                  <a:schemeClr val="tx1"/>
                </a:solidFill>
                <a:latin typeface="+mn-lt"/>
              </a:defRPr>
            </a:lvl4pPr>
            <a:lvl5pPr marL="995363" indent="74613" algn="l" defTabSz="957263" rtl="0" eaLnBrk="0" fontAlgn="base" hangingPunct="0">
              <a:spcBef>
                <a:spcPct val="20000"/>
              </a:spcBef>
              <a:spcAft>
                <a:spcPct val="0"/>
              </a:spcAft>
              <a:tabLst>
                <a:tab pos="741363" algn="l"/>
              </a:tabLst>
              <a:defRPr sz="1100">
                <a:solidFill>
                  <a:schemeClr val="tx1"/>
                </a:solidFill>
                <a:latin typeface="+mn-lt"/>
              </a:defRPr>
            </a:lvl5pPr>
            <a:lvl6pPr marL="1452563" indent="74613" algn="l" defTabSz="957263" rtl="0" eaLnBrk="0" fontAlgn="base" hangingPunct="0">
              <a:spcBef>
                <a:spcPct val="20000"/>
              </a:spcBef>
              <a:spcAft>
                <a:spcPct val="0"/>
              </a:spcAft>
              <a:tabLst>
                <a:tab pos="741363" algn="l"/>
              </a:tabLst>
              <a:defRPr sz="1100">
                <a:solidFill>
                  <a:schemeClr val="tx1"/>
                </a:solidFill>
                <a:latin typeface="+mn-lt"/>
              </a:defRPr>
            </a:lvl6pPr>
            <a:lvl7pPr marL="1909763" indent="74613" algn="l" defTabSz="957263" rtl="0" eaLnBrk="0" fontAlgn="base" hangingPunct="0">
              <a:spcBef>
                <a:spcPct val="20000"/>
              </a:spcBef>
              <a:spcAft>
                <a:spcPct val="0"/>
              </a:spcAft>
              <a:tabLst>
                <a:tab pos="741363" algn="l"/>
              </a:tabLst>
              <a:defRPr sz="1100">
                <a:solidFill>
                  <a:schemeClr val="tx1"/>
                </a:solidFill>
                <a:latin typeface="+mn-lt"/>
              </a:defRPr>
            </a:lvl7pPr>
            <a:lvl8pPr marL="2366963" indent="74613" algn="l" defTabSz="957263" rtl="0" eaLnBrk="0" fontAlgn="base" hangingPunct="0">
              <a:spcBef>
                <a:spcPct val="20000"/>
              </a:spcBef>
              <a:spcAft>
                <a:spcPct val="0"/>
              </a:spcAft>
              <a:tabLst>
                <a:tab pos="741363" algn="l"/>
              </a:tabLst>
              <a:defRPr sz="1100">
                <a:solidFill>
                  <a:schemeClr val="tx1"/>
                </a:solidFill>
                <a:latin typeface="+mn-lt"/>
              </a:defRPr>
            </a:lvl8pPr>
            <a:lvl9pPr marL="2824163" indent="74613" algn="l" defTabSz="957263" rtl="0" eaLnBrk="0" fontAlgn="base" hangingPunct="0">
              <a:spcBef>
                <a:spcPct val="20000"/>
              </a:spcBef>
              <a:spcAft>
                <a:spcPct val="0"/>
              </a:spcAft>
              <a:tabLst>
                <a:tab pos="741363" algn="l"/>
              </a:tabLst>
              <a:defRPr sz="1100">
                <a:solidFill>
                  <a:schemeClr val="tx1"/>
                </a:solidFill>
                <a:latin typeface="+mn-lt"/>
              </a:defRPr>
            </a:lvl9pPr>
          </a:lstStyle>
          <a:p>
            <a:pPr>
              <a:spcBef>
                <a:spcPts val="0"/>
              </a:spcBef>
              <a:spcAft>
                <a:spcPts val="488"/>
              </a:spcAft>
              <a:defRPr/>
            </a:pPr>
            <a:r>
              <a:rPr lang="en-US" sz="1138" b="0" kern="0" dirty="0"/>
              <a:t>Lutz, W. (2013). Demographic metabolism: A predictive theory of socioeconomic change. </a:t>
            </a:r>
            <a:r>
              <a:rPr lang="en-US" sz="1138" b="0" kern="0" dirty="0" err="1"/>
              <a:t>Popul</a:t>
            </a:r>
            <a:r>
              <a:rPr lang="en-US" sz="1138" b="0" kern="0" dirty="0"/>
              <a:t>. Dev. Rev. 38, 283–301</a:t>
            </a:r>
            <a:r>
              <a:rPr lang="en-US" sz="1138" b="0" kern="0" dirty="0" smtClean="0"/>
              <a:t>. </a:t>
            </a:r>
          </a:p>
          <a:p>
            <a:pPr>
              <a:spcBef>
                <a:spcPts val="0"/>
              </a:spcBef>
              <a:spcAft>
                <a:spcPts val="488"/>
              </a:spcAft>
              <a:defRPr/>
            </a:pPr>
            <a:r>
              <a:rPr lang="en-US" sz="1138" b="0" kern="0" dirty="0" smtClean="0"/>
              <a:t>Grasso</a:t>
            </a:r>
            <a:r>
              <a:rPr lang="en-US" sz="1138" b="0" kern="0" dirty="0"/>
              <a:t>, M.T. (2014). Age, Period and Cohort Analysis in a Comparative Context: Political Generations and Political Participation Repertoires in Western Europe. Electoral Studies, 33:63–76.</a:t>
            </a:r>
          </a:p>
          <a:p>
            <a:pPr>
              <a:spcBef>
                <a:spcPts val="0"/>
              </a:spcBef>
              <a:spcAft>
                <a:spcPts val="488"/>
              </a:spcAft>
              <a:defRPr/>
            </a:pPr>
            <a:r>
              <a:rPr lang="en-US" sz="1138" b="0" kern="0" dirty="0"/>
              <a:t>Chancel L. (2014). Are Younger Generations Higher Carbon Emitters than their Elders?: Inequalities, Generations and CO2 Emissions in France and in the USA. Ecological Economics, 100:195–207.</a:t>
            </a:r>
          </a:p>
          <a:p>
            <a:pPr>
              <a:spcBef>
                <a:spcPts val="0"/>
              </a:spcBef>
              <a:spcAft>
                <a:spcPts val="488"/>
              </a:spcAft>
              <a:defRPr/>
            </a:pPr>
            <a:r>
              <a:rPr lang="en-US" sz="1138" b="0" kern="0" dirty="0"/>
              <a:t>Phillips, J. A. (2014). A changing epidemiology of suicide? The influence of birth cohorts on suicide rates in the United States. Social Science &amp; Medicine, 114, 151-160. </a:t>
            </a:r>
          </a:p>
          <a:p>
            <a:pPr>
              <a:spcBef>
                <a:spcPts val="0"/>
              </a:spcBef>
              <a:spcAft>
                <a:spcPts val="488"/>
              </a:spcAft>
              <a:defRPr/>
            </a:pPr>
            <a:r>
              <a:rPr lang="en-US" sz="1138" b="0" kern="0" dirty="0" err="1"/>
              <a:t>Schwadel</a:t>
            </a:r>
            <a:r>
              <a:rPr lang="en-US" sz="1138" b="0" kern="0" dirty="0"/>
              <a:t>, P. and </a:t>
            </a:r>
            <a:r>
              <a:rPr lang="en-US" sz="1138" b="0" kern="0" dirty="0" err="1"/>
              <a:t>Garneau</a:t>
            </a:r>
            <a:r>
              <a:rPr lang="en-US" sz="1138" b="0" kern="0" dirty="0"/>
              <a:t>, C. R. H. (2014), An Age–Period–Cohort Analysis of Political Tolerance in the United States. The Sociological Quarterly, 55: 421–452</a:t>
            </a:r>
            <a:endParaRPr lang="fr-FR" sz="1138" b="0" kern="0" dirty="0"/>
          </a:p>
          <a:p>
            <a:pPr>
              <a:spcBef>
                <a:spcPts val="0"/>
              </a:spcBef>
              <a:spcAft>
                <a:spcPts val="488"/>
              </a:spcAft>
              <a:defRPr/>
            </a:pPr>
            <a:r>
              <a:rPr lang="fr-FR" sz="1138" b="0" kern="0" dirty="0"/>
              <a:t>Chauvel, L. and Schröder M., (2014). </a:t>
            </a:r>
            <a:r>
              <a:rPr lang="fr-FR" sz="1138" b="0" kern="0" dirty="0" err="1"/>
              <a:t>Generational</a:t>
            </a:r>
            <a:r>
              <a:rPr lang="fr-FR" sz="1138" b="0" kern="0" dirty="0"/>
              <a:t> </a:t>
            </a:r>
            <a:r>
              <a:rPr lang="fr-FR" sz="1138" b="0" kern="0" dirty="0" err="1"/>
              <a:t>inequalities</a:t>
            </a:r>
            <a:r>
              <a:rPr lang="fr-FR" sz="1138" b="0" kern="0" dirty="0"/>
              <a:t> and </a:t>
            </a:r>
            <a:r>
              <a:rPr lang="fr-FR" sz="1138" b="0" kern="0" dirty="0" err="1"/>
              <a:t>welfare</a:t>
            </a:r>
            <a:r>
              <a:rPr lang="fr-FR" sz="1138" b="0" kern="0" dirty="0"/>
              <a:t> </a:t>
            </a:r>
            <a:r>
              <a:rPr lang="fr-FR" sz="1138" b="0" kern="0" dirty="0" err="1"/>
              <a:t>regimes</a:t>
            </a:r>
            <a:r>
              <a:rPr lang="fr-FR" sz="1138" b="0" kern="0" dirty="0"/>
              <a:t>. Social forces 92 (4):1259-1283. </a:t>
            </a:r>
          </a:p>
          <a:p>
            <a:pPr>
              <a:spcBef>
                <a:spcPts val="0"/>
              </a:spcBef>
              <a:spcAft>
                <a:spcPts val="488"/>
              </a:spcAft>
              <a:defRPr/>
            </a:pPr>
            <a:r>
              <a:rPr lang="fr-FR" sz="1138" b="0" kern="0" dirty="0"/>
              <a:t>Chauvel, L. and </a:t>
            </a:r>
            <a:r>
              <a:rPr lang="fr-FR" sz="1138" b="0" kern="0" dirty="0" err="1"/>
              <a:t>Smits</a:t>
            </a:r>
            <a:r>
              <a:rPr lang="fr-FR" sz="1138" b="0" kern="0" dirty="0"/>
              <a:t> F.. (2015). </a:t>
            </a:r>
            <a:r>
              <a:rPr lang="en-US" sz="1138" b="0" kern="0" dirty="0"/>
              <a:t>The endless baby-boomer generation: Cohort differences in participation  in political discussions in nine European countries in the period 1976-2008. In: European Societies. </a:t>
            </a:r>
          </a:p>
          <a:p>
            <a:pPr>
              <a:spcBef>
                <a:spcPts val="0"/>
              </a:spcBef>
              <a:spcAft>
                <a:spcPts val="488"/>
              </a:spcAft>
              <a:defRPr/>
            </a:pPr>
            <a:r>
              <a:rPr lang="en-US" sz="1138" b="0" kern="0" dirty="0" err="1"/>
              <a:t>Reither</a:t>
            </a:r>
            <a:r>
              <a:rPr lang="en-US" sz="1138" b="0" kern="0" dirty="0"/>
              <a:t>, E. N., Masters, R. K., Yang, Y. C., Powers, D. A., Zheng, H., &amp; Land, K. C. (2015). Should age-period-cohort studies return  to the methodologies of the 1970s? Social Science &amp; Medicine.</a:t>
            </a:r>
          </a:p>
          <a:p>
            <a:pPr>
              <a:spcBef>
                <a:spcPts val="0"/>
              </a:spcBef>
              <a:spcAft>
                <a:spcPts val="488"/>
              </a:spcAft>
              <a:defRPr/>
            </a:pPr>
            <a:r>
              <a:rPr lang="en-US" sz="1138" b="0" kern="0" dirty="0"/>
              <a:t>Harper S. Invited commentary: A-P-C . . . It’s easy as 1-2-3! Am J </a:t>
            </a:r>
            <a:r>
              <a:rPr lang="en-US" sz="1138" b="0" kern="0" dirty="0" err="1"/>
              <a:t>Epidemiol</a:t>
            </a:r>
            <a:r>
              <a:rPr lang="en-US" sz="1138" b="0" kern="0" dirty="0"/>
              <a:t>. 2015 online publication </a:t>
            </a:r>
          </a:p>
          <a:p>
            <a:pPr>
              <a:spcBef>
                <a:spcPts val="0"/>
              </a:spcBef>
              <a:spcAft>
                <a:spcPts val="488"/>
              </a:spcAft>
              <a:defRPr/>
            </a:pPr>
            <a:r>
              <a:rPr lang="en-US" sz="1138" b="0" kern="0" dirty="0"/>
              <a:t>O’Brien RM, 2015, Model Misspecification when Eliminating a Factor in Age-Period-Cohort Models, ASA 2015 Chicago mimeo.</a:t>
            </a:r>
          </a:p>
          <a:p>
            <a:pPr>
              <a:spcBef>
                <a:spcPts val="0"/>
              </a:spcBef>
              <a:spcAft>
                <a:spcPts val="488"/>
              </a:spcAft>
              <a:defRPr/>
            </a:pPr>
            <a:endParaRPr lang="en-US" sz="1138" b="0" kern="0" dirty="0"/>
          </a:p>
          <a:p>
            <a:pPr>
              <a:spcBef>
                <a:spcPts val="0"/>
              </a:spcBef>
              <a:spcAft>
                <a:spcPts val="488"/>
              </a:spcAft>
              <a:defRPr/>
            </a:pPr>
            <a:endParaRPr lang="en-US" sz="1138" b="0" kern="0" dirty="0"/>
          </a:p>
        </p:txBody>
      </p:sp>
      <p:sp>
        <p:nvSpPr>
          <p:cNvPr id="18437" name="Slide Number Placeholder 3"/>
          <p:cNvSpPr>
            <a:spLocks noGrp="1"/>
          </p:cNvSpPr>
          <p:nvPr>
            <p:ph type="sldNum" sz="quarter" idx="4294967295"/>
          </p:nvPr>
        </p:nvSpPr>
        <p:spPr>
          <a:xfrm>
            <a:off x="7117358" y="796429"/>
            <a:ext cx="1671638" cy="371475"/>
          </a:xfrm>
          <a:prstGeom prst="rect">
            <a:avLst/>
          </a:prstGeom>
          <a:noFill/>
        </p:spPr>
        <p:txBody>
          <a:bodyPr/>
          <a:lstStyle>
            <a:lvl1pPr>
              <a:defRPr sz="1950">
                <a:solidFill>
                  <a:schemeClr val="tx1"/>
                </a:solidFill>
                <a:latin typeface="Times New Roman" pitchFamily="18" charset="0"/>
              </a:defRPr>
            </a:lvl1pPr>
            <a:lvl2pPr marL="603647" indent="-232172">
              <a:defRPr sz="1950">
                <a:solidFill>
                  <a:schemeClr val="tx1"/>
                </a:solidFill>
                <a:latin typeface="Times New Roman" pitchFamily="18" charset="0"/>
              </a:defRPr>
            </a:lvl2pPr>
            <a:lvl3pPr marL="928688" indent="-185738">
              <a:defRPr sz="1950">
                <a:solidFill>
                  <a:schemeClr val="tx1"/>
                </a:solidFill>
                <a:latin typeface="Times New Roman" pitchFamily="18" charset="0"/>
              </a:defRPr>
            </a:lvl3pPr>
            <a:lvl4pPr marL="1300163" indent="-185738">
              <a:defRPr sz="1950">
                <a:solidFill>
                  <a:schemeClr val="tx1"/>
                </a:solidFill>
                <a:latin typeface="Times New Roman" pitchFamily="18" charset="0"/>
              </a:defRPr>
            </a:lvl4pPr>
            <a:lvl5pPr marL="1671638" indent="-185738">
              <a:defRPr sz="1950">
                <a:solidFill>
                  <a:schemeClr val="tx1"/>
                </a:solidFill>
                <a:latin typeface="Times New Roman" pitchFamily="18" charset="0"/>
              </a:defRPr>
            </a:lvl5pPr>
            <a:lvl6pPr marL="2043113" indent="-185738" algn="ctr" eaLnBrk="0" fontAlgn="base" hangingPunct="0">
              <a:spcBef>
                <a:spcPct val="0"/>
              </a:spcBef>
              <a:spcAft>
                <a:spcPct val="0"/>
              </a:spcAft>
              <a:defRPr sz="1950">
                <a:solidFill>
                  <a:schemeClr val="tx1"/>
                </a:solidFill>
                <a:latin typeface="Times New Roman" pitchFamily="18" charset="0"/>
              </a:defRPr>
            </a:lvl6pPr>
            <a:lvl7pPr marL="2414588" indent="-185738" algn="ctr" eaLnBrk="0" fontAlgn="base" hangingPunct="0">
              <a:spcBef>
                <a:spcPct val="0"/>
              </a:spcBef>
              <a:spcAft>
                <a:spcPct val="0"/>
              </a:spcAft>
              <a:defRPr sz="1950">
                <a:solidFill>
                  <a:schemeClr val="tx1"/>
                </a:solidFill>
                <a:latin typeface="Times New Roman" pitchFamily="18" charset="0"/>
              </a:defRPr>
            </a:lvl7pPr>
            <a:lvl8pPr marL="2786063" indent="-185738" algn="ctr" eaLnBrk="0" fontAlgn="base" hangingPunct="0">
              <a:spcBef>
                <a:spcPct val="0"/>
              </a:spcBef>
              <a:spcAft>
                <a:spcPct val="0"/>
              </a:spcAft>
              <a:defRPr sz="1950">
                <a:solidFill>
                  <a:schemeClr val="tx1"/>
                </a:solidFill>
                <a:latin typeface="Times New Roman" pitchFamily="18" charset="0"/>
              </a:defRPr>
            </a:lvl8pPr>
            <a:lvl9pPr marL="3157538" indent="-185738" algn="ctr" eaLnBrk="0" fontAlgn="base" hangingPunct="0">
              <a:spcBef>
                <a:spcPct val="0"/>
              </a:spcBef>
              <a:spcAft>
                <a:spcPct val="0"/>
              </a:spcAft>
              <a:defRPr sz="1950">
                <a:solidFill>
                  <a:schemeClr val="tx1"/>
                </a:solidFill>
                <a:latin typeface="Times New Roman" pitchFamily="18" charset="0"/>
              </a:defRPr>
            </a:lvl9pPr>
          </a:lstStyle>
          <a:p>
            <a:fld id="{A8260712-4CA6-4692-BEE7-4DF5B86284FE}" type="slidenum">
              <a:rPr lang="fr-FR" altLang="en-US" sz="1138"/>
              <a:pPr/>
              <a:t>19</a:t>
            </a:fld>
            <a:endParaRPr lang="fr-FR" altLang="en-US" sz="1138"/>
          </a:p>
        </p:txBody>
      </p:sp>
      <p:sp>
        <p:nvSpPr>
          <p:cNvPr id="18438" name="Rectangle 4"/>
          <p:cNvSpPr>
            <a:spLocks noChangeArrowheads="1"/>
          </p:cNvSpPr>
          <p:nvPr/>
        </p:nvSpPr>
        <p:spPr bwMode="auto">
          <a:xfrm>
            <a:off x="4007546" y="831258"/>
            <a:ext cx="314413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sz="1950" b="1" dirty="0"/>
              <a:t>APC literature (</a:t>
            </a:r>
            <a:r>
              <a:rPr lang="en-US" altLang="en-US" sz="1950" b="1" dirty="0" smtClean="0"/>
              <a:t>2013-2015</a:t>
            </a:r>
            <a:r>
              <a:rPr lang="en-US" altLang="en-US" sz="1950" b="1" dirty="0"/>
              <a:t>) </a:t>
            </a:r>
          </a:p>
        </p:txBody>
      </p:sp>
      <p:sp>
        <p:nvSpPr>
          <p:cNvPr id="18439" name="AutoShape 2" descr="data:image/jpeg;base64,/9j/4AAQSkZJRgABAQAAAQABAAD/2wBDAAoHBwgHBgoICAgLCgoLDhgQDg0NDh0VFhEYIx8lJCIfIiEmKzcvJik0KSEiMEExNDk7Pj4+JS5ESUM8SDc9Pjv/2wBDAQoLCw4NDhwQEBw7KCIoOzs7Ozs7Ozs7Ozs7Ozs7Ozs7Ozs7Ozs7Ozs7Ozs7Ozs7Ozs7Ozs7Ozs7Ozs7Ozs7Ozv/wAARCAFaAOEDASIAAhEBAxEB/8QAGwAAAgMBAQEAAAAAAAAAAAAAAAUCBAYDAQf/xABFEAABAwMCAgQLBwMDBAICAwABAgMEAAUREiEGMRNBUZEVIjVTVGFxcoGS0RQWMjOhscEHI1JCovA0YoLhJPFDcyWTsv/EABkBAAMBAQEAAAAAAAAAAAAAAAABBQIEA//EACwRAAIBAgYBBAEEAwEAAAAAAAABAgMREhMhMTJRBCJBYfChFCPB4TNxgZH/2gAMAwEAAhEDEQA/ANW664HVgOKACj11HpnPOK+an6OHWX20vF9wFwBRAA2zvUvuwz6Q53Cu+Nakl/RxOlUuZ7pnPOK+ajpnPOK+atD92GfSHO4Ufdhn0hzuFPOpfULKq/WZ7pnPOK+ajpnPOK+atD92GfSHO4Ufdhn0hzuFGdS+oMqqZ7pnPOK+ajpnPOK+atD92GfSHO4UHhlgD/qHO4UZ1L6gyqv1me6Zzzivmo6ZzzivmpmiHZXJaoaLy0qQnIU0HEFQxudvUKtM2CHIYQ+zMU42tIUhacEKB5EU86kvb8Cyqn1iLpnPOK+ajpXPOK+Y1oPu0x6Q53CuTvCyFnLcxaDpI3TnfvpZ9LoeVUEnSu+cX3mjpXPOL7zTNrhN8KHSXBWAonKRuRnYd3/DQjhF07LuBGnGClOdW/XvtS/UU+h5NTsWdM55xXzUdK75xfeavGxw/tht5vaPtZTlLWRrHI5057Aa6L4YbZW225dtK3SEtAjBUQCSBvucA/AGjPp9Bkz7FvSu+cX3mjpnPOK+ambPDTT7hWxdekQh4pWEgHBB3ScHYiuy7Pbm3C2u46VhSUFKlJBClfhHtPVTVal1+BZVTsTdM55xXzUdM55xXzU1kQLRFbW7IuqGkIX0alLWkAL56fb6q5uR7E0y0+5e2ENP56JanUBK8HBwevBp5tPr8Cyqnf5F3TOecV81HTOecV81M5cKzQNH2u7tMdINSOkcSnUO0Z6qup4bjrSFJkuEEZBAG9GdS6/AZVT6zP8ATOecV81HTOecV81aH7sM+kOdwo+7DPpDncKWdS+oeVV+sz3TOecV81HTOecV81aH7sM+kOdwo+7DPpDncKM6l9QZVUz3TOecV81HTOecV81aH7sM+kOdwo+7DHpDncKM6l9QZVX6yjRRRU07zSRf+kZ//Wn9q7Vxi/8ASM//AK0/tXatCCiivKACis1eb/KtN0uKgjp2ItvafSzsnUtTi0nxsE8gO6oDimY4IuYkdlSrg5De6R8hA0BRyFaevAxkerrzW8D3M4kajNeHcVl1cXOp8KqNtGiA26pH/wAhOpwtnBBTzTnmDgjHwrheuJ7nEiNtiIzElOth3UXtQA6QJwnxfGVg5I2x20YJMMSLlostytcUW4/YnIqFOaX8K6VQVnGRjGrJ3VnfsqpA4UuMC1vQm5oUl1mO3pLrmElOzhB6sjlgY23GKk9xW/BRKcWwXUt3QxMuOBOhOBuAE5O55YJ7TUrnxO+iDe1MtIaNvQoI0vDplEY30FJATvsTn2Vv1mfSLvAd/VdYMNcp0iNBRqkh9wI1pdznlhSinbB6jTKRwvNk3J2Qu4OdG486ooS+4kdGpsBKcA4GFDNd0cTLVxGu0/ZUaUuBrpA9lzJZDmooxsnfGc86WwuKpzNhZnykKlOi2pkLTkICllzT1J2P/MUevcPSXUWK9C72yWuchbcRpCHR0qwXToKVkjcHcgjly36sWrFZJlrkqdfmqfS4yErSpxSsrClHUM8vFIG3ZS6Zxu7Bta5TtvR0zcp1hbPTnfo+ZSdO+3bimCb/ADX7jc40S3NutQEAh0yMdKpTYWkAaT24zmk8bWoLCLneFroeLjem5LCUl0E/5FrCRpA0kBWyvGzkhRG1Ob1ZlXZ+3qD62kRX1OrLayhZBbUnYjluofDNSsl3N6tfhBDBZaWohnWTlaRtqIxtvnbsx21mLbxRdGrPc3ZDqJ0uIGlakrQWMKVjIUhOR2lKtxin63/zQPSv+luRwncxZHrfDnBC3Jjz4dU8sLAVnR4w5kHGc/vV57h+W9I6db7WoyIryuZ/K/F1dfVURxXjiCJalMMK6dAKnW3yoIUUFQxlICgcbHPwFcLXxJMnM2515ttCn5L7a0MuA4CELICsjY+KOsdR68UNztqHpO8nh6YX7fNYXHVJiPPuKaezoWHSSdwMgjbBxXC9cLTr8yx08hmK42xIbUI5UE5cKdPtG2/bUI/F8uVEgvphRmenmKjvByQdLeEFX4tOCfZkbc99u33mej6Gy02tTs6QwFyXw0hKW1H/AFBPM9Qx8aE5oHhJpsdzi3BqdFTAcUYSIzjToUEoKc7oIB233HXgb1o2gpLSQvTqAGrSMDPqpTbL6u4Xq4W5yMlowyNCg5qLiTtnlgbjlnNJ0X6dH4wkQ5MlUiOdZYZjaF6QlGcLTjWDnkc4OcVm0paP2HdI2NFZNjjCU9bG5KLUnpXZDTLbYlJIOsbEkDYjkQRU5HEsyAZ6nonSOsrjthrpgG0KWnJ8fSMAHrOfhSwS2HiRqa9rNscUuPXW2QlwUtJntFRV9oCyhQ1ZSAkHP4eZIHxGK0lZaa3GncKKKKQzK0UUVkYwb4hiMNIaU28VNpCThIxkfGpfeaF5t75R9azTv5y/eNQqlHxoNJnA680zUfeaF5t75R9aPvLC82/8o+tZpppb7qWmxqWo4Aq74DuPmP8Aen60pUaMdGxqrVeyG54jhE7tPfKPrXn3ign/APE92/hH1pT4CuPmB86frR4CuPmP96frSy6HYZlXobfeKD5l75R9aDxHBO5ae2/7R9aU+Arj6P8A70/WjwFcfRx86frRl0OwzKvQ2+8cHzT3yj60feKDnPRPfKPrSnwFcfR/96frR4CuPo4+dP1oy6HYZlXovsXe1R5Eh9uO8HJKwt04zqISEjr22SK7/eKD5p75R9aU+Arj6OPnT9aPAVx9H/3p+tGXQ7DMq9Db7xQfNPfKPrUXb9b3mVtLaf0rSUqwMHBGOeaV+Arj6OPnT9aPAVx9H/3p+tGXQ7DMq9DKNfLbEjNxmI7rbTSAhCQkYAAwBzrp94oHmnvlH1pT4CuPmB86frR4CuPmB86frRl0OwzKvQ2+8UDzT23/AGj60feKDjHRPfKPrSnwHcfRx84+tHgK4+jj50/WjLodhmVeht94oPmXvlH1o+8UE/8A4nvlH1pT4CuPo/8AvT9aPAVx9HHzp+tGXQ7DMq9DYcRwQcht7Puj60feKDnPRPfKPrSnwFcfRx84+tHgK4+jj50/WjLodjzKvQ2HEUEcmnh/4j60feKD5p75R9aU+Arj5gfOn60eArj6OPnT9aMuh2GZV6G33jg5/Ke+UfWpfeaF5t/5R9aT+Arj5gfOn60eA7j5j/en60suh2GZV6HH3mhebf8AlH1o+80Lzb/yj61nH2HIzxadTpWOYzmuVei8am1dGM+aG1FFFTCgLHfzl+8ahU3fzl+8ahVuPFEmW7Llp8qR/f8A4rZ9VYy0+VI/v/xWxWpKEFajhKRkk9Qrg8rmjs8fixbK4jtcS9sWZ6SEzZCdTbeknPPr5DkaaCvhV0XOvMi58bxFFKYU5tLOepI5H4eJt6zX0y8ccQrRw3Cu/RmQqclPQMoVgqJGTv6uVZqULYcOr/k9I1L3uamisEx/UaYm5QLdc+HJEJ+c8htOtzxQFKABGRvz5V1k/wBQJL1xmx7HY3bmzA/6h8OhAGOeBg55HurORU6HmRNwaT3jiqy2B5tq6TRHW6CpAKFKyM46garQON7FKtEW4vTmoiJOoJQ8oAhScah8MjvFY3jqfaZHGHDs6Q6y/bFIKlrI1oUjVvt106dHFPDJBKdldH0K1X+1XxtS7ZOakhP4gk4Un2pO4pjXx21Xaz2/j24Xq0oLVmjRSXOjRpSokAAJHVlWMCtNH/qNJSmJMuVhdhWuY4EMy+mCufIlOOX/AAZrU/Hkn6RRqL3N4aVQuJLXcLxKtMaRrlxBl1Gk7bgHfrwSKzU7+oklu9zLPbrC/OlRlYAbc2UBjJO23Oo23i6zx7tepMi0It8iG0FSn04KnDkDTyG+T8axkytqh41c3lFfOk/1RlIaanyuHJLVrdXpTKC8nuxj9aZXv+oCYdxj22zW5y7Snm0u6W1YASRkdRPLf40sipe1h5kRlb+KxP4wncPfYygw2uk6fpM6/wAO2Mbfi7eqtDXyvhC7of8A6j3y5zWVQAISlPIeOC1hTec91aPinjGCOE7jJs1xZfkNoSjLS8lvWrTq/U91bnRamopdGYz0uxhc+OuG7RLMWXckB5P4kNpUvT7dIOD6qcW+fFucNuZDeS8w6MoWnkaxfBHBNkPDMaZOgszZMxvpVrfSF6c8gM8tsfGrd34ggcCsQ7Ja4DkuS8SWIiFHYFR69zuc49h7KUqcW8MLtjUna8tjWynvs0V5/Tq6JCl4zjOBmlXCfEQ4osqbkIv2YFakdHr18uvOBSGBxwbq5NstztjtsniMtSG3FZCwEk7bDfG/fWW4Q4xm8P8ACP8AYsTsuIw+rp5PSaUoKiNhseojvrS8eTi9NdDLqK66PsNFY28f1CjQWbei3wnbhMuDSXWo6DghKhkZODv6vVUbT/UJMp+bBuNtct9wisre+zrVnpAlOogHA3xvyrzyZ2vY3jje1zaV5tXz+F/US5Xlgu27heS8wAsOOhzZJAJwMDfq76qf0iucx2HIguRHls61O/a1KJTqwkaPbjetOhJRbfsLMTaSH198rO+wftS6mN98rO+wftS6u+lwRwVOTG1FFFRyoLHfzl+8ahU3fzl+8ahVuPFEmW7Llp8qR/f/AIq/x7MmxeFJKLew69JkDoUhpBUUhX4jgerPxxVC0+VI/v8A8Vs8Z6q4vIeGomddBXg0fMbX/S6S5YGm375MjF9sLdioHiJURyIzv1d1ZtNuvyLFD1W2StywzVLDamlYW2sg5HaApBzjqVmvuWPVWf4u4be4hgtJiTnIUqOvW04knBPYcewUoeTLF6j0lSVtDBXviV3iPijhdRtUiCy3ObwqQnClqK0ZA9QwO+qSLO1w7d7pHvdlnzekVrhuRFLSlzc7EpPXkduN611v4N4gl8QQrrxPdI8oQN2G2E4yeonxR14PXyreY9ValXjC0Y7f2ZVNy1Zj+F+FrW/w8x9v4cZikrU4mO+ovFGrAzlQyCdI2pXxPYkq434bYjWwqgMjStKGctIGrkdsCvomPVRgV4KtJSxHq4JqxluMeGk3DhCXb7VGaZdJS4httIQFlJBxt6q+fwIMGXFgW1PCVyk3AEIkB591ppONtXPA7tq+0bV7ThXcY4RSppu5gOE7fIjf1Dv7zsV1plSAltxSTpVuORPPlSCVwzc7tfOLmmorqC9hbClpKUukOA4B5HIFfXceqvcDspryJKWL/X4Flq1j4/Jvl3uvB7HCLPDktM0JbYWpbZSgJSRg78jsM52G9dkwbh/T/imPcV29+4RHoaGFrYTqKVBCUn9U+rY19UlSo0FhUiW+1HaTjLjqwlIztzNTbW282lxtSVoUAUqScgg9YNa/UaWUdGLL+T5twoiVe+PrvcLlZno0WbCKOjfaISpOUAA5GCSBvWqufBlnk2Wbb4cGPDMtsJK2mwncHKScdhrRUEgc68pVW5XWhtQSVmfLLRxRxDwZF8CXSwSJYj5Sw8znCh1DOCCPXzHLFcrkq+pvVn44fs7q9KSh6KhB1tDKwNjvulWc9vtr6vtRgdlbz1e+HX3M5ftc+XMeEeL+MVX5NrkQoUKG42kvJwpwlCgB6zlXVnl669tVsmt/0cnxFQn0yVrWQyWyFnxk9XPqr6jgdlGPVQ672S0VvwGX8nyIQrrw3M4f4lTbHpbLcFDL7SUHW0dJB26tjXZLVz4t4lm8QC1vw4ceA402HUkLdJQoAY6z4x5eqvq2PVQB6qf6h721/gWV8mO/pvDkROCAzIjuMO9I6ShxBSrf1GuH9J4UqDwzIblxnY6zLUoJdQUkjSnfetzj1V4eVebqtqS7NqNrfBkr75Wd+H7UuphffKzvw/al9UqXBE+pyY2oooqMVBY7+cv3jUKm7+cv3jUKtx4oky3ZctPlWP7/APFbOsZafKsf3/4rZ1weVzR2ePxZ7RRRXKdIUUUUAFeV7VK73Jq0WmVcHt0R2isjONWOQ+J2ppXdkJuyPl3HvFM9vjJJt7732a0aC8ltZCSoqGc9vUN6+npvEDwU1c1yW24jqErS64rSMK5c/bXx2yNX+ZY7qtrhxc9F6JKpWvTggk5A9SiT8K7t3dcz+kM62v5S/bpDbZB56SsEfrkfCu+pQTUYr20/9OeM2m2fVmeI7LImiEzc4rkk8mkugk1Kdf7TbH0MTrhHjOufhQ44ATXzTiKy2+zw+EJcGOliQ4610jiBgrOEnJ7d6nw/Bst24y4iVxKW1yUPKDSH16RpyQSN98AJ9gryyI2xXdv7sbzHsaH+o1ygz+BLkmJLZfLS2g4G1hWn+4OeOXI91PeHLnBctcCCiWyqSiI2VMhYKx4o6udfI46IzfCfF7cJZXGTKjhlR/1I6VWD3YrSX2O7w+jh3jGGnIbYaZlpA/EkpAH6ZHy16SorCofP8GFN3xH0Z28W1iSuM7OjoeQkqU2p0BSQBkkjsxvS2Zd7VfrNPjwL5HbV0Kgp9t0ZZ/7uY2FYKzWJ3iWxXziG4SG4j9zVoYddOEJSFA4z1AkBPwrjElu223Xvh2dbILUtq1rP2qLjLiQNtWOec5ztXnkJN2eqNZj91ofQLNKg8O8LQxcL4zIaSCkS3HBhw6icA5OccvhTuFOi3GOJEOQ3IZOwW2oKFfJhY37rwbw1JhSYipMRDq0w5SwEupDhJIB58gD6jzrbf07u7V44dUtqAzB6B9TSmmB4hVsokfNWatKycr+5qE7uxq6KKK5j1CiiigAqJqVRNAGSvvlZ32D9qXUxvvlZ32D9qXVXpcETKnJjaiiioxUFjv5y/eNQqbv5y/eNQq3HiiTLdly0+VY/v/xWzrGWnyrH9/8AitnXB5XNHZ4/FntFFeVynSe15muKZbDklyMl1JeaAK0Z3API/oe6huWw5KdjIdSp5kJU4gHdIVnTn24PdQB2qndLVEvMFcGc30kdzGpGojODkcvXVzNFCdndAV4UGPbobUOK2GmGUhCEDqFKHuCbC+uYpyH/ANcrVIAcUAs6tWcZ7d/iadCS0ZJjdInpggLKM76SSM94oRIacecZQ4lTjWAtIO6cjIzWlKS2YmkyhN4btdxZhtSo+tEEgxxqI0EYA5HfkKpXfgXh+9zvts2CFPnGpaFFGvHLVjnWhzVZE5DlxehBKtbLaHCcbEKKgP8A/JpqclsxOKFDXA/DzMGVCbgBMeWpKnkBavGKTkde2DWZ/qC+p82vgq1pIVKUjWAc6W0/hH6Z/wDGt49PbYuEaEpKiuSlZSRyGnGc99WcDnitRqyjJSeonFNWQrVw3bHbA3ZHoyXIbaEoCDsduRyOvO+apwOBeH7bHksx4ZxLbLTqluKUpSD1ZzsPZTxyQ0y4024sJU8opbB/1HBOO4GvVSGkyEsFwB1SSsIzuQMAn9RWccrWuPChBM4C4emwo0R2EQ3FSUslDigpKSckZzuMmm1ptEKyQUwrewGWEknSN8nrJPWauFQAyTiq8Oe3MckoQlQMZ7oVZ6zpCtvV4wpOUmrN6BZJlqivM1UnXBuCuKlxKiZL4ZTp6iQTk+rxTWTRcorwcq9oAKialUTQBkr75Wd9g/al1Mb75Wd9g/al1V6XBEypyY2oooqMVBY7+cv3jUKm7+cv3jUKtx4oky3ZctPlWP7/APFbOsZafKsf3/4rZ1weVzR2ePxZ7Xh5V7Xlcp0mRnWx6XxZPmwHgxcIrDBaUrOhYOvLax/icD1jAPVSZfEc1N2ubsaM7FmPrhxHELQCphRDuSASArlsc4OR7K+hpYaS8t5LaQ4sAKWBuoDkCfie+uEi3QJPSpkRWXOnSEuBaAdYTkjPbjJ769VUXujzcejIN8SXq2Fa7iA/HbUqMklCEul0pCm9QQSASSU49aT1014fvVxu87oH2uh+wNdHN8XZUjOMJJ6sDVt/kmnTFqt8aMIzMNltoLDgQlAxqByFe3IBzVhDTbZUUISkrVqVgYye091KU4tbDSfZi7rLdg8UzeIBqXGtiWYr6Ebno1AqWcdeCps/A1Tj3CdZX5cp4pZmXdpmTokZKY5U6UHVy2QlbefYa3ghRkh4CO2A+cu+IP7hxjJ7dhjevH4EOSvU/GZdUUFvK0BR0nBKd+o4G3qpqorWsLCzHzL5eLTNNnVcGpjz/RBM0spSY+tRSdSRsRtt7d81zl3C52y5TI6ZyJUp37LG+0IaRqQD0yt0khOrqHVuNq1jNitMeI7Eat0dLD35jYbGF+3toTYbSiMuOm3Rgy4AFo6IYVgkjPbgkn40Y49BhZlW512ckx+kLa50ZMpDK39CdRDaCkrCCQk5OCM8t9s0/wCGLi7LtxbmPrcmMuFt4OtJbUFYBxhJwdiNxzFXE2e1Mspjpgxkt4UkILacHV+L256+2uTFhhRZkd+M2lhuOlehltICdSsZWfXgY+JpSlFrYaTQk4salzL3BTAWftFujuTkNjk4oKSkJPtBWKWJvDjl1a4sQhfQSW34sdpe2UIQVg47StCvhit8I7P2gyA0jpVJCC5p8YpBJAz2ZJ765rt8RxtptcZpSGVBTaSgEII5EdlONRJWsDjqfO7ldL3LsT7cqRqamRQ+FLbaToIWjZASolSPG5ncbdtNmFXa3vzZibmlTbVzaaea6Af3ytLKFKJ5p/FkAdnXWkbsVnj9Ilu3RUdNssBpPjDOcezO+KtmFFUlaTHbKXFhxYKB4yhjCj2kaRv6hTdRWskZUH2ZBN+uzUeJelzWXmJklLHg5LQBb1K07K5lY6wdufKuLU243BNhuUq4MuNzZyVoipbA6HxF7BXM4689fZWubstsanqntwI6ZSskuhsBWTzOe2oosVqblGSi3xkvKVr1hoZ1dvqNLHH2Q8L7FvDF0lyBJi3WQVTmVJUtBbSkJC86dJScKScHB59taKlQ4ctrbrBjxm2EMvdMW2kBIWsAhJPszkU1rzk03dG1f3Paia9rw0hmSvvlZ32D9qXUxvvlZ32D9qXVXpcETKnJjaiiioxUFjv5y/eNQqbv5y/eNQq3HiiTLdly0+VY/v8A8Vs6xlp8qx/f/itnXB5XNHZ4/FgTikSOLYC3GMMSgzJf+zsvlr+24vONjnOMjmQAerNPTuMVl0cL3ACFEVc2zBgykvso6D+4Qk5CVK1YwM4ziueOH3PeV/YsR+Mra+lp1aJDDD7K3mnnm9KVpQMqxvnYdo36q5M3Vu58R21SYsmPmO8tHTt6daTowRue47+qoL4ObetltgPSipuFHdYWUpwVhaNOR2Y51bt9nubVwiybhcWn0xWVNIQ0xo1Zx4xJJ38UcsCt+j2M+oW8RSXfvU1FU/dUsfYi5otwJVq14yQAdsVdVxVBt7QjrZuLv2cNNuuKZKlJUtI0BXWVHIGw588V3uVnuL17RdLdPZjLEboFJdYLgI1as/iGKj4AecbfL8pKnZEmO+tSW8DLejIAz16Phmi8LK4Wd9D0cVw8BJjTEyDIMf7P0WXNenXjY4wU75ziq54ihSZ8RRfmRXGlPJdilAGVJQFEL58gQQQcHNcLnaZbV9YkQ5Qbdlzi8CpvUlGmPowoZ3B0+rnXqeEHXJwnyZyVylqeU8UNYSdbYbASM7BIA7c0LAHqLPh6I+qNcFuzIkZLLjoDjYSh9ASk6iNzgZ25HnXY8TsJYS4u3z0KdWlDDamQFvFQJGkZ7Ac5xjrxUZXDaJkGLEdfIQxEXGUUjBOpKRkdn4a4uWW9PpYcfukZUuG4Fx3ExiEnYpUFjVvqCurGMUvQP1FSZdGLpxDYiy262qPPeZdQ6jSpKgwo47lDem3EtwdhWvo4p/8AmS1iPH9S1bav/EZV8KpxuGpKbixPlz0vPNzVyl6GtKTqZDekDJwBjPXVq58OR7zdWZNx0yIzDSktxlDYLJGVnffYYHxovG66DWxXt3EaWeH0yboVGVHdESSllOsl7UE7Af5ZBHvCpucYQI6i1Ijy2ZAdQ19nU1lZK86SMEgg6TvnbrxS268Motg12dYhtSZMYFpCNQQ4HRhYGew7jrxVa/Wa5Jmwbg7NbcnvT2GkKaYIbaQkLI8Ukk7qJO9bSg9TN5IZTbuzcpdvaDb8Z+PPw606kBaMsOkEcwc+rPKu0HiOI1FjR2Pt9zWI6HluJaBUlCvwqXyGT2DfblQ1w7KcmifOmtuyunS4eia0oCEtrQEgEk83Cck1yh8M3C06FWy4tIUuO0xI6ZjUFaBgKTgjBwTzyKz6LD9RZVxdASpJ6CWWFyBGRIDX9tbhVpwDnPPbOMVQgcTtPNpuNxffiBlqQpTPR4bWhC0p1dZyMge0mui+F7iptmGbm39gjzEyW0dAek2Xr0FWrGM+rPKpOcHpdihhyYpI6B9sKQnBBcdS4FD2FPxp/th6iwri6Cyh0yo0yKptsOht1nxloKgnKcE53I25jPKpOcVw2kuh2LLbebdQ10C2wFqKwSnG+MEA9fVjnVV3hm4XBzpbpcmnXW0JQyGWNCUjWlSiQSSSdAHYK73Th16a9Mdaej4lJbSpqQx0iCEauYyP8gcjGMUv2x+oetOB1pLmlSdQBwoYI9tSNVrZEMC2RoanVOlhpLZcVzVgYzVk15M0ZK++VnfYP2pdTG++VnfYP2pdVelwRNqcmNqKKKjFQWO/nL941Cpu/nL941CrceKJMt2XLT5Vj+//ABWzrGWnyrH9/wDitnXB5XNHZ4/FnteUE4rzVXKdJ7RUWnUvNJcQcpUMg1OgAryvaKAPKK9ooA8or2igDyivaKAPKMV7RQB5RXteUAFFGa9oA8or2igAqJqVRNAGSvvlZ32D9qXUxvvlZ32D9qXVXpcETKnJjaiiioxUFjv5y/eNQqbv5y/eNQq3HiiTLdly0+VY/v8A8Vs6xlp8qx/f/itnXB5XNHZ4/FlK6W7wnH6AuraSTupH4sYxsequEKzCGt9f2l5ZeCQd8adOeXefhgdVNCcV5nO1c12dFitbBi2MDPJAG9W6q23ycx7tWqT3AKKKKBhRRRQAUUUUAFeV7UVDIIoA9yO2jNImLPeGmkIN+cUUkHJZBzhODnJJ3O/OrC4F2Lylou+lO+lPQJIGc+vfq7vbTt8iuNcivFKCUkk4AG5pUbddCgarwrPjEkMgc9OOXZpV83qqmhM15w20S1SQggvvlIA5AaRnIJ6z7R66LBc5pl3h2R0iZIDOshIw34wxgEb554Pb1dezZdydbW3mG4GlEBTqlJAQMcyCc/p10oRaZaJDehcR0BQU4nokqUcEZydPt3yKcrgIdRlYR0g3RhIwg+zr+P6Vp2Erl4HavaXWyVrSYruzzOxT6v8An8HrpjWDQVE1KomgDJX3ys77B+1LqY33ys77B+1Lqr0uCJlTkxtRRRUYqCx385fvGoVN385fvGoVbjxRJluy5afKsf3/AOK2dYy0+VI/v/xWzrg8rmjs8fiylc4Ts1lKGnQ2QrJJB7OrBH/M1xg2t6It4rluKDiUJSlI0hGnPLnz/gUzzXmc1zXdrHRYrWsYtscZJwgbnrq3VW2+TmPcq1Q9wQUUUUhhRRRQAUUUUAFFFFABXle1zffRHZW86rShCSpR7AKAFHEN3MARorDiRIludGnbJSCDuB25wBXVmO+1FS20gMqUCSBuontJ9p7Sd+fOqUWQ22TeJmpbs1QTFbSkqIR1YAyd+ZxTEuSktqW2yltSubju59WEp5+zIrb00M7iqKDHcSk2d6Mh5zLjgkEKKjjxjg75329XKmciFJfS29HlPx1NnWlsqyHPUvOdj6t6Izc6LqclqEwKJUCgAKbGcgAdeB189uRq+y+0+jU2sKGcH1H19lJsEhXIXqcalteK6kEqSP8AUM4P0PYSOVMo8pqSyHW15SeYOxSewjqPqri80hLpSsDonjg9WlX/AL/5zpfco0dqE0iay4+A8SOg2JOdirt7T66FqPYd605xqHfRkEbGsowmzKt76RbZ4aGnLZCzq8Y45HqNaKAppcNpTTa20YwErSQoe0Gk1YE7mavnlZ34ftS+mF98rO/D9qX1WpcETanJjaiiioxUFjv5y/eNQqbv5y/eNQq3HiiTLdly0+VI/v8A8VprrPXbofTts9MrUE6BqyfYEgk91Zm1eVI/v/xT3iUsi0K+0KWlBWndCiDnPqBP6Vw+T/kR10OLJympN1tbKo75iOOoCtaCTpyOrlnftqMW2TGS/wBJc3j0gToIAJRjOcasjfIHLqqzaj//ABMQE5/spwck5GNjk71byDyrlb9jpKtrGLZHBUVEIAyeZ7quVVtvk5j3BVqh7jQUUUUgCiiigAooooAKKKKAPDWeu0lN1kNwYy0vMpWenShf41J/0ZHLfnn9cEUxvV0Rarep4jU4fFbR1qVVCy2nwbEUXsfaZilOPOBISUA74JHMjPPrJzWlormXq7DGIwelXJewXD4qVA7BO2w7BkfHAPs7py85rz/bT+EY5ntqs+4+6tuPDbSG+bizsNPYOvJ7cY2Pqq0FONpx0SQlI2CVfpyFIaKUlN2ElamXI4YB2Cwc4wnr+b9Ph59iXMZjvuL6OQhKSpbZwHCOo4xlO57OddY0kT8l1hxgJXs28BlWOvYkEVcW803gOOJRnlqIGd8fuR30XCxUbSuQwUlwKH4VIWnxknrGRj9vXXEXJyDDC7m0UK6QtpKPH1gAnVgcsgE13WtAcMuO4HE7B4IVkYHX7R+o+FWstupSoaVA7g86AFrfENvdYW6lTvic0FpQVzI/DjPUavRpCJUdD7YUErGRqSUn4g8q6BKcYCQPhXu3IUOwGSvvlZ34ftS+mF98rO/D9qX1VpcETanJjaiiio5UFjv5y/eNQqbv5y/eNQq3HiiTLdly0+VI/v8A8Vob6B4NJLnRhKgScgH2DKTv8Kz1p8qR/f8A4rQcQFAsz4U4pBI8QoOFauYxjr2rh8n/ACI66HFkVNSH7NGTBc0r6NOFLXoONOP9IIzy6sd1eQIVzjl7ppiCFJbDYypekgeNz3326+rPXVq0Y8Dwhq1f2Eb5Bz4o7KtkjFcrfsdNita8+DY4JydAyat1Vtvk5j3atUPcEFFFFIYUUUUAFFFFABUXFpbQpaiAlIySeoV7WU4pnuSVswozig2mQhLpQojpDn8v2dvd204q7sJux1YzdbqZ8gD7OxuyjG4HVkHkTzPIgBIPXTdpC0oXImlGpagEJAxpGfFB7TvUIMRDKAjXnozlxQxgq7B6h9PXVlKlPOleg6E7Iztv1mm3cSR1aQUI8Y+Md1b9dRP98lJHiDnn/VUHFPOLDTekD/WrPIdntP8Azqrqk9GAkowByxyrJokppC04UM9dKrlHQ8pCHYipyRkEaiNCcg5I/wBW6RtjPt3q+p1TxKGTpCSNSiP2+H/DVedONrZBRCkyvFKiGEalHf8AU700JnsOAmNH6OOoMoUckIJVv7VZ7Oyou2ZhcZMdDr7aA6pzxXTnJBGOew3zjlsK9jyulYVJ6FcXCiFIfGnV66k5dozEZMh8uNIWopGps5yATy7MAnPqo1DQrM8PtMNOtCZMKXTnCnSSnckYPPr7eoZzTCLH+zR0s9It3TnxlnKjv11Rb4ns7jXSiahI6gsFKlbkbA7ncHl2UwYfbksIeaJKFjIyCD3Gh39xaGVvvlZ34ftS+mF88rO/D9qX1WpcETqnJjaiiioxUFjv5y/eNQqbv5y/eNQq3HiiTLdly0+VI/v/AMVrpEZuSgId1YByNKykg+0GsjafKkf3/wCK2dcHlc0dnj8WUJrEpqAli2LDbiE6UFZyEjSQM5yTviq8Zi9Dpw7MZBUE9EVN6wnnqyAU9WOvmPhTfavDiua50WKtqCha4wWQVBAyQMAmrlVbb5PY92rVD3BBRRRSGFFFFABRXlULnc0wG8JHSPrH9toHc+s9g9f80AcbzcVsI+yxiftLqcpKdygctWP29dUrZADLaFhsOODCUA7gf9xz2fqcnsxRtUR0ypLr6i47IfUsLVlPi42xudtsA7DmRyGXZkLbbDNtYDy8hJOdDaRyyDg8vVn969HpojG+rLWjpT0QVlKfxnnn1e3t/wDddXXCjS20MrVyHYO2q5EpKA2lxtC1DYJSVEHr3P7kfDqqLEB2O2suXKQtSlFRUrRt/trBoutthpAAOe0nmT21z1mScI/K/wAgfxez1VSMSVLwRcJTTaVA7pbysY7NOw9u+1dC0824G27g8tYwdCkN4A9eEjagC4vo228kJCR8KWXG5ohgdKp5pJSpWEIClEDsHVy/UV1bjyo4Lsqc2tWSQpTWAnPUPGqldbpOilCWUZCiSSGMnGDyBVz9vqppXYF2BMjSI32hCSEhRTl3ZWevnU5VwhsMIdmJKElZCdbZJzgns22BqtAnLlsh1Day4CRpcbwvq/7sDny2/Spy3J6GEKMJiQ70xwArZKcHCt+vkPjRbUVznHvtjdjuOMPNBpOCv+2U53I5Eb7imUZ9iTHQ7HUlTSh4pTy7KXNSJ2hba7e2kkgpWkp0f+WSDn2A0whlwxWy60hlwjKkIOQDSY0Zi+eVnfh+1L6YXzys78P2pfVWlwRMqcmNqKKKjlUWO/nL941Cpu/nL941CrceKJMt2XLT5Vj+/wDxWzrGWnyrH9/+K2dcHlc0dnj8WcpXS/ZnSwMu6Do5fixtz9dL4ZvClPF9DSRpR0QUc74OrOPh+vVTWvNq5bnQyta8+DI+rGrQM4q3VS2+TmPdq1mh7jR7RXmRQVAcyKACjNLrhf7ZbcCRLRrJwG0HUsn2DekIvd64g+0s2uCuK0250fTOKGVbA59QwerPwrSg3qZckhnfuJWLO2hKEpffW6lvRr0hGrrUer2ddLYxk3B1a0tdO4R4y3BpaJOBvucgb7DbYjOc56DhByS2yJcoFTbocPiZCsdXVjbv681oWoLLTYRgqSNgDyx2Y5VpuKWgtW9RTAhNIfeU5MM19bhLijuhs7eKEj4c6ZKecbQlMWI4vUrGThIT6zkg91XEoQgYSkJHqFe1hu5pIroS6lRw0jJ5qK9z+lcktTlqUp1bCSFkoASVADqzy39dXaKQyo41PVpCZLCRq8b+ydx6vGroxFLKQkPKI7MD/wC+813r2gCmi3hDinDJfWokkFRB0g74G3KpuwkPJSlx10hKtWysZ9RxzHqqzRQBV+wMjkp4DsDy8d2a4ybNFlRhHcLugLK9nVZyQRzznr76YUUAK4nD8GG0ptvplJWAFdI8pWQOXM+ursaM3EYSy2VaE5xqUSe813qJobbFYyN98rO/D9qX0wvvlZ34ftS+q9LgibU5MbUUUVGKgsd/OX7xqFTd/OX7xqFW48USZbsuWnyrH9/+K2dYy0+VY/v/AMVs64PK5o7PH4s9pch65KlykdC0Gk6egUo41c9WcZ9XV10xrzArlOkThdwFkji3GN9p8TUH1HRpz43LfOM4q1m4HR/eiD/LxVHPs3FU7yxbI6Gy/CQdbgVqQyg5KSFYOe3GKtx4dtkxm5DcKPodQFpyykbEZHVWjJTahXpbzxkXxsMqcJbSxGSlSU4G2VEj9OuoSuGY05CETLncH0pWlWDI0g4PIhIAx8K8tjVpemSUogoCn1lzS40gadOGyAOfNIPZ41dbmLNBXHafisJXIdCW0pZT4yuYHqzjHxp3aegW0LcG02u2JIhRI7GeZQkAq9p5mrgUgf6h31TYh21+Oh9EJjQtIUMtJGx37KoWpNmmOOiNEZcSpSlhamkgHfBA6+rs66y9dWGw91p/yHfRrT/kO+kt2jWtlLDTkFoFx1KklDaBkpIVp3xzxjb11cYh2yRFbktwo5bcQFpJZTuCM9lFhl7Wn/Id9GtP+Q76S2xFqlOuoRb20qKis9I23seRGxPLbv7ajdxZYTkdD8VlKysLQlLKfG3AA+JUP/oE0W1sFx5rT/kO+jWn/Id9Um4dsdjpfRDjltaQoHoRyxnsqnbUWmYVBmEyQrLgUptG+TggAb7GiwDnWn/Id9GtP+Q76R3RFrhuMdNbkEa9QU2ygjPLBGc9Y3xjlV4QrepgPIgMKBTqADKcmiwF7pE/5Dvo6RP+Q76SWiNbHA6wm3oSpK1OkOtN58dRVgYJ2GcZry6ItEZ+Mw5BbLi16kJbZR4xHVviiwXHmtP+Q76Nae0D40rmJtEK3mc7CY6EAHxWUk74A/eoW+PaFlbCY0fpA654ikI1fizyGdt+6iwDfWn/ACHfXgUDyINV/Blv9Bj/AP8AUn6V1ZjMRwQwy20DzCEgZ7qQGVvnlZ34ftS+mF98rO/D9qX1XpcETanJjaiiioxUFjv5y/eNQqbv5y/eNQq3HiiTLdly0+VI/v8A8Vs6xVucQ1cGXHFBKUqySeqtT4WgelI764vJi3JWR1+PJKOpcoqn4WgelI76PC0D0pHfXLgl0dGOPZ3fix5OOnYbdwCBrSDgHmN+2ppSEpCUgJA2AHVVXwtA9KR30eFoHpSO+jDLoMUezqzCjRiCxGZaIGkFCAnbOcbeupPRmXwkPNNuBJynWkHBxjr9RPfXDwtA9KR30eFoHpSO+jDLoMUey0lAQkJSAEgYAA2FQbisMrUtpltCl/iKUgFXtrh4WgelI76PC0D0pHfRhl0GKPZ2eisSCC8w26UggFaAcA866hICNGBpxjGNsVU8LQPSkd9HhaB6UjvowS6DFHs7MxI0ZRLEdtsnYlCAnPdSu53a2R5am57CFBCMJWpAVuSAU+rmg+vPqq94WgelI76g5PtbydLrzK05zhQyM01GXuhOUeztClMzojchgHonE5TqGNvZU2YceOSWGGmieZQgDPd7T31xF0t45Sm++jwtA9KR30sEugxR7LDrDTww62hY5YUnP/OQ7qlpAGABgbAYqr4WgelI76PC0D0pHfRgl0PFHs7tRmWCS0y22VABRSkDOBgZ9lePRI8g/wB9ht3bHjoCtvjXHwtA9KR30eFoHpSO+jDLoMUeyw6y282W3W0OIPNK05B+FDcdpr8tpCOZ8VIG551X8LQPSkd9HhaB6UjvowS6DFHsuUGqfhaB6Ujvo8KwPSm++jBLoMcezOXzys77B+1L6u3d5t+4uONLC0EDBHsqlVWnwRNnyY2oooqMVRY7+cv3jUKm7+cv3jUKtx4oky3YUUUUxBRRXaO0l5RbKglZHiEnbPrpN2VwSucaKsLjEqKmvwEZSFEZKeWcV4qG6nOrSAMgnUMAg/8AsUscTWFnCva6BsNvht/IHWQeWeuuq4agtLScawQlRKhgqPUKHNIWFlWiu/2R3AOE+N1ah7Kg40psJUSkpVnBByDRiTDCznRXf7I6TgBOQcHxhscE791SaiqL6ArTpKkjdX4s4O3woxx7DCytRVqLFTILwyQUJyMe3s69qgIy3QXGUeJvgE7kDnSxxuPCzhRXdUR1Cik6RgkK8YbY55r37E/pJ0jbPX2c6eOPYsLK9FW34fRJISQooUrO+5AxXNCW0Mh5xJXqUUhIVjkATnvpKaaugwtbnCipKKSo6QQOoE5xXZUfKvE2SEJUSo7DIFacktws2V6K7mI8AdhkZ21DJxzr1yP0UdRVp1hzScHONjtSxoMLK9FFFaEFFFFADaiiioZXFjv5y/eNQqbv5y/eNQq3HiiTLdhRRRTEFSQstrC08xUaKAOyZKwgJ0pyE6dRG+M5xXRuVkLQ9ulWT+HrJBOe6qtFZcIseJnWQ4HX1LTsDy2x1VNMx0OdIQlStesZHI9tV6KMKtYLssIlLDqVK5DAOB1A5ryQ6haG0NjARnfGOdcKKMCvcMTsWDLc3wlCSo5UQNycEfya8TKWkpOlKtJBTkciBj+BXGvKMEQxM6IeWgLCTjXjJHVvmuhmu4UMJ3z1cs86r0UOKYYmdlSXF6ySPHKlH2nnUjMdUkpUEnOcHHLNV6KMEegxM7KkuLUonGTnPx51FDpQkoKUrQd9Kh1/xXOinhVrCuyS16zulI3zsMV1+1KIwUIIKQk7HcDlXCihxTC7O6pbqlatgfG5DHPnXjslbySFBI1K1KIG5NcaKWFDuwooorQgooooAbUUUVDK4sd/OX7xqFTd/OX7xqFW48USZbsKKKKYgooooAKKKKACiiigAqw0hYQFNtlbiskYTnSB14/5yqvVyLLShgsnGrOU+PpyBvjPtrFRtI1DfU7CLJbb1ylKKVEDQfHP/r21wQwnDmhPSqBTpQeekjOdvh30OyZEhRLroaRyO+AB2dp9lcRIiLWsuEjOAgg8hyH8V5K/uzbsXDFYLCVIGpzRnQDzOE7fqTt2VxZQxoeU8nSUkAAE5GQf5xzrkXIIKTlWP9WSOWPrXnSwlYyVchyUN9qavbcC0LcgqIS+ThZRsgnlVaQx0BSNWdSc7jGK8K4eSAT2DJ9Yx/NSIjaVYLmceKDinFu+4mlY4UV7Xlex5hRRRQAUUUUAFFFFABRRRQA2oooqGVxY7+cv3jUKaFpsnJQkk+qvOib82n5RVSNXRaE50tdxZRTPom/Np+UUdE35tPyinnfAsr5FlFM+ib82n5RR0Tfm0/KKM74DK+RZRTPom/Np+UUdE35tPyijO+AyvkWUUz6JvzaflFHRN+bT8oozvgMr5KCA2UL1qIVjxduZr3oorgw6TunBwTnOf/ur3RN+bT8oo6JvzaflFZdS5pQt7i1EK3tqBBdVgg79W5z/AM9depg25GQVOLCcafgM7f8AlTHom/Np7qOib82n5RWbx6NWfYuEWEQ+jcII8Tnv/wAwK8ahwOjAWFg7ZAJPLP8A6pl0Tfm0/KKOib82n5RRiXQsL7FjkSKcOJIKwQrr543/AFq0tMPUdKjjIxz5bZ/n9Ks9E35tPyijom/Np+UU1OwYL7lJwMdGdB8fUNt8Yx9c1xpn0Tfm0/KKOib82n5RWlVt7GXT+RZRTPom/Np+UUdE35tPyinnfAsr5FlFM+ib82n5RR0Tfm0/KKM74DK+RZRTPom/Np+UUdE35tPyijO+AyvkWUUz6JvzaflFHRN+bT8oozvgMr5J0UUVKKR//9k="/>
          <p:cNvSpPr>
            <a:spLocks noChangeAspect="1" noChangeArrowheads="1"/>
          </p:cNvSpPr>
          <p:nvPr/>
        </p:nvSpPr>
        <p:spPr bwMode="auto">
          <a:xfrm>
            <a:off x="4928493" y="494605"/>
            <a:ext cx="247650"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endParaRPr lang="en-US" altLang="en-US" sz="1950"/>
          </a:p>
        </p:txBody>
      </p:sp>
      <p:pic>
        <p:nvPicPr>
          <p:cNvPr id="184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635" y="737701"/>
            <a:ext cx="1741289" cy="267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descr="http://images.tandf.co.uk/common/jackets/amazon/978146655/97814665515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946" y="3390571"/>
            <a:ext cx="1824332" cy="280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122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53102572"/>
              </p:ext>
            </p:extLst>
          </p:nvPr>
        </p:nvGraphicFramePr>
        <p:xfrm>
          <a:off x="272480" y="811299"/>
          <a:ext cx="9361040" cy="5726110"/>
        </p:xfrm>
        <a:graphic>
          <a:graphicData uri="http://schemas.openxmlformats.org/drawingml/2006/table">
            <a:tbl>
              <a:tblPr firstRow="1" bandRow="1">
                <a:tableStyleId>{5C22544A-7EE6-4342-B048-85BDC9FD1C3A}</a:tableStyleId>
              </a:tblPr>
              <a:tblGrid>
                <a:gridCol w="4680520">
                  <a:extLst>
                    <a:ext uri="{9D8B030D-6E8A-4147-A177-3AD203B41FA5}">
                      <a16:colId xmlns:a16="http://schemas.microsoft.com/office/drawing/2014/main" val="20000"/>
                    </a:ext>
                  </a:extLst>
                </a:gridCol>
                <a:gridCol w="4680520">
                  <a:extLst>
                    <a:ext uri="{9D8B030D-6E8A-4147-A177-3AD203B41FA5}">
                      <a16:colId xmlns:a16="http://schemas.microsoft.com/office/drawing/2014/main" val="20001"/>
                    </a:ext>
                  </a:extLst>
                </a:gridCol>
              </a:tblGrid>
              <a:tr h="2863055">
                <a:tc>
                  <a:txBody>
                    <a:bodyPr/>
                    <a:lstStyle/>
                    <a:p>
                      <a:r>
                        <a:rPr lang="en-US" dirty="0" smtClean="0">
                          <a:solidFill>
                            <a:schemeClr val="tx1"/>
                          </a:solidFill>
                        </a:rPr>
                        <a:t>Extreme inequalities &amp; wealth distributions  </a:t>
                      </a:r>
                      <a:endParaRPr lang="en-US" dirty="0">
                        <a:solidFill>
                          <a:schemeClr val="tx1"/>
                        </a:solidFill>
                      </a:endParaRPr>
                    </a:p>
                  </a:txBody>
                  <a:tcPr>
                    <a:solidFill>
                      <a:schemeClr val="bg1">
                        <a:lumMod val="85000"/>
                      </a:schemeClr>
                    </a:solidFill>
                  </a:tcPr>
                </a:tc>
                <a:tc>
                  <a:txBody>
                    <a:bodyPr/>
                    <a:lstStyle/>
                    <a:p>
                      <a:pPr algn="r"/>
                      <a:r>
                        <a:rPr lang="en-US" dirty="0" smtClean="0">
                          <a:solidFill>
                            <a:schemeClr val="tx1"/>
                          </a:solidFill>
                        </a:rPr>
                        <a:t>Middle class dynamics &amp; class structures </a:t>
                      </a:r>
                      <a:endParaRPr lang="en-US" dirty="0"/>
                    </a:p>
                  </a:txBody>
                  <a:tcPr>
                    <a:solidFill>
                      <a:schemeClr val="bg1">
                        <a:lumMod val="85000"/>
                      </a:schemeClr>
                    </a:solidFill>
                  </a:tcPr>
                </a:tc>
                <a:extLst>
                  <a:ext uri="{0D108BD9-81ED-4DB2-BD59-A6C34878D82A}">
                    <a16:rowId xmlns:a16="http://schemas.microsoft.com/office/drawing/2014/main" val="10000"/>
                  </a:ext>
                </a:extLst>
              </a:tr>
              <a:tr h="2863055">
                <a:tc>
                  <a:txBody>
                    <a:bodyPr/>
                    <a:lstStyle/>
                    <a:p>
                      <a:r>
                        <a:rPr lang="en-US" b="1" dirty="0" smtClean="0"/>
                        <a:t>Models of nonlinear socio historical change  </a:t>
                      </a:r>
                      <a:endParaRPr lang="en-US" b="1" dirty="0"/>
                    </a:p>
                  </a:txBody>
                  <a:tcPr>
                    <a:solidFill>
                      <a:schemeClr val="bg1">
                        <a:lumMod val="85000"/>
                      </a:schemeClr>
                    </a:solidFill>
                  </a:tcPr>
                </a:tc>
                <a:tc>
                  <a:txBody>
                    <a:bodyPr/>
                    <a:lstStyle/>
                    <a:p>
                      <a:pPr algn="r"/>
                      <a:r>
                        <a:rPr lang="en-US" b="1" dirty="0" smtClean="0"/>
                        <a:t>Generational/Cohort change  &amp; suicide</a:t>
                      </a:r>
                      <a:r>
                        <a:rPr lang="en-US" b="1" baseline="0" dirty="0" smtClean="0"/>
                        <a:t> </a:t>
                      </a:r>
                      <a:endParaRPr lang="en-US" dirty="0"/>
                    </a:p>
                  </a:txBody>
                  <a:tcPr>
                    <a:solidFill>
                      <a:schemeClr val="bg1">
                        <a:lumMod val="85000"/>
                      </a:schemeClr>
                    </a:solidFill>
                  </a:tcPr>
                </a:tc>
                <a:extLst>
                  <a:ext uri="{0D108BD9-81ED-4DB2-BD59-A6C34878D82A}">
                    <a16:rowId xmlns:a16="http://schemas.microsoft.com/office/drawing/2014/main" val="10001"/>
                  </a:ext>
                </a:extLst>
              </a:tr>
            </a:tbl>
          </a:graphicData>
        </a:graphic>
      </p:graphicFrame>
      <p:sp>
        <p:nvSpPr>
          <p:cNvPr id="5" name="Rectangle 4"/>
          <p:cNvSpPr/>
          <p:nvPr/>
        </p:nvSpPr>
        <p:spPr>
          <a:xfrm>
            <a:off x="2144688" y="164967"/>
            <a:ext cx="4609147" cy="646331"/>
          </a:xfrm>
          <a:prstGeom prst="rect">
            <a:avLst/>
          </a:prstGeom>
        </p:spPr>
        <p:txBody>
          <a:bodyPr wrap="none">
            <a:spAutoFit/>
          </a:bodyPr>
          <a:lstStyle/>
          <a:p>
            <a:r>
              <a:rPr lang="fr-FR" sz="3600" b="1" dirty="0"/>
              <a:t>www.louischauvel.org </a:t>
            </a:r>
            <a:endParaRPr lang="en-US" sz="3600" dirty="0"/>
          </a:p>
        </p:txBody>
      </p:sp>
      <p:pic>
        <p:nvPicPr>
          <p:cNvPr id="8" name="Picture 7"/>
          <p:cNvPicPr>
            <a:picLocks noChangeAspect="1"/>
          </p:cNvPicPr>
          <p:nvPr/>
        </p:nvPicPr>
        <p:blipFill>
          <a:blip r:embed="rId2"/>
          <a:stretch>
            <a:fillRect/>
          </a:stretch>
        </p:blipFill>
        <p:spPr>
          <a:xfrm>
            <a:off x="848544" y="1196752"/>
            <a:ext cx="3231671" cy="2365185"/>
          </a:xfrm>
          <a:prstGeom prst="rect">
            <a:avLst/>
          </a:prstGeom>
        </p:spPr>
      </p:pic>
      <p:pic>
        <p:nvPicPr>
          <p:cNvPr id="9" name="Picture 8"/>
          <p:cNvPicPr>
            <a:picLocks noChangeAspect="1"/>
          </p:cNvPicPr>
          <p:nvPr/>
        </p:nvPicPr>
        <p:blipFill>
          <a:blip r:embed="rId3"/>
          <a:stretch>
            <a:fillRect/>
          </a:stretch>
        </p:blipFill>
        <p:spPr>
          <a:xfrm>
            <a:off x="5529064" y="1052736"/>
            <a:ext cx="3725325" cy="2659155"/>
          </a:xfrm>
          <a:prstGeom prst="rect">
            <a:avLst/>
          </a:prstGeom>
        </p:spPr>
      </p:pic>
      <p:pic>
        <p:nvPicPr>
          <p:cNvPr id="10" name="Picture 9"/>
          <p:cNvPicPr>
            <a:picLocks noChangeAspect="1"/>
          </p:cNvPicPr>
          <p:nvPr/>
        </p:nvPicPr>
        <p:blipFill>
          <a:blip r:embed="rId4"/>
          <a:stretch>
            <a:fillRect/>
          </a:stretch>
        </p:blipFill>
        <p:spPr>
          <a:xfrm>
            <a:off x="6105128" y="3990697"/>
            <a:ext cx="3240360" cy="2566648"/>
          </a:xfrm>
          <a:prstGeom prst="rect">
            <a:avLst/>
          </a:prstGeom>
        </p:spPr>
      </p:pic>
      <p:pic>
        <p:nvPicPr>
          <p:cNvPr id="11" name="Picture 10"/>
          <p:cNvPicPr>
            <a:picLocks noChangeAspect="1"/>
          </p:cNvPicPr>
          <p:nvPr/>
        </p:nvPicPr>
        <p:blipFill>
          <a:blip r:embed="rId5"/>
          <a:stretch>
            <a:fillRect/>
          </a:stretch>
        </p:blipFill>
        <p:spPr>
          <a:xfrm>
            <a:off x="344488" y="3974047"/>
            <a:ext cx="3844424" cy="2852373"/>
          </a:xfrm>
          <a:prstGeom prst="rect">
            <a:avLst/>
          </a:prstGeom>
        </p:spPr>
      </p:pic>
    </p:spTree>
    <p:extLst>
      <p:ext uri="{BB962C8B-B14F-4D97-AF65-F5344CB8AC3E}">
        <p14:creationId xmlns:p14="http://schemas.microsoft.com/office/powerpoint/2010/main" val="231630760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1208585" y="1264259"/>
            <a:ext cx="5806049" cy="424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474" tIns="32237" rIns="64474" bIns="32237"/>
          <a:lstStyle>
            <a:lvl1pPr marL="342900" indent="-342900" algn="l" defTabSz="957263" rtl="0" eaLnBrk="0" fontAlgn="base" hangingPunct="0">
              <a:spcBef>
                <a:spcPct val="20000"/>
              </a:spcBef>
              <a:spcAft>
                <a:spcPct val="100000"/>
              </a:spcAft>
              <a:tabLst>
                <a:tab pos="741363" algn="l"/>
              </a:tabLst>
              <a:defRPr sz="1900" b="1">
                <a:solidFill>
                  <a:schemeClr val="tx1"/>
                </a:solidFill>
                <a:latin typeface="+mn-lt"/>
                <a:ea typeface="+mn-ea"/>
                <a:cs typeface="+mn-cs"/>
              </a:defRPr>
            </a:lvl1pPr>
            <a:lvl2pPr marL="249238" indent="-84138" algn="l" defTabSz="957263" rtl="0" eaLnBrk="0" fontAlgn="base" hangingPunct="0">
              <a:spcBef>
                <a:spcPct val="20000"/>
              </a:spcBef>
              <a:spcAft>
                <a:spcPct val="0"/>
              </a:spcAft>
              <a:buClr>
                <a:schemeClr val="tx1"/>
              </a:buClr>
              <a:buFont typeface="Zapf Dingbats" charset="2"/>
              <a:buChar char="l"/>
              <a:tabLst>
                <a:tab pos="741363" algn="l"/>
              </a:tabLst>
              <a:defRPr sz="1700" b="1">
                <a:solidFill>
                  <a:schemeClr val="tx1"/>
                </a:solidFill>
                <a:latin typeface="+mn-lt"/>
              </a:defRPr>
            </a:lvl2pPr>
            <a:lvl3pPr marL="582613" indent="-168275" algn="l" defTabSz="957263" rtl="0" eaLnBrk="0" fontAlgn="base" hangingPunct="0">
              <a:spcBef>
                <a:spcPct val="20000"/>
              </a:spcBef>
              <a:spcAft>
                <a:spcPct val="0"/>
              </a:spcAft>
              <a:buClr>
                <a:schemeClr val="tx1"/>
              </a:buClr>
              <a:buFont typeface="Zapf Dingbats" charset="2"/>
              <a:buChar char="l"/>
              <a:tabLst>
                <a:tab pos="741363" algn="l"/>
              </a:tabLst>
              <a:defRPr sz="1300" b="1">
                <a:solidFill>
                  <a:schemeClr val="tx1"/>
                </a:solidFill>
                <a:latin typeface="+mn-lt"/>
              </a:defRPr>
            </a:lvl3pPr>
            <a:lvl4pPr marL="747713" indent="623888" algn="l" defTabSz="957263" rtl="0" eaLnBrk="0" fontAlgn="base" hangingPunct="0">
              <a:spcBef>
                <a:spcPct val="20000"/>
              </a:spcBef>
              <a:spcAft>
                <a:spcPct val="0"/>
              </a:spcAft>
              <a:tabLst>
                <a:tab pos="741363" algn="l"/>
              </a:tabLst>
              <a:defRPr sz="1300">
                <a:solidFill>
                  <a:schemeClr val="tx1"/>
                </a:solidFill>
                <a:latin typeface="+mn-lt"/>
              </a:defRPr>
            </a:lvl4pPr>
            <a:lvl5pPr marL="995363" indent="74613" algn="l" defTabSz="957263" rtl="0" eaLnBrk="0" fontAlgn="base" hangingPunct="0">
              <a:spcBef>
                <a:spcPct val="20000"/>
              </a:spcBef>
              <a:spcAft>
                <a:spcPct val="0"/>
              </a:spcAft>
              <a:tabLst>
                <a:tab pos="741363" algn="l"/>
              </a:tabLst>
              <a:defRPr sz="1100">
                <a:solidFill>
                  <a:schemeClr val="tx1"/>
                </a:solidFill>
                <a:latin typeface="+mn-lt"/>
              </a:defRPr>
            </a:lvl5pPr>
            <a:lvl6pPr marL="1452563" indent="74613" algn="l" defTabSz="957263" rtl="0" eaLnBrk="0" fontAlgn="base" hangingPunct="0">
              <a:spcBef>
                <a:spcPct val="20000"/>
              </a:spcBef>
              <a:spcAft>
                <a:spcPct val="0"/>
              </a:spcAft>
              <a:tabLst>
                <a:tab pos="741363" algn="l"/>
              </a:tabLst>
              <a:defRPr sz="1100">
                <a:solidFill>
                  <a:schemeClr val="tx1"/>
                </a:solidFill>
                <a:latin typeface="+mn-lt"/>
              </a:defRPr>
            </a:lvl6pPr>
            <a:lvl7pPr marL="1909763" indent="74613" algn="l" defTabSz="957263" rtl="0" eaLnBrk="0" fontAlgn="base" hangingPunct="0">
              <a:spcBef>
                <a:spcPct val="20000"/>
              </a:spcBef>
              <a:spcAft>
                <a:spcPct val="0"/>
              </a:spcAft>
              <a:tabLst>
                <a:tab pos="741363" algn="l"/>
              </a:tabLst>
              <a:defRPr sz="1100">
                <a:solidFill>
                  <a:schemeClr val="tx1"/>
                </a:solidFill>
                <a:latin typeface="+mn-lt"/>
              </a:defRPr>
            </a:lvl7pPr>
            <a:lvl8pPr marL="2366963" indent="74613" algn="l" defTabSz="957263" rtl="0" eaLnBrk="0" fontAlgn="base" hangingPunct="0">
              <a:spcBef>
                <a:spcPct val="20000"/>
              </a:spcBef>
              <a:spcAft>
                <a:spcPct val="0"/>
              </a:spcAft>
              <a:tabLst>
                <a:tab pos="741363" algn="l"/>
              </a:tabLst>
              <a:defRPr sz="1100">
                <a:solidFill>
                  <a:schemeClr val="tx1"/>
                </a:solidFill>
                <a:latin typeface="+mn-lt"/>
              </a:defRPr>
            </a:lvl8pPr>
            <a:lvl9pPr marL="2824163" indent="74613" algn="l" defTabSz="957263" rtl="0" eaLnBrk="0" fontAlgn="base" hangingPunct="0">
              <a:spcBef>
                <a:spcPct val="20000"/>
              </a:spcBef>
              <a:spcAft>
                <a:spcPct val="0"/>
              </a:spcAft>
              <a:tabLst>
                <a:tab pos="741363" algn="l"/>
              </a:tabLst>
              <a:defRPr sz="1100">
                <a:solidFill>
                  <a:schemeClr val="tx1"/>
                </a:solidFill>
                <a:latin typeface="+mn-lt"/>
              </a:defRPr>
            </a:lvl9pPr>
          </a:lstStyle>
          <a:p>
            <a:pPr>
              <a:spcBef>
                <a:spcPts val="0"/>
              </a:spcBef>
              <a:spcAft>
                <a:spcPts val="488"/>
              </a:spcAft>
              <a:defRPr/>
            </a:pPr>
            <a:r>
              <a:rPr lang="en-GB" sz="1138" dirty="0"/>
              <a:t>Chauvel, L. and M. </a:t>
            </a:r>
            <a:r>
              <a:rPr lang="en-GB" sz="1138" dirty="0" err="1"/>
              <a:t>Schröder</a:t>
            </a:r>
            <a:r>
              <a:rPr lang="en-GB" sz="1138" dirty="0"/>
              <a:t>. 2015. The impact of cohort membership on disposable incomes in West Germany, France, and the United States. European Sociological Review, 31:298-311.</a:t>
            </a:r>
          </a:p>
          <a:p>
            <a:pPr>
              <a:spcBef>
                <a:spcPts val="0"/>
              </a:spcBef>
              <a:spcAft>
                <a:spcPts val="488"/>
              </a:spcAft>
              <a:defRPr/>
            </a:pPr>
            <a:r>
              <a:rPr lang="en-US" sz="1138" b="0" kern="0" dirty="0" err="1"/>
              <a:t>Reither</a:t>
            </a:r>
            <a:r>
              <a:rPr lang="en-US" sz="1138" b="0" kern="0" dirty="0"/>
              <a:t>, E. N., Masters, R. K., Yang, Y. C., Powers, D. A., Zheng, H., &amp; Land, K. C. (2015). Should age-period-cohort studies return  to the methodologies of the 1970s? Social Science &amp; Medicine.</a:t>
            </a:r>
          </a:p>
          <a:p>
            <a:pPr>
              <a:spcBef>
                <a:spcPts val="0"/>
              </a:spcBef>
              <a:spcAft>
                <a:spcPts val="488"/>
              </a:spcAft>
              <a:defRPr/>
            </a:pPr>
            <a:r>
              <a:rPr lang="en-US" sz="1138" b="0" kern="0" dirty="0"/>
              <a:t>Harper S. Invited commentary: A-P-C . . . It’s easy as 1-2-3! Am J </a:t>
            </a:r>
            <a:r>
              <a:rPr lang="en-US" sz="1138" b="0" kern="0" dirty="0" err="1"/>
              <a:t>Epidemiol</a:t>
            </a:r>
            <a:r>
              <a:rPr lang="en-US" sz="1138" b="0" kern="0" dirty="0"/>
              <a:t>. 2015 online publication </a:t>
            </a:r>
          </a:p>
          <a:p>
            <a:pPr>
              <a:spcBef>
                <a:spcPts val="0"/>
              </a:spcBef>
              <a:spcAft>
                <a:spcPts val="488"/>
              </a:spcAft>
              <a:defRPr/>
            </a:pPr>
            <a:r>
              <a:rPr lang="en-US" sz="1138" b="0" kern="0" dirty="0" err="1"/>
              <a:t>Lindahl</a:t>
            </a:r>
            <a:r>
              <a:rPr lang="en-US" sz="1138" b="0" kern="0" dirty="0"/>
              <a:t>-Jacobsen, R., Rau, R., </a:t>
            </a:r>
            <a:r>
              <a:rPr lang="en-US" sz="1138" b="0" kern="0" dirty="0" err="1"/>
              <a:t>Jeune</a:t>
            </a:r>
            <a:r>
              <a:rPr lang="en-US" sz="1138" b="0" kern="0" dirty="0"/>
              <a:t>, B., </a:t>
            </a:r>
            <a:r>
              <a:rPr lang="en-US" sz="1138" b="0" kern="0" dirty="0" err="1"/>
              <a:t>Canudas-Romo</a:t>
            </a:r>
            <a:r>
              <a:rPr lang="en-US" sz="1138" b="0" kern="0" dirty="0"/>
              <a:t>, V., </a:t>
            </a:r>
            <a:r>
              <a:rPr lang="en-US" sz="1138" b="0" kern="0" dirty="0" err="1"/>
              <a:t>Lenart</a:t>
            </a:r>
            <a:r>
              <a:rPr lang="en-US" sz="1138" b="0" kern="0" dirty="0"/>
              <a:t>, A., Christensen, K., &amp; </a:t>
            </a:r>
            <a:r>
              <a:rPr lang="en-US" sz="1138" b="0" kern="0" dirty="0" err="1"/>
              <a:t>Vaupel</a:t>
            </a:r>
            <a:r>
              <a:rPr lang="en-US" sz="1138" b="0" kern="0" dirty="0"/>
              <a:t>, J. W. (2016). Rise, stagnation, and rise of Danish women’s life expectancy. Proceedings of the National Academy of Sciences, 113(15), 4015-4020. </a:t>
            </a:r>
          </a:p>
          <a:p>
            <a:pPr>
              <a:spcBef>
                <a:spcPts val="0"/>
              </a:spcBef>
              <a:spcAft>
                <a:spcPts val="488"/>
              </a:spcAft>
              <a:defRPr/>
            </a:pPr>
            <a:r>
              <a:rPr lang="en-US" sz="1138" b="0" kern="0" dirty="0"/>
              <a:t>Chauvel, L., </a:t>
            </a:r>
            <a:r>
              <a:rPr lang="en-US" sz="1138" b="0" kern="0" dirty="0" err="1"/>
              <a:t>Leist</a:t>
            </a:r>
            <a:r>
              <a:rPr lang="en-US" sz="1138" b="0" kern="0" dirty="0"/>
              <a:t>, A. K., &amp; Smith, H. L. (2016). Cohort factors impinging on suicide rates in the United States, 1990-2010. Annual Meeting of the Population Association of America, March 31 - April 2, 2016, Washington, DC. Full paper available at http://orbilu.uni.lu/handle/10993/25339. </a:t>
            </a:r>
          </a:p>
          <a:p>
            <a:pPr>
              <a:spcBef>
                <a:spcPts val="0"/>
              </a:spcBef>
              <a:spcAft>
                <a:spcPts val="488"/>
              </a:spcAft>
              <a:defRPr/>
            </a:pPr>
            <a:r>
              <a:rPr lang="en-US" sz="1138" b="0" kern="0" dirty="0"/>
              <a:t>Chauvel L, </a:t>
            </a:r>
            <a:r>
              <a:rPr lang="en-US" sz="1138" b="0" kern="0" dirty="0" err="1"/>
              <a:t>Leist</a:t>
            </a:r>
            <a:r>
              <a:rPr lang="en-US" sz="1138" b="0" kern="0" dirty="0"/>
              <a:t> AK, </a:t>
            </a:r>
            <a:r>
              <a:rPr lang="en-US" sz="1138" b="0" kern="0" dirty="0" err="1"/>
              <a:t>Ponomarenko</a:t>
            </a:r>
            <a:r>
              <a:rPr lang="en-US" sz="1138" b="0" kern="0" dirty="0"/>
              <a:t> V (2016) Testing Persistence of Cohort Effects in the Epidemiology of Suicide: an Age-Period-Cohort Hysteresis Model. </a:t>
            </a:r>
            <a:br>
              <a:rPr lang="en-US" sz="1138" b="0" kern="0" dirty="0"/>
            </a:br>
            <a:r>
              <a:rPr lang="en-US" sz="1138" b="0" kern="0" dirty="0" err="1"/>
              <a:t>PLoS</a:t>
            </a:r>
            <a:r>
              <a:rPr lang="en-US" sz="1138" b="0" kern="0" dirty="0"/>
              <a:t> ONE 11(7): e0158538. doi:10.1371/journal.pone.0158538</a:t>
            </a:r>
          </a:p>
          <a:p>
            <a:pPr>
              <a:spcBef>
                <a:spcPts val="0"/>
              </a:spcBef>
              <a:spcAft>
                <a:spcPts val="488"/>
              </a:spcAft>
              <a:defRPr/>
            </a:pPr>
            <a:r>
              <a:rPr lang="en-US" sz="1138" b="0" kern="0" dirty="0"/>
              <a:t>Bell, A. and K. Jones. 2017. The hierarchical age–period–cohort model: Why does it find the results that it finds? Quality &amp; Quantity: 1-17</a:t>
            </a:r>
            <a:r>
              <a:rPr lang="en-US" sz="1138" b="0" kern="0" dirty="0" smtClean="0"/>
              <a:t>.</a:t>
            </a:r>
          </a:p>
          <a:p>
            <a:pPr>
              <a:spcBef>
                <a:spcPts val="0"/>
              </a:spcBef>
              <a:spcAft>
                <a:spcPts val="488"/>
              </a:spcAft>
              <a:defRPr/>
            </a:pPr>
            <a:r>
              <a:rPr lang="pt-BR" sz="1138" b="0" kern="0" dirty="0"/>
              <a:t>Barbosa, Rogério Jerônimo Desigualdade de Rendimentos do Trabalho no Curto e no Longo Prazo: Tendências de Idade, Período e Coorte Dados - Revista de Ciências Sociais, vol. 59, núm. 2, abril-junio, 2016, pp. 385-425 </a:t>
            </a:r>
            <a:endParaRPr lang="en-US" sz="1138" b="0" kern="0" dirty="0"/>
          </a:p>
        </p:txBody>
      </p:sp>
      <p:sp>
        <p:nvSpPr>
          <p:cNvPr id="18437" name="Slide Number Placeholder 3"/>
          <p:cNvSpPr>
            <a:spLocks noGrp="1"/>
          </p:cNvSpPr>
          <p:nvPr>
            <p:ph type="sldNum" sz="quarter" idx="4294967295"/>
          </p:nvPr>
        </p:nvSpPr>
        <p:spPr>
          <a:xfrm>
            <a:off x="7117358" y="796429"/>
            <a:ext cx="1671638" cy="371475"/>
          </a:xfrm>
          <a:prstGeom prst="rect">
            <a:avLst/>
          </a:prstGeom>
          <a:noFill/>
        </p:spPr>
        <p:txBody>
          <a:bodyPr/>
          <a:lstStyle>
            <a:lvl1pPr>
              <a:defRPr sz="1950">
                <a:solidFill>
                  <a:schemeClr val="tx1"/>
                </a:solidFill>
                <a:latin typeface="Times New Roman" pitchFamily="18" charset="0"/>
              </a:defRPr>
            </a:lvl1pPr>
            <a:lvl2pPr marL="603647" indent="-232172">
              <a:defRPr sz="1950">
                <a:solidFill>
                  <a:schemeClr val="tx1"/>
                </a:solidFill>
                <a:latin typeface="Times New Roman" pitchFamily="18" charset="0"/>
              </a:defRPr>
            </a:lvl2pPr>
            <a:lvl3pPr marL="928688" indent="-185738">
              <a:defRPr sz="1950">
                <a:solidFill>
                  <a:schemeClr val="tx1"/>
                </a:solidFill>
                <a:latin typeface="Times New Roman" pitchFamily="18" charset="0"/>
              </a:defRPr>
            </a:lvl3pPr>
            <a:lvl4pPr marL="1300163" indent="-185738">
              <a:defRPr sz="1950">
                <a:solidFill>
                  <a:schemeClr val="tx1"/>
                </a:solidFill>
                <a:latin typeface="Times New Roman" pitchFamily="18" charset="0"/>
              </a:defRPr>
            </a:lvl4pPr>
            <a:lvl5pPr marL="1671638" indent="-185738">
              <a:defRPr sz="1950">
                <a:solidFill>
                  <a:schemeClr val="tx1"/>
                </a:solidFill>
                <a:latin typeface="Times New Roman" pitchFamily="18" charset="0"/>
              </a:defRPr>
            </a:lvl5pPr>
            <a:lvl6pPr marL="2043113" indent="-185738" algn="ctr" eaLnBrk="0" fontAlgn="base" hangingPunct="0">
              <a:spcBef>
                <a:spcPct val="0"/>
              </a:spcBef>
              <a:spcAft>
                <a:spcPct val="0"/>
              </a:spcAft>
              <a:defRPr sz="1950">
                <a:solidFill>
                  <a:schemeClr val="tx1"/>
                </a:solidFill>
                <a:latin typeface="Times New Roman" pitchFamily="18" charset="0"/>
              </a:defRPr>
            </a:lvl6pPr>
            <a:lvl7pPr marL="2414588" indent="-185738" algn="ctr" eaLnBrk="0" fontAlgn="base" hangingPunct="0">
              <a:spcBef>
                <a:spcPct val="0"/>
              </a:spcBef>
              <a:spcAft>
                <a:spcPct val="0"/>
              </a:spcAft>
              <a:defRPr sz="1950">
                <a:solidFill>
                  <a:schemeClr val="tx1"/>
                </a:solidFill>
                <a:latin typeface="Times New Roman" pitchFamily="18" charset="0"/>
              </a:defRPr>
            </a:lvl7pPr>
            <a:lvl8pPr marL="2786063" indent="-185738" algn="ctr" eaLnBrk="0" fontAlgn="base" hangingPunct="0">
              <a:spcBef>
                <a:spcPct val="0"/>
              </a:spcBef>
              <a:spcAft>
                <a:spcPct val="0"/>
              </a:spcAft>
              <a:defRPr sz="1950">
                <a:solidFill>
                  <a:schemeClr val="tx1"/>
                </a:solidFill>
                <a:latin typeface="Times New Roman" pitchFamily="18" charset="0"/>
              </a:defRPr>
            </a:lvl8pPr>
            <a:lvl9pPr marL="3157538" indent="-185738" algn="ctr" eaLnBrk="0" fontAlgn="base" hangingPunct="0">
              <a:spcBef>
                <a:spcPct val="0"/>
              </a:spcBef>
              <a:spcAft>
                <a:spcPct val="0"/>
              </a:spcAft>
              <a:defRPr sz="1950">
                <a:solidFill>
                  <a:schemeClr val="tx1"/>
                </a:solidFill>
                <a:latin typeface="Times New Roman" pitchFamily="18" charset="0"/>
              </a:defRPr>
            </a:lvl9pPr>
          </a:lstStyle>
          <a:p>
            <a:fld id="{A8260712-4CA6-4692-BEE7-4DF5B86284FE}" type="slidenum">
              <a:rPr lang="fr-FR" altLang="en-US" sz="1138"/>
              <a:pPr/>
              <a:t>20</a:t>
            </a:fld>
            <a:endParaRPr lang="fr-FR" altLang="en-US" sz="1138"/>
          </a:p>
        </p:txBody>
      </p:sp>
      <p:sp>
        <p:nvSpPr>
          <p:cNvPr id="18438" name="Rectangle 4"/>
          <p:cNvSpPr>
            <a:spLocks noChangeArrowheads="1"/>
          </p:cNvSpPr>
          <p:nvPr/>
        </p:nvSpPr>
        <p:spPr bwMode="auto">
          <a:xfrm>
            <a:off x="4007546" y="831258"/>
            <a:ext cx="314413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sz="1950" b="1" dirty="0"/>
              <a:t>APC literature (2015-2017) </a:t>
            </a:r>
          </a:p>
        </p:txBody>
      </p:sp>
      <p:sp>
        <p:nvSpPr>
          <p:cNvPr id="18439" name="AutoShape 2" descr="data:image/jpeg;base64,/9j/4AAQSkZJRgABAQAAAQABAAD/2wBDAAoHBwgHBgoICAgLCgoLDhgQDg0NDh0VFhEYIx8lJCIfIiEmKzcvJik0KSEiMEExNDk7Pj4+JS5ESUM8SDc9Pjv/2wBDAQoLCw4NDhwQEBw7KCIoOzs7Ozs7Ozs7Ozs7Ozs7Ozs7Ozs7Ozs7Ozs7Ozs7Ozs7Ozs7Ozs7Ozs7Ozs7Ozs7Ozv/wAARCAFaAOEDASIAAhEBAxEB/8QAGwAAAgMBAQEAAAAAAAAAAAAAAAUCBAYDAQf/xABFEAABAwMCAgQLBwMDBAICAwABAgMEAAUREiEGMRNBUZEVIjVTVGFxcoGS0RQWMjOhscEHI1JCovA0YoLhJPFDcyWTsv/EABkBAAMBAQEAAAAAAAAAAAAAAAABBQIEA//EACwRAAIBAgYBBAEEAwEAAAAAAAABAgMREhMhMTJRBCJBYfChFCPB4TNxgZH/2gAMAwEAAhEDEQA/ANW664HVgOKACj11HpnPOK+an6OHWX20vF9wFwBRAA2zvUvuwz6Q53Cu+Nakl/RxOlUuZ7pnPOK+ajpnPOK+atD92GfSHO4Ufdhn0hzuFPOpfULKq/WZ7pnPOK+ajpnPOK+atD92GfSHO4Ufdhn0hzuFGdS+oMqqZ7pnPOK+ajpnPOK+atD92GfSHO4UHhlgD/qHO4UZ1L6gyqv1me6Zzzivmo6ZzzivmpmiHZXJaoaLy0qQnIU0HEFQxudvUKtM2CHIYQ+zMU42tIUhacEKB5EU86kvb8Cyqn1iLpnPOK+ajpXPOK+Y1oPu0x6Q53CuTvCyFnLcxaDpI3TnfvpZ9LoeVUEnSu+cX3mjpXPOL7zTNrhN8KHSXBWAonKRuRnYd3/DQjhF07LuBGnGClOdW/XvtS/UU+h5NTsWdM55xXzUdK75xfeavGxw/tht5vaPtZTlLWRrHI5057Aa6L4YbZW225dtK3SEtAjBUQCSBvucA/AGjPp9Bkz7FvSu+cX3mjpnPOK+ambPDTT7hWxdekQh4pWEgHBB3ScHYiuy7Pbm3C2u46VhSUFKlJBClfhHtPVTVal1+BZVTsTdM55xXzUdM55xXzU1kQLRFbW7IuqGkIX0alLWkAL56fb6q5uR7E0y0+5e2ENP56JanUBK8HBwevBp5tPr8Cyqnf5F3TOecV81HTOecV81M5cKzQNH2u7tMdINSOkcSnUO0Z6qup4bjrSFJkuEEZBAG9GdS6/AZVT6zP8ATOecV81HTOecV81aH7sM+kOdwo+7DPpDncKWdS+oeVV+sz3TOecV81HTOecV81aH7sM+kOdwo+7DPpDncKM6l9QZVUz3TOecV81HTOecV81aH7sM+kOdwo+7DHpDncKM6l9QZVX6yjRRRU07zSRf+kZ//Wn9q7Vxi/8ASM//AK0/tXatCCiivKACis1eb/KtN0uKgjp2ItvafSzsnUtTi0nxsE8gO6oDimY4IuYkdlSrg5De6R8hA0BRyFaevAxkerrzW8D3M4kajNeHcVl1cXOp8KqNtGiA26pH/wAhOpwtnBBTzTnmDgjHwrheuJ7nEiNtiIzElOth3UXtQA6QJwnxfGVg5I2x20YJMMSLlostytcUW4/YnIqFOaX8K6VQVnGRjGrJ3VnfsqpA4UuMC1vQm5oUl1mO3pLrmElOzhB6sjlgY23GKk9xW/BRKcWwXUt3QxMuOBOhOBuAE5O55YJ7TUrnxO+iDe1MtIaNvQoI0vDplEY30FJATvsTn2Vv1mfSLvAd/VdYMNcp0iNBRqkh9wI1pdznlhSinbB6jTKRwvNk3J2Qu4OdG486ooS+4kdGpsBKcA4GFDNd0cTLVxGu0/ZUaUuBrpA9lzJZDmooxsnfGc86WwuKpzNhZnykKlOi2pkLTkICllzT1J2P/MUevcPSXUWK9C72yWuchbcRpCHR0qwXToKVkjcHcgjly36sWrFZJlrkqdfmqfS4yErSpxSsrClHUM8vFIG3ZS6Zxu7Bta5TtvR0zcp1hbPTnfo+ZSdO+3bimCb/ADX7jc40S3NutQEAh0yMdKpTYWkAaT24zmk8bWoLCLneFroeLjem5LCUl0E/5FrCRpA0kBWyvGzkhRG1Ob1ZlXZ+3qD62kRX1OrLayhZBbUnYjluofDNSsl3N6tfhBDBZaWohnWTlaRtqIxtvnbsx21mLbxRdGrPc3ZDqJ0uIGlakrQWMKVjIUhOR2lKtxin63/zQPSv+luRwncxZHrfDnBC3Jjz4dU8sLAVnR4w5kHGc/vV57h+W9I6db7WoyIryuZ/K/F1dfVURxXjiCJalMMK6dAKnW3yoIUUFQxlICgcbHPwFcLXxJMnM2515ttCn5L7a0MuA4CELICsjY+KOsdR68UNztqHpO8nh6YX7fNYXHVJiPPuKaezoWHSSdwMgjbBxXC9cLTr8yx08hmK42xIbUI5UE5cKdPtG2/bUI/F8uVEgvphRmenmKjvByQdLeEFX4tOCfZkbc99u33mej6Gy02tTs6QwFyXw0hKW1H/AFBPM9Qx8aE5oHhJpsdzi3BqdFTAcUYSIzjToUEoKc7oIB233HXgb1o2gpLSQvTqAGrSMDPqpTbL6u4Xq4W5yMlowyNCg5qLiTtnlgbjlnNJ0X6dH4wkQ5MlUiOdZYZjaF6QlGcLTjWDnkc4OcVm0paP2HdI2NFZNjjCU9bG5KLUnpXZDTLbYlJIOsbEkDYjkQRU5HEsyAZ6nonSOsrjthrpgG0KWnJ8fSMAHrOfhSwS2HiRqa9rNscUuPXW2QlwUtJntFRV9oCyhQ1ZSAkHP4eZIHxGK0lZaa3GncKKKKQzK0UUVkYwb4hiMNIaU28VNpCThIxkfGpfeaF5t75R9azTv5y/eNQqlHxoNJnA680zUfeaF5t75R9aPvLC82/8o+tZpppb7qWmxqWo4Aq74DuPmP8Aen60pUaMdGxqrVeyG54jhE7tPfKPrXn3ign/APE92/hH1pT4CuPmB86frR4CuPmP96frSy6HYZlXobfeKD5l75R9aDxHBO5ae2/7R9aU+Arj6P8A70/WjwFcfRx86frRl0OwzKvQ2+8cHzT3yj60feKDnPRPfKPrSnwFcfR/96frR4CuPo4+dP1oy6HYZlXovsXe1R5Eh9uO8HJKwt04zqISEjr22SK7/eKD5p75R9aU+Arj6OPnT9aPAVx9H/3p+tGXQ7DMq9Db7xQfNPfKPrUXb9b3mVtLaf0rSUqwMHBGOeaV+Arj6OPnT9aPAVx9H/3p+tGXQ7DMq9DKNfLbEjNxmI7rbTSAhCQkYAAwBzrp94oHmnvlH1pT4CuPmB86frR4CuPmB86frRl0OwzKvQ2+8UDzT23/AGj60feKDjHRPfKPrSnwHcfRx84+tHgK4+jj50/WjLodhmVeht94oPmXvlH1o+8UE/8A4nvlH1pT4CuPo/8AvT9aPAVx9HHzp+tGXQ7DMq9DYcRwQcht7Puj60feKDnPRPfKPrSnwFcfRx84+tHgK4+jj50/WjLodjzKvQ2HEUEcmnh/4j60feKD5p75R9aU+Arj5gfOn60eArj6OPnT9aMuh2GZV6G33jg5/Ke+UfWpfeaF5t/5R9aT+Arj5gfOn60eA7j5j/en60suh2GZV6HH3mhebf8AlH1o+80Lzb/yj61nH2HIzxadTpWOYzmuVei8am1dGM+aG1FFFTCgLHfzl+8ahU3fzl+8ahVuPFEmW7Llp8qR/f8A4rZ9VYy0+VI/v/xWxWpKEFajhKRkk9Qrg8rmjs8fixbK4jtcS9sWZ6SEzZCdTbeknPPr5DkaaCvhV0XOvMi58bxFFKYU5tLOepI5H4eJt6zX0y8ccQrRw3Cu/RmQqclPQMoVgqJGTv6uVZqULYcOr/k9I1L3uamisEx/UaYm5QLdc+HJEJ+c8htOtzxQFKABGRvz5V1k/wBQJL1xmx7HY3bmzA/6h8OhAGOeBg55HurORU6HmRNwaT3jiqy2B5tq6TRHW6CpAKFKyM46garQON7FKtEW4vTmoiJOoJQ8oAhScah8MjvFY3jqfaZHGHDs6Q6y/bFIKlrI1oUjVvt106dHFPDJBKdldH0K1X+1XxtS7ZOakhP4gk4Un2pO4pjXx21Xaz2/j24Xq0oLVmjRSXOjRpSokAAJHVlWMCtNH/qNJSmJMuVhdhWuY4EMy+mCufIlOOX/AAZrU/Hkn6RRqL3N4aVQuJLXcLxKtMaRrlxBl1Gk7bgHfrwSKzU7+oklu9zLPbrC/OlRlYAbc2UBjJO23Oo23i6zx7tepMi0It8iG0FSn04KnDkDTyG+T8axkytqh41c3lFfOk/1RlIaanyuHJLVrdXpTKC8nuxj9aZXv+oCYdxj22zW5y7Snm0u6W1YASRkdRPLf40sipe1h5kRlb+KxP4wncPfYygw2uk6fpM6/wAO2Mbfi7eqtDXyvhC7of8A6j3y5zWVQAISlPIeOC1hTec91aPinjGCOE7jJs1xZfkNoSjLS8lvWrTq/U91bnRamopdGYz0uxhc+OuG7RLMWXckB5P4kNpUvT7dIOD6qcW+fFucNuZDeS8w6MoWnkaxfBHBNkPDMaZOgszZMxvpVrfSF6c8gM8tsfGrd34ggcCsQ7Ja4DkuS8SWIiFHYFR69zuc49h7KUqcW8MLtjUna8tjWynvs0V5/Tq6JCl4zjOBmlXCfEQ4osqbkIv2YFakdHr18uvOBSGBxwbq5NstztjtsniMtSG3FZCwEk7bDfG/fWW4Q4xm8P8ACP8AYsTsuIw+rp5PSaUoKiNhseojvrS8eTi9NdDLqK66PsNFY28f1CjQWbei3wnbhMuDSXWo6DghKhkZODv6vVUbT/UJMp+bBuNtct9wisre+zrVnpAlOogHA3xvyrzyZ2vY3jje1zaV5tXz+F/US5Xlgu27heS8wAsOOhzZJAJwMDfq76qf0iucx2HIguRHls61O/a1KJTqwkaPbjetOhJRbfsLMTaSH198rO+wftS6mN98rO+wftS6u+lwRwVOTG1FFFRyoLHfzl+8ahU3fzl+8ahVuPFEmW7Llp8qR/f/AIq/x7MmxeFJKLew69JkDoUhpBUUhX4jgerPxxVC0+VI/v8A8Vs8Z6q4vIeGomddBXg0fMbX/S6S5YGm375MjF9sLdioHiJURyIzv1d1ZtNuvyLFD1W2StywzVLDamlYW2sg5HaApBzjqVmvuWPVWf4u4be4hgtJiTnIUqOvW04knBPYcewUoeTLF6j0lSVtDBXviV3iPijhdRtUiCy3ObwqQnClqK0ZA9QwO+qSLO1w7d7pHvdlnzekVrhuRFLSlzc7EpPXkduN611v4N4gl8QQrrxPdI8oQN2G2E4yeonxR14PXyreY9ValXjC0Y7f2ZVNy1Zj+F+FrW/w8x9v4cZikrU4mO+ovFGrAzlQyCdI2pXxPYkq434bYjWwqgMjStKGctIGrkdsCvomPVRgV4KtJSxHq4JqxluMeGk3DhCXb7VGaZdJS4httIQFlJBxt6q+fwIMGXFgW1PCVyk3AEIkB591ppONtXPA7tq+0bV7ThXcY4RSppu5gOE7fIjf1Dv7zsV1plSAltxSTpVuORPPlSCVwzc7tfOLmmorqC9hbClpKUukOA4B5HIFfXceqvcDspryJKWL/X4Flq1j4/Jvl3uvB7HCLPDktM0JbYWpbZSgJSRg78jsM52G9dkwbh/T/imPcV29+4RHoaGFrYTqKVBCUn9U+rY19UlSo0FhUiW+1HaTjLjqwlIztzNTbW282lxtSVoUAUqScgg9YNa/UaWUdGLL+T5twoiVe+PrvcLlZno0WbCKOjfaISpOUAA5GCSBvWqufBlnk2Wbb4cGPDMtsJK2mwncHKScdhrRUEgc68pVW5XWhtQSVmfLLRxRxDwZF8CXSwSJYj5Sw8znCh1DOCCPXzHLFcrkq+pvVn44fs7q9KSh6KhB1tDKwNjvulWc9vtr6vtRgdlbz1e+HX3M5ftc+XMeEeL+MVX5NrkQoUKG42kvJwpwlCgB6zlXVnl669tVsmt/0cnxFQn0yVrWQyWyFnxk9XPqr6jgdlGPVQ672S0VvwGX8nyIQrrw3M4f4lTbHpbLcFDL7SUHW0dJB26tjXZLVz4t4lm8QC1vw4ceA402HUkLdJQoAY6z4x5eqvq2PVQB6qf6h721/gWV8mO/pvDkROCAzIjuMO9I6ShxBSrf1GuH9J4UqDwzIblxnY6zLUoJdQUkjSnfetzj1V4eVebqtqS7NqNrfBkr75Wd+H7UuphffKzvw/al9UqXBE+pyY2oooqMVBY7+cv3jUKm7+cv3jUKtx4oky3ZctPlWP7/APFbOsZafKsf3/4rZ1weVzR2ePxZ7RRRXKdIUUUUAFeV7VK73Jq0WmVcHt0R2isjONWOQ+J2ppXdkJuyPl3HvFM9vjJJt7732a0aC8ltZCSoqGc9vUN6+npvEDwU1c1yW24jqErS64rSMK5c/bXx2yNX+ZY7qtrhxc9F6JKpWvTggk5A9SiT8K7t3dcz+kM62v5S/bpDbZB56SsEfrkfCu+pQTUYr20/9OeM2m2fVmeI7LImiEzc4rkk8mkugk1Kdf7TbH0MTrhHjOufhQ44ATXzTiKy2+zw+EJcGOliQ4610jiBgrOEnJ7d6nw/Bst24y4iVxKW1yUPKDSH16RpyQSN98AJ9gryyI2xXdv7sbzHsaH+o1ygz+BLkmJLZfLS2g4G1hWn+4OeOXI91PeHLnBctcCCiWyqSiI2VMhYKx4o6udfI46IzfCfF7cJZXGTKjhlR/1I6VWD3YrSX2O7w+jh3jGGnIbYaZlpA/EkpAH6ZHy16SorCofP8GFN3xH0Z28W1iSuM7OjoeQkqU2p0BSQBkkjsxvS2Zd7VfrNPjwL5HbV0Kgp9t0ZZ/7uY2FYKzWJ3iWxXziG4SG4j9zVoYddOEJSFA4z1AkBPwrjElu223Xvh2dbILUtq1rP2qLjLiQNtWOec5ztXnkJN2eqNZj91ofQLNKg8O8LQxcL4zIaSCkS3HBhw6icA5OccvhTuFOi3GOJEOQ3IZOwW2oKFfJhY37rwbw1JhSYipMRDq0w5SwEupDhJIB58gD6jzrbf07u7V44dUtqAzB6B9TSmmB4hVsokfNWatKycr+5qE7uxq6KKK5j1CiiigAqJqVRNAGSvvlZ32D9qXUxvvlZ32D9qXVXpcETKnJjaiiioxUFjv5y/eNQqbv5y/eNQq3HiiTLdly0+VY/v/xWzrGWnyrH9/8AitnXB5XNHZ4/FntFFeVynSe15muKZbDklyMl1JeaAK0Z3API/oe6huWw5KdjIdSp5kJU4gHdIVnTn24PdQB2qndLVEvMFcGc30kdzGpGojODkcvXVzNFCdndAV4UGPbobUOK2GmGUhCEDqFKHuCbC+uYpyH/ANcrVIAcUAs6tWcZ7d/iadCS0ZJjdInpggLKM76SSM94oRIacecZQ4lTjWAtIO6cjIzWlKS2YmkyhN4btdxZhtSo+tEEgxxqI0EYA5HfkKpXfgXh+9zvts2CFPnGpaFFGvHLVjnWhzVZE5DlxehBKtbLaHCcbEKKgP8A/JpqclsxOKFDXA/DzMGVCbgBMeWpKnkBavGKTkde2DWZ/qC+p82vgq1pIVKUjWAc6W0/hH6Z/wDGt49PbYuEaEpKiuSlZSRyGnGc99WcDnitRqyjJSeonFNWQrVw3bHbA3ZHoyXIbaEoCDsduRyOvO+apwOBeH7bHksx4ZxLbLTqluKUpSD1ZzsPZTxyQ0y4024sJU8opbB/1HBOO4GvVSGkyEsFwB1SSsIzuQMAn9RWccrWuPChBM4C4emwo0R2EQ3FSUslDigpKSckZzuMmm1ptEKyQUwrewGWEknSN8nrJPWauFQAyTiq8Oe3MckoQlQMZ7oVZ6zpCtvV4wpOUmrN6BZJlqivM1UnXBuCuKlxKiZL4ZTp6iQTk+rxTWTRcorwcq9oAKialUTQBkr75Wd9g/al1Mb75Wd9g/al1V6XBEypyY2oooqMVBY7+cv3jUKm7+cv3jUKtx4oky3ZctPlWP7/APFbOsZafKsf3/4rZ1weVzR2ePxZ7Xh5V7Xlcp0mRnWx6XxZPmwHgxcIrDBaUrOhYOvLax/icD1jAPVSZfEc1N2ubsaM7FmPrhxHELQCphRDuSASArlsc4OR7K+hpYaS8t5LaQ4sAKWBuoDkCfie+uEi3QJPSpkRWXOnSEuBaAdYTkjPbjJ769VUXujzcejIN8SXq2Fa7iA/HbUqMklCEul0pCm9QQSASSU49aT1014fvVxu87oH2uh+wNdHN8XZUjOMJJ6sDVt/kmnTFqt8aMIzMNltoLDgQlAxqByFe3IBzVhDTbZUUISkrVqVgYye091KU4tbDSfZi7rLdg8UzeIBqXGtiWYr6Ebno1AqWcdeCps/A1Tj3CdZX5cp4pZmXdpmTokZKY5U6UHVy2QlbefYa3ghRkh4CO2A+cu+IP7hxjJ7dhjevH4EOSvU/GZdUUFvK0BR0nBKd+o4G3qpqorWsLCzHzL5eLTNNnVcGpjz/RBM0spSY+tRSdSRsRtt7d81zl3C52y5TI6ZyJUp37LG+0IaRqQD0yt0khOrqHVuNq1jNitMeI7Eat0dLD35jYbGF+3toTYbSiMuOm3Rgy4AFo6IYVgkjPbgkn40Y49BhZlW512ckx+kLa50ZMpDK39CdRDaCkrCCQk5OCM8t9s0/wCGLi7LtxbmPrcmMuFt4OtJbUFYBxhJwdiNxzFXE2e1Mspjpgxkt4UkILacHV+L256+2uTFhhRZkd+M2lhuOlehltICdSsZWfXgY+JpSlFrYaTQk4salzL3BTAWftFujuTkNjk4oKSkJPtBWKWJvDjl1a4sQhfQSW34sdpe2UIQVg47StCvhit8I7P2gyA0jpVJCC5p8YpBJAz2ZJ765rt8RxtptcZpSGVBTaSgEII5EdlONRJWsDjqfO7ldL3LsT7cqRqamRQ+FLbaToIWjZASolSPG5ncbdtNmFXa3vzZibmlTbVzaaea6Af3ytLKFKJ5p/FkAdnXWkbsVnj9Ilu3RUdNssBpPjDOcezO+KtmFFUlaTHbKXFhxYKB4yhjCj2kaRv6hTdRWskZUH2ZBN+uzUeJelzWXmJklLHg5LQBb1K07K5lY6wdufKuLU243BNhuUq4MuNzZyVoipbA6HxF7BXM4689fZWubstsanqntwI6ZSskuhsBWTzOe2oosVqblGSi3xkvKVr1hoZ1dvqNLHH2Q8L7FvDF0lyBJi3WQVTmVJUtBbSkJC86dJScKScHB59taKlQ4ctrbrBjxm2EMvdMW2kBIWsAhJPszkU1rzk03dG1f3Paia9rw0hmSvvlZ32D9qXUxvvlZ32D9qXVXpcETKnJjaiiioxUFjv5y/eNQqbv5y/eNQq3HiiTLdly0+VY/v8A8Vs6xlp8qx/f/itnXB5XNHZ4/FgTikSOLYC3GMMSgzJf+zsvlr+24vONjnOMjmQAerNPTuMVl0cL3ACFEVc2zBgykvso6D+4Qk5CVK1YwM4ziueOH3PeV/YsR+Mra+lp1aJDDD7K3mnnm9KVpQMqxvnYdo36q5M3Vu58R21SYsmPmO8tHTt6daTowRue47+qoL4ObetltgPSipuFHdYWUpwVhaNOR2Y51bt9nubVwiybhcWn0xWVNIQ0xo1Zx4xJJ38UcsCt+j2M+oW8RSXfvU1FU/dUsfYi5otwJVq14yQAdsVdVxVBt7QjrZuLv2cNNuuKZKlJUtI0BXWVHIGw588V3uVnuL17RdLdPZjLEboFJdYLgI1as/iGKj4AecbfL8pKnZEmO+tSW8DLejIAz16Phmi8LK4Wd9D0cVw8BJjTEyDIMf7P0WXNenXjY4wU75ziq54ihSZ8RRfmRXGlPJdilAGVJQFEL58gQQQcHNcLnaZbV9YkQ5Qbdlzi8CpvUlGmPowoZ3B0+rnXqeEHXJwnyZyVylqeU8UNYSdbYbASM7BIA7c0LAHqLPh6I+qNcFuzIkZLLjoDjYSh9ASk6iNzgZ25HnXY8TsJYS4u3z0KdWlDDamQFvFQJGkZ7Ac5xjrxUZXDaJkGLEdfIQxEXGUUjBOpKRkdn4a4uWW9PpYcfukZUuG4Fx3ExiEnYpUFjVvqCurGMUvQP1FSZdGLpxDYiy262qPPeZdQ6jSpKgwo47lDem3EtwdhWvo4p/8AmS1iPH9S1bav/EZV8KpxuGpKbixPlz0vPNzVyl6GtKTqZDekDJwBjPXVq58OR7zdWZNx0yIzDSktxlDYLJGVnffYYHxovG66DWxXt3EaWeH0yboVGVHdESSllOsl7UE7Af5ZBHvCpucYQI6i1Ijy2ZAdQ19nU1lZK86SMEgg6TvnbrxS268Motg12dYhtSZMYFpCNQQ4HRhYGew7jrxVa/Wa5Jmwbg7NbcnvT2GkKaYIbaQkLI8Ukk7qJO9bSg9TN5IZTbuzcpdvaDb8Z+PPw606kBaMsOkEcwc+rPKu0HiOI1FjR2Pt9zWI6HluJaBUlCvwqXyGT2DfblQ1w7KcmifOmtuyunS4eia0oCEtrQEgEk83Cck1yh8M3C06FWy4tIUuO0xI6ZjUFaBgKTgjBwTzyKz6LD9RZVxdASpJ6CWWFyBGRIDX9tbhVpwDnPPbOMVQgcTtPNpuNxffiBlqQpTPR4bWhC0p1dZyMge0mui+F7iptmGbm39gjzEyW0dAek2Xr0FWrGM+rPKpOcHpdihhyYpI6B9sKQnBBcdS4FD2FPxp/th6iwri6Cyh0yo0yKptsOht1nxloKgnKcE53I25jPKpOcVw2kuh2LLbebdQ10C2wFqKwSnG+MEA9fVjnVV3hm4XBzpbpcmnXW0JQyGWNCUjWlSiQSSSdAHYK73Th16a9Mdaej4lJbSpqQx0iCEauYyP8gcjGMUv2x+oetOB1pLmlSdQBwoYI9tSNVrZEMC2RoanVOlhpLZcVzVgYzVk15M0ZK++VnfYP2pdTG++VnfYP2pdVelwRNqcmNqKKKjFQWO/nL941Cpu/nL941CrceKJMt2XLT5Vj+//ABWzrGWnyrH9/wDitnXB5XNHZ4/FnteUE4rzVXKdJ7RUWnUvNJcQcpUMg1OgAryvaKAPKK9ooA8or2igDyivaKAPKMV7RQB5RXteUAFFGa9oA8or2igAqJqVRNAGSvvlZ32D9qXUxvvlZ32D9qXVXpcETKnJjaiiioxUFjv5y/eNQqbv5y/eNQq3HiiTLdly0+VY/v8A8Vs6xlp8qx/f/itnXB5XNHZ4/FlK6W7wnH6AuraSTupH4sYxsequEKzCGt9f2l5ZeCQd8adOeXefhgdVNCcV5nO1c12dFitbBi2MDPJAG9W6q23ycx7tWqT3AKKKKBhRRRQAUUUUAFeV7UVDIIoA9yO2jNImLPeGmkIN+cUUkHJZBzhODnJJ3O/OrC4F2Lylou+lO+lPQJIGc+vfq7vbTt8iuNcivFKCUkk4AG5pUbddCgarwrPjEkMgc9OOXZpV83qqmhM15w20S1SQggvvlIA5AaRnIJ6z7R66LBc5pl3h2R0iZIDOshIw34wxgEb554Pb1dezZdydbW3mG4GlEBTqlJAQMcyCc/p10oRaZaJDehcR0BQU4nokqUcEZydPt3yKcrgIdRlYR0g3RhIwg+zr+P6Vp2Erl4HavaXWyVrSYruzzOxT6v8An8HrpjWDQVE1KomgDJX3ys77B+1LqY33ys77B+1Lqr0uCJlTkxtRRRUYqCx385fvGoVN385fvGoVbjxRJluy5afKsf3/AOK2dYy0+VI/v/xWzrg8rmjs8fiylc4Ts1lKGnQ2QrJJB7OrBH/M1xg2t6It4rluKDiUJSlI0hGnPLnz/gUzzXmc1zXdrHRYrWsYtscZJwgbnrq3VW2+TmPcq1Q9wQUUUUhhRRRQAUUUUAFFFFABXle1zffRHZW86rShCSpR7AKAFHEN3MARorDiRIludGnbJSCDuB25wBXVmO+1FS20gMqUCSBuontJ9p7Sd+fOqUWQ22TeJmpbs1QTFbSkqIR1YAyd+ZxTEuSktqW2yltSubju59WEp5+zIrb00M7iqKDHcSk2d6Mh5zLjgkEKKjjxjg75329XKmciFJfS29HlPx1NnWlsqyHPUvOdj6t6Izc6LqclqEwKJUCgAKbGcgAdeB189uRq+y+0+jU2sKGcH1H19lJsEhXIXqcalteK6kEqSP8AUM4P0PYSOVMo8pqSyHW15SeYOxSewjqPqri80hLpSsDonjg9WlX/AL/5zpfco0dqE0iay4+A8SOg2JOdirt7T66FqPYd605xqHfRkEbGsowmzKt76RbZ4aGnLZCzq8Y45HqNaKAppcNpTTa20YwErSQoe0Gk1YE7mavnlZ34ftS+mF98rO/D9qX1WpcETanJjaiiioxUFjv5y/eNQqbv5y/eNQq3HiiTLdly0+VI/v8A8VprrPXbofTts9MrUE6BqyfYEgk91Zm1eVI/v/xT3iUsi0K+0KWlBWndCiDnPqBP6Vw+T/kR10OLJympN1tbKo75iOOoCtaCTpyOrlnftqMW2TGS/wBJc3j0gToIAJRjOcasjfIHLqqzaj//ABMQE5/spwck5GNjk71byDyrlb9jpKtrGLZHBUVEIAyeZ7quVVtvk5j3BVqh7jQUUUUgCiiigAooooAKKKKAPDWeu0lN1kNwYy0vMpWenShf41J/0ZHLfnn9cEUxvV0Rarep4jU4fFbR1qVVCy2nwbEUXsfaZilOPOBISUA74JHMjPPrJzWlormXq7DGIwelXJewXD4qVA7BO2w7BkfHAPs7py85rz/bT+EY5ntqs+4+6tuPDbSG+bizsNPYOvJ7cY2Pqq0FONpx0SQlI2CVfpyFIaKUlN2ElamXI4YB2Cwc4wnr+b9Ph59iXMZjvuL6OQhKSpbZwHCOo4xlO57OddY0kT8l1hxgJXs28BlWOvYkEVcW803gOOJRnlqIGd8fuR30XCxUbSuQwUlwKH4VIWnxknrGRj9vXXEXJyDDC7m0UK6QtpKPH1gAnVgcsgE13WtAcMuO4HE7B4IVkYHX7R+o+FWstupSoaVA7g86AFrfENvdYW6lTvic0FpQVzI/DjPUavRpCJUdD7YUErGRqSUn4g8q6BKcYCQPhXu3IUOwGSvvlZ34ftS+mF98rO/D9qX1VpcETanJjaiiio5UFjv5y/eNQqbv5y/eNQq3HiiTLdly0+VI/v8A8Vob6B4NJLnRhKgScgH2DKTv8Kz1p8qR/f8A4rQcQFAsz4U4pBI8QoOFauYxjr2rh8n/ACI66HFkVNSH7NGTBc0r6NOFLXoONOP9IIzy6sd1eQIVzjl7ppiCFJbDYypekgeNz3326+rPXVq0Y8Dwhq1f2Eb5Bz4o7KtkjFcrfsdNita8+DY4JydAyat1Vtvk5j3atUPcEFFFFIYUUUUAFFFFABUXFpbQpaiAlIySeoV7WU4pnuSVswozig2mQhLpQojpDn8v2dvd204q7sJux1YzdbqZ8gD7OxuyjG4HVkHkTzPIgBIPXTdpC0oXImlGpagEJAxpGfFB7TvUIMRDKAjXnozlxQxgq7B6h9PXVlKlPOleg6E7Iztv1mm3cSR1aQUI8Y+Md1b9dRP98lJHiDnn/VUHFPOLDTekD/WrPIdntP8Azqrqk9GAkowByxyrJokppC04UM9dKrlHQ8pCHYipyRkEaiNCcg5I/wBW6RtjPt3q+p1TxKGTpCSNSiP2+H/DVedONrZBRCkyvFKiGEalHf8AU700JnsOAmNH6OOoMoUckIJVv7VZ7Oyou2ZhcZMdDr7aA6pzxXTnJBGOew3zjlsK9jyulYVJ6FcXCiFIfGnV66k5dozEZMh8uNIWopGps5yATy7MAnPqo1DQrM8PtMNOtCZMKXTnCnSSnckYPPr7eoZzTCLH+zR0s9It3TnxlnKjv11Rb4ns7jXSiahI6gsFKlbkbA7ncHl2UwYfbksIeaJKFjIyCD3Gh39xaGVvvlZ34ftS+mF88rO/D9qX1WpcETqnJjaiiioxUFjv5y/eNQqbv5y/eNQq3HiiTLdly0+VI/v/AMVrpEZuSgId1YByNKykg+0GsjafKkf3/wCK2dcHlc0dnj8WUJrEpqAli2LDbiE6UFZyEjSQM5yTviq8Zi9Dpw7MZBUE9EVN6wnnqyAU9WOvmPhTfavDiua50WKtqCha4wWQVBAyQMAmrlVbb5PY92rVD3BBRRRSGFFFFABRXlULnc0wG8JHSPrH9toHc+s9g9f80AcbzcVsI+yxiftLqcpKdygctWP29dUrZADLaFhsOODCUA7gf9xz2fqcnsxRtUR0ypLr6i47IfUsLVlPi42xudtsA7DmRyGXZkLbbDNtYDy8hJOdDaRyyDg8vVn969HpojG+rLWjpT0QVlKfxnnn1e3t/wDddXXCjS20MrVyHYO2q5EpKA2lxtC1DYJSVEHr3P7kfDqqLEB2O2suXKQtSlFRUrRt/trBoutthpAAOe0nmT21z1mScI/K/wAgfxez1VSMSVLwRcJTTaVA7pbysY7NOw9u+1dC0824G27g8tYwdCkN4A9eEjagC4vo228kJCR8KWXG5ohgdKp5pJSpWEIClEDsHVy/UV1bjyo4Lsqc2tWSQpTWAnPUPGqldbpOilCWUZCiSSGMnGDyBVz9vqppXYF2BMjSI32hCSEhRTl3ZWevnU5VwhsMIdmJKElZCdbZJzgns22BqtAnLlsh1Day4CRpcbwvq/7sDny2/Spy3J6GEKMJiQ70xwArZKcHCt+vkPjRbUVznHvtjdjuOMPNBpOCv+2U53I5Eb7imUZ9iTHQ7HUlTSh4pTy7KXNSJ2hba7e2kkgpWkp0f+WSDn2A0whlwxWy60hlwjKkIOQDSY0Zi+eVnfh+1L6YXzys78P2pfVWlwRMqcmNqKKKjlUWO/nL941Cpu/nL941CrceKJMt2XLT5Vj+/wDxWzrGWnyrH9/+K2dcHlc0dnj8WcpXS/ZnSwMu6Do5fixtz9dL4ZvClPF9DSRpR0QUc74OrOPh+vVTWvNq5bnQyta8+DI+rGrQM4q3VS2+TmPdq1mh7jR7RXmRQVAcyKACjNLrhf7ZbcCRLRrJwG0HUsn2DekIvd64g+0s2uCuK0250fTOKGVbA59QwerPwrSg3qZckhnfuJWLO2hKEpffW6lvRr0hGrrUer2ddLYxk3B1a0tdO4R4y3BpaJOBvucgb7DbYjOc56DhByS2yJcoFTbocPiZCsdXVjbv681oWoLLTYRgqSNgDyx2Y5VpuKWgtW9RTAhNIfeU5MM19bhLijuhs7eKEj4c6ZKecbQlMWI4vUrGThIT6zkg91XEoQgYSkJHqFe1hu5pIroS6lRw0jJ5qK9z+lcktTlqUp1bCSFkoASVADqzy39dXaKQyo41PVpCZLCRq8b+ydx6vGroxFLKQkPKI7MD/wC+813r2gCmi3hDinDJfWokkFRB0g74G3KpuwkPJSlx10hKtWysZ9RxzHqqzRQBV+wMjkp4DsDy8d2a4ybNFlRhHcLugLK9nVZyQRzznr76YUUAK4nD8GG0ptvplJWAFdI8pWQOXM+ursaM3EYSy2VaE5xqUSe813qJobbFYyN98rO/D9qX0wvvlZ34ftS+q9LgibU5MbUUUVGKgsd/OX7xqFTd/OX7xqFW48USZbsuWnyrH9/+K2dYy0+VY/v/AMVs64PK5o7PH4s9pch65KlykdC0Gk6egUo41c9WcZ9XV10xrzArlOkThdwFkji3GN9p8TUH1HRpz43LfOM4q1m4HR/eiD/LxVHPs3FU7yxbI6Gy/CQdbgVqQyg5KSFYOe3GKtx4dtkxm5DcKPodQFpyykbEZHVWjJTahXpbzxkXxsMqcJbSxGSlSU4G2VEj9OuoSuGY05CETLncH0pWlWDI0g4PIhIAx8K8tjVpemSUogoCn1lzS40gadOGyAOfNIPZ41dbmLNBXHafisJXIdCW0pZT4yuYHqzjHxp3aegW0LcG02u2JIhRI7GeZQkAq9p5mrgUgf6h31TYh21+Oh9EJjQtIUMtJGx37KoWpNmmOOiNEZcSpSlhamkgHfBA6+rs66y9dWGw91p/yHfRrT/kO+kt2jWtlLDTkFoFx1KklDaBkpIVp3xzxjb11cYh2yRFbktwo5bcQFpJZTuCM9lFhl7Wn/Id9GtP+Q76S2xFqlOuoRb20qKis9I23seRGxPLbv7ajdxZYTkdD8VlKysLQlLKfG3AA+JUP/oE0W1sFx5rT/kO+jWn/Id9Um4dsdjpfRDjltaQoHoRyxnsqnbUWmYVBmEyQrLgUptG+TggAb7GiwDnWn/Id9GtP+Q76R3RFrhuMdNbkEa9QU2ygjPLBGc9Y3xjlV4QrepgPIgMKBTqADKcmiwF7pE/5Dvo6RP+Q76SWiNbHA6wm3oSpK1OkOtN58dRVgYJ2GcZry6ItEZ+Mw5BbLi16kJbZR4xHVviiwXHmtP+Q76Nae0D40rmJtEK3mc7CY6EAHxWUk74A/eoW+PaFlbCY0fpA654ikI1fizyGdt+6iwDfWn/ACHfXgUDyINV/Blv9Bj/AP8AUn6V1ZjMRwQwy20DzCEgZ7qQGVvnlZ34ftS+mF98rO/D9qX1XpcETanJjaiiioxUFjv5y/eNQqbv5y/eNQq3HiiTLdly0+VI/v8A8Vs6xVucQ1cGXHFBKUqySeqtT4WgelI764vJi3JWR1+PJKOpcoqn4WgelI76PC0D0pHfXLgl0dGOPZ3fix5OOnYbdwCBrSDgHmN+2ppSEpCUgJA2AHVVXwtA9KR30eFoHpSO+jDLoMUezqzCjRiCxGZaIGkFCAnbOcbeupPRmXwkPNNuBJynWkHBxjr9RPfXDwtA9KR30eFoHpSO+jDLoMUey0lAQkJSAEgYAA2FQbisMrUtpltCl/iKUgFXtrh4WgelI76PC0D0pHfRhl0GKPZ2eisSCC8w26UggFaAcA866hICNGBpxjGNsVU8LQPSkd9HhaB6UjvowS6DFHs7MxI0ZRLEdtsnYlCAnPdSu53a2R5am57CFBCMJWpAVuSAU+rmg+vPqq94WgelI76g5PtbydLrzK05zhQyM01GXuhOUeztClMzojchgHonE5TqGNvZU2YceOSWGGmieZQgDPd7T31xF0t45Sm++jwtA9KR30sEugxR7LDrDTww62hY5YUnP/OQ7qlpAGABgbAYqr4WgelI76PC0D0pHfRgl0PFHs7tRmWCS0y22VABRSkDOBgZ9lePRI8g/wB9ht3bHjoCtvjXHwtA9KR30eFoHpSO+jDLoMUeyw6y282W3W0OIPNK05B+FDcdpr8tpCOZ8VIG551X8LQPSkd9HhaB6UjvowS6DFHsuUGqfhaB6Ujvo8KwPSm++jBLoMcezOXzys77B+1L6u3d5t+4uONLC0EDBHsqlVWnwRNnyY2oooqMVRY7+cv3jUKm7+cv3jUKtx4oky3YUUUUxBRRXaO0l5RbKglZHiEnbPrpN2VwSucaKsLjEqKmvwEZSFEZKeWcV4qG6nOrSAMgnUMAg/8AsUscTWFnCva6BsNvht/IHWQeWeuuq4agtLScawQlRKhgqPUKHNIWFlWiu/2R3AOE+N1ah7Kg40psJUSkpVnBByDRiTDCznRXf7I6TgBOQcHxhscE791SaiqL6ArTpKkjdX4s4O3woxx7DCytRVqLFTILwyQUJyMe3s69qgIy3QXGUeJvgE7kDnSxxuPCzhRXdUR1Cik6RgkK8YbY55r37E/pJ0jbPX2c6eOPYsLK9FW34fRJISQooUrO+5AxXNCW0Mh5xJXqUUhIVjkATnvpKaaugwtbnCipKKSo6QQOoE5xXZUfKvE2SEJUSo7DIFacktws2V6K7mI8AdhkZ21DJxzr1yP0UdRVp1hzScHONjtSxoMLK9FFFaEFFFFADaiiioZXFjv5y/eNQqbv5y/eNQq3HiiTLdhRRRTEFSQstrC08xUaKAOyZKwgJ0pyE6dRG+M5xXRuVkLQ9ulWT+HrJBOe6qtFZcIseJnWQ4HX1LTsDy2x1VNMx0OdIQlStesZHI9tV6KMKtYLssIlLDqVK5DAOB1A5ryQ6haG0NjARnfGOdcKKMCvcMTsWDLc3wlCSo5UQNycEfya8TKWkpOlKtJBTkciBj+BXGvKMEQxM6IeWgLCTjXjJHVvmuhmu4UMJ3z1cs86r0UOKYYmdlSXF6ySPHKlH2nnUjMdUkpUEnOcHHLNV6KMEegxM7KkuLUonGTnPx51FDpQkoKUrQd9Kh1/xXOinhVrCuyS16zulI3zsMV1+1KIwUIIKQk7HcDlXCihxTC7O6pbqlatgfG5DHPnXjslbySFBI1K1KIG5NcaKWFDuwooorQgooooAbUUUVDK4sd/OX7xqFTd/OX7xqFW48USZbsKKKKYgooooAKKKKACiiigAqw0hYQFNtlbiskYTnSB14/5yqvVyLLShgsnGrOU+PpyBvjPtrFRtI1DfU7CLJbb1ylKKVEDQfHP/r21wQwnDmhPSqBTpQeekjOdvh30OyZEhRLroaRyO+AB2dp9lcRIiLWsuEjOAgg8hyH8V5K/uzbsXDFYLCVIGpzRnQDzOE7fqTt2VxZQxoeU8nSUkAAE5GQf5xzrkXIIKTlWP9WSOWPrXnSwlYyVchyUN9qavbcC0LcgqIS+ThZRsgnlVaQx0BSNWdSc7jGK8K4eSAT2DJ9Yx/NSIjaVYLmceKDinFu+4mlY4UV7Xlex5hRRRQAUUUUAFFFFABRRRQA2oooqGVxY7+cv3jUKaFpsnJQkk+qvOib82n5RVSNXRaE50tdxZRTPom/Np+UUdE35tPyinnfAsr5FlFM+ib82n5RR0Tfm0/KKM74DK+RZRTPom/Np+UUdE35tPyijO+AyvkWUUz6JvzaflFHRN+bT8oozvgMr5KCA2UL1qIVjxduZr3oorgw6TunBwTnOf/ur3RN+bT8oo6JvzaflFZdS5pQt7i1EK3tqBBdVgg79W5z/AM9depg25GQVOLCcafgM7f8AlTHom/Np7qOib82n5RWbx6NWfYuEWEQ+jcII8Tnv/wAwK8ahwOjAWFg7ZAJPLP8A6pl0Tfm0/KKOib82n5RRiXQsL7FjkSKcOJIKwQrr543/AFq0tMPUdKjjIxz5bZ/n9Ks9E35tPyijom/Np+UU1OwYL7lJwMdGdB8fUNt8Yx9c1xpn0Tfm0/KKOib82n5RWlVt7GXT+RZRTPom/Np+UUdE35tPyinnfAsr5FlFM+ib82n5RR0Tfm0/KKM74DK+RZRTPom/Np+UUdE35tPyijO+AyvkWUUz6JvzaflFHRN+bT8oozvgMr5J0UUVKKR//9k="/>
          <p:cNvSpPr>
            <a:spLocks noChangeAspect="1" noChangeArrowheads="1"/>
          </p:cNvSpPr>
          <p:nvPr/>
        </p:nvSpPr>
        <p:spPr bwMode="auto">
          <a:xfrm>
            <a:off x="4928493" y="494605"/>
            <a:ext cx="247650"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endParaRPr lang="en-US" altLang="en-US" sz="1950"/>
          </a:p>
        </p:txBody>
      </p:sp>
      <p:pic>
        <p:nvPicPr>
          <p:cNvPr id="184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635" y="737701"/>
            <a:ext cx="1741289" cy="267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descr="http://images.tandf.co.uk/common/jackets/amazon/978146655/97814665515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946" y="3390571"/>
            <a:ext cx="1824332" cy="280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78350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1208585" y="1264259"/>
            <a:ext cx="5806049" cy="424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474" tIns="32237" rIns="64474" bIns="32237"/>
          <a:lstStyle>
            <a:lvl1pPr marL="342900" indent="-342900" algn="l" defTabSz="957263" rtl="0" eaLnBrk="0" fontAlgn="base" hangingPunct="0">
              <a:spcBef>
                <a:spcPct val="20000"/>
              </a:spcBef>
              <a:spcAft>
                <a:spcPct val="100000"/>
              </a:spcAft>
              <a:tabLst>
                <a:tab pos="741363" algn="l"/>
              </a:tabLst>
              <a:defRPr sz="1900" b="1">
                <a:solidFill>
                  <a:schemeClr val="tx1"/>
                </a:solidFill>
                <a:latin typeface="+mn-lt"/>
                <a:ea typeface="+mn-ea"/>
                <a:cs typeface="+mn-cs"/>
              </a:defRPr>
            </a:lvl1pPr>
            <a:lvl2pPr marL="249238" indent="-84138" algn="l" defTabSz="957263" rtl="0" eaLnBrk="0" fontAlgn="base" hangingPunct="0">
              <a:spcBef>
                <a:spcPct val="20000"/>
              </a:spcBef>
              <a:spcAft>
                <a:spcPct val="0"/>
              </a:spcAft>
              <a:buClr>
                <a:schemeClr val="tx1"/>
              </a:buClr>
              <a:buFont typeface="Zapf Dingbats" charset="2"/>
              <a:buChar char="l"/>
              <a:tabLst>
                <a:tab pos="741363" algn="l"/>
              </a:tabLst>
              <a:defRPr sz="1700" b="1">
                <a:solidFill>
                  <a:schemeClr val="tx1"/>
                </a:solidFill>
                <a:latin typeface="+mn-lt"/>
              </a:defRPr>
            </a:lvl2pPr>
            <a:lvl3pPr marL="582613" indent="-168275" algn="l" defTabSz="957263" rtl="0" eaLnBrk="0" fontAlgn="base" hangingPunct="0">
              <a:spcBef>
                <a:spcPct val="20000"/>
              </a:spcBef>
              <a:spcAft>
                <a:spcPct val="0"/>
              </a:spcAft>
              <a:buClr>
                <a:schemeClr val="tx1"/>
              </a:buClr>
              <a:buFont typeface="Zapf Dingbats" charset="2"/>
              <a:buChar char="l"/>
              <a:tabLst>
                <a:tab pos="741363" algn="l"/>
              </a:tabLst>
              <a:defRPr sz="1300" b="1">
                <a:solidFill>
                  <a:schemeClr val="tx1"/>
                </a:solidFill>
                <a:latin typeface="+mn-lt"/>
              </a:defRPr>
            </a:lvl3pPr>
            <a:lvl4pPr marL="747713" indent="623888" algn="l" defTabSz="957263" rtl="0" eaLnBrk="0" fontAlgn="base" hangingPunct="0">
              <a:spcBef>
                <a:spcPct val="20000"/>
              </a:spcBef>
              <a:spcAft>
                <a:spcPct val="0"/>
              </a:spcAft>
              <a:tabLst>
                <a:tab pos="741363" algn="l"/>
              </a:tabLst>
              <a:defRPr sz="1300">
                <a:solidFill>
                  <a:schemeClr val="tx1"/>
                </a:solidFill>
                <a:latin typeface="+mn-lt"/>
              </a:defRPr>
            </a:lvl4pPr>
            <a:lvl5pPr marL="995363" indent="74613" algn="l" defTabSz="957263" rtl="0" eaLnBrk="0" fontAlgn="base" hangingPunct="0">
              <a:spcBef>
                <a:spcPct val="20000"/>
              </a:spcBef>
              <a:spcAft>
                <a:spcPct val="0"/>
              </a:spcAft>
              <a:tabLst>
                <a:tab pos="741363" algn="l"/>
              </a:tabLst>
              <a:defRPr sz="1100">
                <a:solidFill>
                  <a:schemeClr val="tx1"/>
                </a:solidFill>
                <a:latin typeface="+mn-lt"/>
              </a:defRPr>
            </a:lvl5pPr>
            <a:lvl6pPr marL="1452563" indent="74613" algn="l" defTabSz="957263" rtl="0" eaLnBrk="0" fontAlgn="base" hangingPunct="0">
              <a:spcBef>
                <a:spcPct val="20000"/>
              </a:spcBef>
              <a:spcAft>
                <a:spcPct val="0"/>
              </a:spcAft>
              <a:tabLst>
                <a:tab pos="741363" algn="l"/>
              </a:tabLst>
              <a:defRPr sz="1100">
                <a:solidFill>
                  <a:schemeClr val="tx1"/>
                </a:solidFill>
                <a:latin typeface="+mn-lt"/>
              </a:defRPr>
            </a:lvl6pPr>
            <a:lvl7pPr marL="1909763" indent="74613" algn="l" defTabSz="957263" rtl="0" eaLnBrk="0" fontAlgn="base" hangingPunct="0">
              <a:spcBef>
                <a:spcPct val="20000"/>
              </a:spcBef>
              <a:spcAft>
                <a:spcPct val="0"/>
              </a:spcAft>
              <a:tabLst>
                <a:tab pos="741363" algn="l"/>
              </a:tabLst>
              <a:defRPr sz="1100">
                <a:solidFill>
                  <a:schemeClr val="tx1"/>
                </a:solidFill>
                <a:latin typeface="+mn-lt"/>
              </a:defRPr>
            </a:lvl7pPr>
            <a:lvl8pPr marL="2366963" indent="74613" algn="l" defTabSz="957263" rtl="0" eaLnBrk="0" fontAlgn="base" hangingPunct="0">
              <a:spcBef>
                <a:spcPct val="20000"/>
              </a:spcBef>
              <a:spcAft>
                <a:spcPct val="0"/>
              </a:spcAft>
              <a:tabLst>
                <a:tab pos="741363" algn="l"/>
              </a:tabLst>
              <a:defRPr sz="1100">
                <a:solidFill>
                  <a:schemeClr val="tx1"/>
                </a:solidFill>
                <a:latin typeface="+mn-lt"/>
              </a:defRPr>
            </a:lvl8pPr>
            <a:lvl9pPr marL="2824163" indent="74613" algn="l" defTabSz="957263" rtl="0" eaLnBrk="0" fontAlgn="base" hangingPunct="0">
              <a:spcBef>
                <a:spcPct val="20000"/>
              </a:spcBef>
              <a:spcAft>
                <a:spcPct val="0"/>
              </a:spcAft>
              <a:tabLst>
                <a:tab pos="741363" algn="l"/>
              </a:tabLst>
              <a:defRPr sz="1100">
                <a:solidFill>
                  <a:schemeClr val="tx1"/>
                </a:solidFill>
                <a:latin typeface="+mn-lt"/>
              </a:defRPr>
            </a:lvl9pPr>
          </a:lstStyle>
          <a:p>
            <a:pPr>
              <a:spcBef>
                <a:spcPts val="0"/>
              </a:spcBef>
              <a:spcAft>
                <a:spcPts val="488"/>
              </a:spcAft>
              <a:defRPr/>
            </a:pPr>
            <a:r>
              <a:rPr lang="en-US" sz="1000" b="0" kern="0" dirty="0" err="1"/>
              <a:t>Dorius</a:t>
            </a:r>
            <a:r>
              <a:rPr lang="en-US" sz="1000" b="0" kern="0" dirty="0"/>
              <a:t>, Shawn F., Duane F. </a:t>
            </a:r>
            <a:r>
              <a:rPr lang="en-US" sz="1000" b="0" kern="0" dirty="0" err="1"/>
              <a:t>Alwin</a:t>
            </a:r>
            <a:r>
              <a:rPr lang="en-US" sz="1000" b="0" kern="0" dirty="0"/>
              <a:t>, and Julianna Pacheco. 2016. “Twentieth Century </a:t>
            </a:r>
            <a:r>
              <a:rPr lang="en-US" sz="1000" b="0" kern="0" dirty="0" err="1"/>
              <a:t>Intercohort</a:t>
            </a:r>
            <a:r>
              <a:rPr lang="en-US" sz="1000" b="0" kern="0" dirty="0"/>
              <a:t> Trends in Verbal Ability in the United States.” Sociological Science 3:383-412.</a:t>
            </a:r>
          </a:p>
          <a:p>
            <a:pPr>
              <a:spcBef>
                <a:spcPts val="0"/>
              </a:spcBef>
              <a:spcAft>
                <a:spcPts val="488"/>
              </a:spcAft>
              <a:defRPr/>
            </a:pPr>
            <a:r>
              <a:rPr lang="en-US" sz="1000" b="0" kern="0" dirty="0"/>
              <a:t>Fosse, Ethan, and Christopher </a:t>
            </a:r>
            <a:r>
              <a:rPr lang="en-US" sz="1000" b="0" kern="0" dirty="0" err="1"/>
              <a:t>Winship</a:t>
            </a:r>
            <a:r>
              <a:rPr lang="en-US" sz="1000" b="0" kern="0" dirty="0"/>
              <a:t>.  2016. “Nonparametric Bounds of Age-Period-Cohort Effects.” Unpublished paper last downloaded from https://q-aps.princeton.edu/sites/default/files/q-aps/files/apcbounds_draft.pdf on 31 March 2019. </a:t>
            </a:r>
          </a:p>
          <a:p>
            <a:pPr>
              <a:spcBef>
                <a:spcPts val="0"/>
              </a:spcBef>
              <a:spcAft>
                <a:spcPts val="488"/>
              </a:spcAft>
              <a:defRPr/>
            </a:pPr>
            <a:r>
              <a:rPr lang="en-US" sz="1000" b="0" kern="0" dirty="0"/>
              <a:t>-----.  2018.  “Moore–Penrose Estimators of Age–Period–Cohort Effects:  Their Interrelationship and Properties.”  Sociological Science 5(14):304-334.</a:t>
            </a:r>
          </a:p>
          <a:p>
            <a:pPr>
              <a:spcBef>
                <a:spcPts val="0"/>
              </a:spcBef>
              <a:spcAft>
                <a:spcPts val="488"/>
              </a:spcAft>
              <a:defRPr/>
            </a:pPr>
            <a:r>
              <a:rPr lang="en-US" sz="1000" b="0" kern="0" dirty="0"/>
              <a:t>Luo, </a:t>
            </a:r>
            <a:r>
              <a:rPr lang="en-US" sz="1000" b="0" kern="0" dirty="0" err="1"/>
              <a:t>Liying</a:t>
            </a:r>
            <a:r>
              <a:rPr lang="en-US" sz="1000" b="0" kern="0" dirty="0"/>
              <a:t>, and James S. Hodges.  2016.  “Block Constraints in Age–Period–Cohort Models with Unequal-width Intervals.”  Sociological Methods &amp; Research 45(4):700-726. </a:t>
            </a:r>
            <a:endParaRPr lang="en-US" sz="1000" b="0" kern="0" dirty="0" smtClean="0"/>
          </a:p>
          <a:p>
            <a:pPr>
              <a:spcBef>
                <a:spcPts val="0"/>
              </a:spcBef>
              <a:spcAft>
                <a:spcPts val="488"/>
              </a:spcAft>
              <a:defRPr/>
            </a:pPr>
            <a:r>
              <a:rPr lang="en-US" sz="1000" b="0" kern="0" dirty="0" smtClean="0"/>
              <a:t>O’Brien</a:t>
            </a:r>
            <a:r>
              <a:rPr lang="en-US" sz="1000" b="0" kern="0" dirty="0"/>
              <a:t>, Robert M-----.  2015.  Age-Period-Cohort Models:  Approaches and Analyses with Aggregate Data.  Boca Raton, FL:  Chapman and Hall/CRC Press.</a:t>
            </a:r>
          </a:p>
          <a:p>
            <a:pPr>
              <a:spcBef>
                <a:spcPts val="0"/>
              </a:spcBef>
              <a:spcAft>
                <a:spcPts val="488"/>
              </a:spcAft>
              <a:defRPr/>
            </a:pPr>
            <a:r>
              <a:rPr lang="en-US" sz="1000" b="0" kern="0" dirty="0"/>
              <a:t>-----.  2016.  “Model Misspecification When Eliminating a Factor in Age-period-cohort Multiple Classification Models.”  Pp. 358-372 in Sociological Methodology 2016, edited by Duane F. </a:t>
            </a:r>
            <a:r>
              <a:rPr lang="en-US" sz="1000" b="0" kern="0" dirty="0" err="1"/>
              <a:t>Alwin</a:t>
            </a:r>
            <a:r>
              <a:rPr lang="en-US" sz="1000" b="0" kern="0" dirty="0"/>
              <a:t>.  Thousand Oaks, CA:  Sage Publishing.</a:t>
            </a:r>
          </a:p>
          <a:p>
            <a:pPr>
              <a:spcBef>
                <a:spcPts val="0"/>
              </a:spcBef>
              <a:spcAft>
                <a:spcPts val="488"/>
              </a:spcAft>
              <a:defRPr/>
            </a:pPr>
            <a:r>
              <a:rPr lang="en-US" sz="1000" b="0" kern="0" dirty="0"/>
              <a:t>-----.  2018.  “Homicide Arrest Rate Trends in the United States: The Contributions of Periods and Cohorts (1965–2015).”  Journal of Quantitative Criminology 34(online first).</a:t>
            </a:r>
          </a:p>
          <a:p>
            <a:pPr>
              <a:spcBef>
                <a:spcPts val="0"/>
              </a:spcBef>
              <a:spcAft>
                <a:spcPts val="488"/>
              </a:spcAft>
              <a:defRPr/>
            </a:pPr>
            <a:r>
              <a:rPr lang="en-US" sz="1000" b="0" kern="0" dirty="0"/>
              <a:t>Shen, </a:t>
            </a:r>
            <a:r>
              <a:rPr lang="en-US" sz="1000" b="0" kern="0" dirty="0" err="1"/>
              <a:t>Yinzhi</a:t>
            </a:r>
            <a:r>
              <a:rPr lang="en-US" sz="1000" b="0" kern="0" dirty="0"/>
              <a:t>, Shawn </a:t>
            </a:r>
            <a:r>
              <a:rPr lang="en-US" sz="1000" b="0" kern="0" dirty="0" err="1"/>
              <a:t>Bushway</a:t>
            </a:r>
            <a:r>
              <a:rPr lang="en-US" sz="1000" b="0" kern="0" dirty="0"/>
              <a:t>, Lucy Sorenson, and Herbert Smith.  2019.  “Locking Up My Generation:  Cohort Differences in Prison Sentence Spells over the Life Course.”  Poster presented at the Annual Meeting of the Population Association of America, April 2019, Austin, TX.</a:t>
            </a:r>
          </a:p>
          <a:p>
            <a:pPr>
              <a:spcBef>
                <a:spcPts val="0"/>
              </a:spcBef>
              <a:spcAft>
                <a:spcPts val="488"/>
              </a:spcAft>
              <a:defRPr/>
            </a:pPr>
            <a:r>
              <a:rPr lang="en-US" sz="1000" b="0" kern="0" dirty="0"/>
              <a:t>Vaisey, Stephen, and Omar </a:t>
            </a:r>
            <a:r>
              <a:rPr lang="en-US" sz="1000" b="0" kern="0" dirty="0" err="1"/>
              <a:t>Lizardo</a:t>
            </a:r>
            <a:r>
              <a:rPr lang="en-US" sz="1000" b="0" kern="0" dirty="0"/>
              <a:t>.  2016.  “Cultural Fragmentation or Acquired Dispositions?  A New Approach to Accounting for Patterns of Cultural Change.”  </a:t>
            </a:r>
            <a:r>
              <a:rPr lang="en-US" sz="1000" b="0" kern="0" dirty="0" err="1"/>
              <a:t>Socius</a:t>
            </a:r>
            <a:r>
              <a:rPr lang="en-US" sz="1000" b="0" kern="0" dirty="0"/>
              <a:t>:  Sociological Research for a Dynamic World 2:1-15.</a:t>
            </a:r>
          </a:p>
          <a:p>
            <a:pPr>
              <a:spcBef>
                <a:spcPts val="0"/>
              </a:spcBef>
              <a:spcAft>
                <a:spcPts val="488"/>
              </a:spcAft>
              <a:defRPr/>
            </a:pPr>
            <a:r>
              <a:rPr lang="en-US" sz="1000" b="0" kern="0" dirty="0"/>
              <a:t>Yang, </a:t>
            </a:r>
            <a:r>
              <a:rPr lang="en-US" sz="1000" b="0" kern="0" dirty="0" err="1"/>
              <a:t>Guobin</a:t>
            </a:r>
            <a:r>
              <a:rPr lang="en-US" sz="1000" b="0" kern="0" dirty="0"/>
              <a:t>.  2016.  The Red Guard Generation and Political Activism in China.  New York:  Columbia University Press</a:t>
            </a:r>
            <a:r>
              <a:rPr lang="en-US" sz="1000" b="0" kern="0" dirty="0" smtClean="0"/>
              <a:t>.</a:t>
            </a:r>
          </a:p>
          <a:p>
            <a:pPr>
              <a:spcBef>
                <a:spcPts val="0"/>
              </a:spcBef>
              <a:spcAft>
                <a:spcPts val="488"/>
              </a:spcAft>
              <a:defRPr/>
            </a:pPr>
            <a:r>
              <a:rPr lang="en-US" sz="1000" b="0" kern="0" dirty="0" err="1" smtClean="0"/>
              <a:t>Eyal</a:t>
            </a:r>
            <a:r>
              <a:rPr lang="en-US" sz="1000" b="0" kern="0" dirty="0" smtClean="0"/>
              <a:t> </a:t>
            </a:r>
            <a:r>
              <a:rPr lang="en-US" sz="1000" b="0" kern="0" dirty="0"/>
              <a:t>Bar-Haim, Louis Chauvel, Anne </a:t>
            </a:r>
            <a:r>
              <a:rPr lang="en-US" sz="1000" b="0" kern="0" dirty="0" err="1"/>
              <a:t>Hartung</a:t>
            </a:r>
            <a:r>
              <a:rPr lang="en-US" sz="1000" b="0" kern="0" dirty="0"/>
              <a:t> , More Necessary and Less Sufficient: An Age-Period-Cohort Approach to </a:t>
            </a:r>
            <a:r>
              <a:rPr lang="en-US" sz="1000" b="0" kern="0" dirty="0" err="1"/>
              <a:t>Overeducation</a:t>
            </a:r>
            <a:r>
              <a:rPr lang="en-US" sz="1000" b="0" kern="0" dirty="0"/>
              <a:t> in Comparative Perspective, in Higher Education, 2019</a:t>
            </a:r>
          </a:p>
          <a:p>
            <a:pPr>
              <a:spcBef>
                <a:spcPts val="0"/>
              </a:spcBef>
              <a:spcAft>
                <a:spcPts val="488"/>
              </a:spcAft>
              <a:defRPr/>
            </a:pPr>
            <a:r>
              <a:rPr lang="en-US" sz="1000" b="0" kern="0" dirty="0" smtClean="0"/>
              <a:t>Louis </a:t>
            </a:r>
            <a:r>
              <a:rPr lang="en-US" sz="1000" b="0" kern="0" dirty="0"/>
              <a:t>Chauvel and </a:t>
            </a:r>
            <a:r>
              <a:rPr lang="en-US" sz="1000" b="0" kern="0" dirty="0" err="1"/>
              <a:t>Anja</a:t>
            </a:r>
            <a:r>
              <a:rPr lang="en-US" sz="1000" b="0" kern="0" dirty="0"/>
              <a:t> </a:t>
            </a:r>
            <a:r>
              <a:rPr lang="en-US" sz="1000" b="0" kern="0" dirty="0" err="1"/>
              <a:t>Leist</a:t>
            </a:r>
            <a:r>
              <a:rPr lang="en-US" sz="1000" b="0" kern="0" dirty="0"/>
              <a:t>, Overweight and obesity of mid-aged cohorts: Increasing burden, increasing educational inequalities, Innovation in Aging, 2018</a:t>
            </a:r>
          </a:p>
          <a:p>
            <a:pPr>
              <a:spcBef>
                <a:spcPts val="0"/>
              </a:spcBef>
              <a:spcAft>
                <a:spcPts val="488"/>
              </a:spcAft>
              <a:defRPr/>
            </a:pPr>
            <a:endParaRPr lang="en-US" sz="1000" b="0" kern="0" dirty="0"/>
          </a:p>
          <a:p>
            <a:pPr>
              <a:spcBef>
                <a:spcPts val="0"/>
              </a:spcBef>
              <a:spcAft>
                <a:spcPts val="488"/>
              </a:spcAft>
              <a:defRPr/>
            </a:pPr>
            <a:endParaRPr lang="en-US" sz="1000" b="0" kern="0" dirty="0"/>
          </a:p>
          <a:p>
            <a:pPr>
              <a:spcBef>
                <a:spcPts val="0"/>
              </a:spcBef>
              <a:spcAft>
                <a:spcPts val="488"/>
              </a:spcAft>
              <a:defRPr/>
            </a:pPr>
            <a:endParaRPr lang="en-US" sz="1000" b="0" kern="0" dirty="0"/>
          </a:p>
        </p:txBody>
      </p:sp>
      <p:sp>
        <p:nvSpPr>
          <p:cNvPr id="18437" name="Slide Number Placeholder 3"/>
          <p:cNvSpPr>
            <a:spLocks noGrp="1"/>
          </p:cNvSpPr>
          <p:nvPr>
            <p:ph type="sldNum" sz="quarter" idx="4294967295"/>
          </p:nvPr>
        </p:nvSpPr>
        <p:spPr>
          <a:xfrm>
            <a:off x="7117358" y="796429"/>
            <a:ext cx="1671638" cy="371475"/>
          </a:xfrm>
          <a:prstGeom prst="rect">
            <a:avLst/>
          </a:prstGeom>
          <a:noFill/>
        </p:spPr>
        <p:txBody>
          <a:bodyPr/>
          <a:lstStyle>
            <a:lvl1pPr>
              <a:defRPr sz="1950">
                <a:solidFill>
                  <a:schemeClr val="tx1"/>
                </a:solidFill>
                <a:latin typeface="Times New Roman" pitchFamily="18" charset="0"/>
              </a:defRPr>
            </a:lvl1pPr>
            <a:lvl2pPr marL="603647" indent="-232172">
              <a:defRPr sz="1950">
                <a:solidFill>
                  <a:schemeClr val="tx1"/>
                </a:solidFill>
                <a:latin typeface="Times New Roman" pitchFamily="18" charset="0"/>
              </a:defRPr>
            </a:lvl2pPr>
            <a:lvl3pPr marL="928688" indent="-185738">
              <a:defRPr sz="1950">
                <a:solidFill>
                  <a:schemeClr val="tx1"/>
                </a:solidFill>
                <a:latin typeface="Times New Roman" pitchFamily="18" charset="0"/>
              </a:defRPr>
            </a:lvl3pPr>
            <a:lvl4pPr marL="1300163" indent="-185738">
              <a:defRPr sz="1950">
                <a:solidFill>
                  <a:schemeClr val="tx1"/>
                </a:solidFill>
                <a:latin typeface="Times New Roman" pitchFamily="18" charset="0"/>
              </a:defRPr>
            </a:lvl4pPr>
            <a:lvl5pPr marL="1671638" indent="-185738">
              <a:defRPr sz="1950">
                <a:solidFill>
                  <a:schemeClr val="tx1"/>
                </a:solidFill>
                <a:latin typeface="Times New Roman" pitchFamily="18" charset="0"/>
              </a:defRPr>
            </a:lvl5pPr>
            <a:lvl6pPr marL="2043113" indent="-185738" algn="ctr" eaLnBrk="0" fontAlgn="base" hangingPunct="0">
              <a:spcBef>
                <a:spcPct val="0"/>
              </a:spcBef>
              <a:spcAft>
                <a:spcPct val="0"/>
              </a:spcAft>
              <a:defRPr sz="1950">
                <a:solidFill>
                  <a:schemeClr val="tx1"/>
                </a:solidFill>
                <a:latin typeface="Times New Roman" pitchFamily="18" charset="0"/>
              </a:defRPr>
            </a:lvl6pPr>
            <a:lvl7pPr marL="2414588" indent="-185738" algn="ctr" eaLnBrk="0" fontAlgn="base" hangingPunct="0">
              <a:spcBef>
                <a:spcPct val="0"/>
              </a:spcBef>
              <a:spcAft>
                <a:spcPct val="0"/>
              </a:spcAft>
              <a:defRPr sz="1950">
                <a:solidFill>
                  <a:schemeClr val="tx1"/>
                </a:solidFill>
                <a:latin typeface="Times New Roman" pitchFamily="18" charset="0"/>
              </a:defRPr>
            </a:lvl7pPr>
            <a:lvl8pPr marL="2786063" indent="-185738" algn="ctr" eaLnBrk="0" fontAlgn="base" hangingPunct="0">
              <a:spcBef>
                <a:spcPct val="0"/>
              </a:spcBef>
              <a:spcAft>
                <a:spcPct val="0"/>
              </a:spcAft>
              <a:defRPr sz="1950">
                <a:solidFill>
                  <a:schemeClr val="tx1"/>
                </a:solidFill>
                <a:latin typeface="Times New Roman" pitchFamily="18" charset="0"/>
              </a:defRPr>
            </a:lvl8pPr>
            <a:lvl9pPr marL="3157538" indent="-185738" algn="ctr" eaLnBrk="0" fontAlgn="base" hangingPunct="0">
              <a:spcBef>
                <a:spcPct val="0"/>
              </a:spcBef>
              <a:spcAft>
                <a:spcPct val="0"/>
              </a:spcAft>
              <a:defRPr sz="1950">
                <a:solidFill>
                  <a:schemeClr val="tx1"/>
                </a:solidFill>
                <a:latin typeface="Times New Roman" pitchFamily="18" charset="0"/>
              </a:defRPr>
            </a:lvl9pPr>
          </a:lstStyle>
          <a:p>
            <a:fld id="{A8260712-4CA6-4692-BEE7-4DF5B86284FE}" type="slidenum">
              <a:rPr lang="fr-FR" altLang="en-US" sz="1138"/>
              <a:pPr/>
              <a:t>21</a:t>
            </a:fld>
            <a:endParaRPr lang="fr-FR" altLang="en-US" sz="1138"/>
          </a:p>
        </p:txBody>
      </p:sp>
      <p:sp>
        <p:nvSpPr>
          <p:cNvPr id="18438" name="Rectangle 4"/>
          <p:cNvSpPr>
            <a:spLocks noChangeArrowheads="1"/>
          </p:cNvSpPr>
          <p:nvPr/>
        </p:nvSpPr>
        <p:spPr bwMode="auto">
          <a:xfrm>
            <a:off x="4007546" y="831258"/>
            <a:ext cx="314413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sz="1950" b="1" dirty="0"/>
              <a:t>APC literature (</a:t>
            </a:r>
            <a:r>
              <a:rPr lang="en-US" altLang="en-US" sz="1950" b="1" dirty="0" smtClean="0"/>
              <a:t>2016-2019) </a:t>
            </a:r>
            <a:endParaRPr lang="en-US" altLang="en-US" sz="1950" b="1" dirty="0"/>
          </a:p>
        </p:txBody>
      </p:sp>
      <p:sp>
        <p:nvSpPr>
          <p:cNvPr id="18439" name="AutoShape 2" descr="data:image/jpeg;base64,/9j/4AAQSkZJRgABAQAAAQABAAD/2wBDAAoHBwgHBgoICAgLCgoLDhgQDg0NDh0VFhEYIx8lJCIfIiEmKzcvJik0KSEiMEExNDk7Pj4+JS5ESUM8SDc9Pjv/2wBDAQoLCw4NDhwQEBw7KCIoOzs7Ozs7Ozs7Ozs7Ozs7Ozs7Ozs7Ozs7Ozs7Ozs7Ozs7Ozs7Ozs7Ozs7Ozs7Ozs7Ozv/wAARCAFaAOEDASIAAhEBAxEB/8QAGwAAAgMBAQEAAAAAAAAAAAAAAAUCBAYDAQf/xABFEAABAwMCAgQLBwMDBAICAwABAgMEAAUREiEGMRNBUZEVIjVTVGFxcoGS0RQWMjOhscEHI1JCovA0YoLhJPFDcyWTsv/EABkBAAMBAQEAAAAAAAAAAAAAAAABBQIEA//EACwRAAIBAgYBBAEEAwEAAAAAAAABAgMREhMhMTJRBCJBYfChFCPB4TNxgZH/2gAMAwEAAhEDEQA/ANW664HVgOKACj11HpnPOK+an6OHWX20vF9wFwBRAA2zvUvuwz6Q53Cu+Nakl/RxOlUuZ7pnPOK+ajpnPOK+atD92GfSHO4Ufdhn0hzuFPOpfULKq/WZ7pnPOK+ajpnPOK+atD92GfSHO4Ufdhn0hzuFGdS+oMqqZ7pnPOK+ajpnPOK+atD92GfSHO4UHhlgD/qHO4UZ1L6gyqv1me6Zzzivmo6ZzzivmpmiHZXJaoaLy0qQnIU0HEFQxudvUKtM2CHIYQ+zMU42tIUhacEKB5EU86kvb8Cyqn1iLpnPOK+ajpXPOK+Y1oPu0x6Q53CuTvCyFnLcxaDpI3TnfvpZ9LoeVUEnSu+cX3mjpXPOL7zTNrhN8KHSXBWAonKRuRnYd3/DQjhF07LuBGnGClOdW/XvtS/UU+h5NTsWdM55xXzUdK75xfeavGxw/tht5vaPtZTlLWRrHI5057Aa6L4YbZW225dtK3SEtAjBUQCSBvucA/AGjPp9Bkz7FvSu+cX3mjpnPOK+ambPDTT7hWxdekQh4pWEgHBB3ScHYiuy7Pbm3C2u46VhSUFKlJBClfhHtPVTVal1+BZVTsTdM55xXzUdM55xXzU1kQLRFbW7IuqGkIX0alLWkAL56fb6q5uR7E0y0+5e2ENP56JanUBK8HBwevBp5tPr8Cyqnf5F3TOecV81HTOecV81M5cKzQNH2u7tMdINSOkcSnUO0Z6qup4bjrSFJkuEEZBAG9GdS6/AZVT6zP8ATOecV81HTOecV81aH7sM+kOdwo+7DPpDncKWdS+oeVV+sz3TOecV81HTOecV81aH7sM+kOdwo+7DPpDncKM6l9QZVUz3TOecV81HTOecV81aH7sM+kOdwo+7DHpDncKM6l9QZVX6yjRRRU07zSRf+kZ//Wn9q7Vxi/8ASM//AK0/tXatCCiivKACis1eb/KtN0uKgjp2ItvafSzsnUtTi0nxsE8gO6oDimY4IuYkdlSrg5De6R8hA0BRyFaevAxkerrzW8D3M4kajNeHcVl1cXOp8KqNtGiA26pH/wAhOpwtnBBTzTnmDgjHwrheuJ7nEiNtiIzElOth3UXtQA6QJwnxfGVg5I2x20YJMMSLlostytcUW4/YnIqFOaX8K6VQVnGRjGrJ3VnfsqpA4UuMC1vQm5oUl1mO3pLrmElOzhB6sjlgY23GKk9xW/BRKcWwXUt3QxMuOBOhOBuAE5O55YJ7TUrnxO+iDe1MtIaNvQoI0vDplEY30FJATvsTn2Vv1mfSLvAd/VdYMNcp0iNBRqkh9wI1pdznlhSinbB6jTKRwvNk3J2Qu4OdG486ooS+4kdGpsBKcA4GFDNd0cTLVxGu0/ZUaUuBrpA9lzJZDmooxsnfGc86WwuKpzNhZnykKlOi2pkLTkICllzT1J2P/MUevcPSXUWK9C72yWuchbcRpCHR0qwXToKVkjcHcgjly36sWrFZJlrkqdfmqfS4yErSpxSsrClHUM8vFIG3ZS6Zxu7Bta5TtvR0zcp1hbPTnfo+ZSdO+3bimCb/ADX7jc40S3NutQEAh0yMdKpTYWkAaT24zmk8bWoLCLneFroeLjem5LCUl0E/5FrCRpA0kBWyvGzkhRG1Ob1ZlXZ+3qD62kRX1OrLayhZBbUnYjluofDNSsl3N6tfhBDBZaWohnWTlaRtqIxtvnbsx21mLbxRdGrPc3ZDqJ0uIGlakrQWMKVjIUhOR2lKtxin63/zQPSv+luRwncxZHrfDnBC3Jjz4dU8sLAVnR4w5kHGc/vV57h+W9I6db7WoyIryuZ/K/F1dfVURxXjiCJalMMK6dAKnW3yoIUUFQxlICgcbHPwFcLXxJMnM2515ttCn5L7a0MuA4CELICsjY+KOsdR68UNztqHpO8nh6YX7fNYXHVJiPPuKaezoWHSSdwMgjbBxXC9cLTr8yx08hmK42xIbUI5UE5cKdPtG2/bUI/F8uVEgvphRmenmKjvByQdLeEFX4tOCfZkbc99u33mej6Gy02tTs6QwFyXw0hKW1H/AFBPM9Qx8aE5oHhJpsdzi3BqdFTAcUYSIzjToUEoKc7oIB233HXgb1o2gpLSQvTqAGrSMDPqpTbL6u4Xq4W5yMlowyNCg5qLiTtnlgbjlnNJ0X6dH4wkQ5MlUiOdZYZjaF6QlGcLTjWDnkc4OcVm0paP2HdI2NFZNjjCU9bG5KLUnpXZDTLbYlJIOsbEkDYjkQRU5HEsyAZ6nonSOsrjthrpgG0KWnJ8fSMAHrOfhSwS2HiRqa9rNscUuPXW2QlwUtJntFRV9oCyhQ1ZSAkHP4eZIHxGK0lZaa3GncKKKKQzK0UUVkYwb4hiMNIaU28VNpCThIxkfGpfeaF5t75R9azTv5y/eNQqlHxoNJnA680zUfeaF5t75R9aPvLC82/8o+tZpppb7qWmxqWo4Aq74DuPmP8Aen60pUaMdGxqrVeyG54jhE7tPfKPrXn3ign/APE92/hH1pT4CuPmB86frR4CuPmP96frSy6HYZlXobfeKD5l75R9aDxHBO5ae2/7R9aU+Arj6P8A70/WjwFcfRx86frRl0OwzKvQ2+8cHzT3yj60feKDnPRPfKPrSnwFcfR/96frR4CuPo4+dP1oy6HYZlXovsXe1R5Eh9uO8HJKwt04zqISEjr22SK7/eKD5p75R9aU+Arj6OPnT9aPAVx9H/3p+tGXQ7DMq9Db7xQfNPfKPrUXb9b3mVtLaf0rSUqwMHBGOeaV+Arj6OPnT9aPAVx9H/3p+tGXQ7DMq9DKNfLbEjNxmI7rbTSAhCQkYAAwBzrp94oHmnvlH1pT4CuPmB86frR4CuPmB86frRl0OwzKvQ2+8UDzT23/AGj60feKDjHRPfKPrSnwHcfRx84+tHgK4+jj50/WjLodhmVeht94oPmXvlH1o+8UE/8A4nvlH1pT4CuPo/8AvT9aPAVx9HHzp+tGXQ7DMq9DYcRwQcht7Puj60feKDnPRPfKPrSnwFcfRx84+tHgK4+jj50/WjLodjzKvQ2HEUEcmnh/4j60feKD5p75R9aU+Arj5gfOn60eArj6OPnT9aMuh2GZV6G33jg5/Ke+UfWpfeaF5t/5R9aT+Arj5gfOn60eA7j5j/en60suh2GZV6HH3mhebf8AlH1o+80Lzb/yj61nH2HIzxadTpWOYzmuVei8am1dGM+aG1FFFTCgLHfzl+8ahU3fzl+8ahVuPFEmW7Llp8qR/f8A4rZ9VYy0+VI/v/xWxWpKEFajhKRkk9Qrg8rmjs8fixbK4jtcS9sWZ6SEzZCdTbeknPPr5DkaaCvhV0XOvMi58bxFFKYU5tLOepI5H4eJt6zX0y8ccQrRw3Cu/RmQqclPQMoVgqJGTv6uVZqULYcOr/k9I1L3uamisEx/UaYm5QLdc+HJEJ+c8htOtzxQFKABGRvz5V1k/wBQJL1xmx7HY3bmzA/6h8OhAGOeBg55HurORU6HmRNwaT3jiqy2B5tq6TRHW6CpAKFKyM46garQON7FKtEW4vTmoiJOoJQ8oAhScah8MjvFY3jqfaZHGHDs6Q6y/bFIKlrI1oUjVvt106dHFPDJBKdldH0K1X+1XxtS7ZOakhP4gk4Un2pO4pjXx21Xaz2/j24Xq0oLVmjRSXOjRpSokAAJHVlWMCtNH/qNJSmJMuVhdhWuY4EMy+mCufIlOOX/AAZrU/Hkn6RRqL3N4aVQuJLXcLxKtMaRrlxBl1Gk7bgHfrwSKzU7+oklu9zLPbrC/OlRlYAbc2UBjJO23Oo23i6zx7tepMi0It8iG0FSn04KnDkDTyG+T8axkytqh41c3lFfOk/1RlIaanyuHJLVrdXpTKC8nuxj9aZXv+oCYdxj22zW5y7Snm0u6W1YASRkdRPLf40sipe1h5kRlb+KxP4wncPfYygw2uk6fpM6/wAO2Mbfi7eqtDXyvhC7of8A6j3y5zWVQAISlPIeOC1hTec91aPinjGCOE7jJs1xZfkNoSjLS8lvWrTq/U91bnRamopdGYz0uxhc+OuG7RLMWXckB5P4kNpUvT7dIOD6qcW+fFucNuZDeS8w6MoWnkaxfBHBNkPDMaZOgszZMxvpVrfSF6c8gM8tsfGrd34ggcCsQ7Ja4DkuS8SWIiFHYFR69zuc49h7KUqcW8MLtjUna8tjWynvs0V5/Tq6JCl4zjOBmlXCfEQ4osqbkIv2YFakdHr18uvOBSGBxwbq5NstztjtsniMtSG3FZCwEk7bDfG/fWW4Q4xm8P8ACP8AYsTsuIw+rp5PSaUoKiNhseojvrS8eTi9NdDLqK66PsNFY28f1CjQWbei3wnbhMuDSXWo6DghKhkZODv6vVUbT/UJMp+bBuNtct9wisre+zrVnpAlOogHA3xvyrzyZ2vY3jje1zaV5tXz+F/US5Xlgu27heS8wAsOOhzZJAJwMDfq76qf0iucx2HIguRHls61O/a1KJTqwkaPbjetOhJRbfsLMTaSH198rO+wftS6mN98rO+wftS6u+lwRwVOTG1FFFRyoLHfzl+8ahU3fzl+8ahVuPFEmW7Llp8qR/f/AIq/x7MmxeFJKLew69JkDoUhpBUUhX4jgerPxxVC0+VI/v8A8Vs8Z6q4vIeGomddBXg0fMbX/S6S5YGm375MjF9sLdioHiJURyIzv1d1ZtNuvyLFD1W2StywzVLDamlYW2sg5HaApBzjqVmvuWPVWf4u4be4hgtJiTnIUqOvW04knBPYcewUoeTLF6j0lSVtDBXviV3iPijhdRtUiCy3ObwqQnClqK0ZA9QwO+qSLO1w7d7pHvdlnzekVrhuRFLSlzc7EpPXkduN611v4N4gl8QQrrxPdI8oQN2G2E4yeonxR14PXyreY9ValXjC0Y7f2ZVNy1Zj+F+FrW/w8x9v4cZikrU4mO+ovFGrAzlQyCdI2pXxPYkq434bYjWwqgMjStKGctIGrkdsCvomPVRgV4KtJSxHq4JqxluMeGk3DhCXb7VGaZdJS4httIQFlJBxt6q+fwIMGXFgW1PCVyk3AEIkB591ppONtXPA7tq+0bV7ThXcY4RSppu5gOE7fIjf1Dv7zsV1plSAltxSTpVuORPPlSCVwzc7tfOLmmorqC9hbClpKUukOA4B5HIFfXceqvcDspryJKWL/X4Flq1j4/Jvl3uvB7HCLPDktM0JbYWpbZSgJSRg78jsM52G9dkwbh/T/imPcV29+4RHoaGFrYTqKVBCUn9U+rY19UlSo0FhUiW+1HaTjLjqwlIztzNTbW282lxtSVoUAUqScgg9YNa/UaWUdGLL+T5twoiVe+PrvcLlZno0WbCKOjfaISpOUAA5GCSBvWqufBlnk2Wbb4cGPDMtsJK2mwncHKScdhrRUEgc68pVW5XWhtQSVmfLLRxRxDwZF8CXSwSJYj5Sw8znCh1DOCCPXzHLFcrkq+pvVn44fs7q9KSh6KhB1tDKwNjvulWc9vtr6vtRgdlbz1e+HX3M5ftc+XMeEeL+MVX5NrkQoUKG42kvJwpwlCgB6zlXVnl669tVsmt/0cnxFQn0yVrWQyWyFnxk9XPqr6jgdlGPVQ672S0VvwGX8nyIQrrw3M4f4lTbHpbLcFDL7SUHW0dJB26tjXZLVz4t4lm8QC1vw4ceA402HUkLdJQoAY6z4x5eqvq2PVQB6qf6h721/gWV8mO/pvDkROCAzIjuMO9I6ShxBSrf1GuH9J4UqDwzIblxnY6zLUoJdQUkjSnfetzj1V4eVebqtqS7NqNrfBkr75Wd+H7UuphffKzvw/al9UqXBE+pyY2oooqMVBY7+cv3jUKm7+cv3jUKtx4oky3ZctPlWP7/APFbOsZafKsf3/4rZ1weVzR2ePxZ7RRRXKdIUUUUAFeV7VK73Jq0WmVcHt0R2isjONWOQ+J2ppXdkJuyPl3HvFM9vjJJt7732a0aC8ltZCSoqGc9vUN6+npvEDwU1c1yW24jqErS64rSMK5c/bXx2yNX+ZY7qtrhxc9F6JKpWvTggk5A9SiT8K7t3dcz+kM62v5S/bpDbZB56SsEfrkfCu+pQTUYr20/9OeM2m2fVmeI7LImiEzc4rkk8mkugk1Kdf7TbH0MTrhHjOufhQ44ATXzTiKy2+zw+EJcGOliQ4610jiBgrOEnJ7d6nw/Bst24y4iVxKW1yUPKDSH16RpyQSN98AJ9gryyI2xXdv7sbzHsaH+o1ygz+BLkmJLZfLS2g4G1hWn+4OeOXI91PeHLnBctcCCiWyqSiI2VMhYKx4o6udfI46IzfCfF7cJZXGTKjhlR/1I6VWD3YrSX2O7w+jh3jGGnIbYaZlpA/EkpAH6ZHy16SorCofP8GFN3xH0Z28W1iSuM7OjoeQkqU2p0BSQBkkjsxvS2Zd7VfrNPjwL5HbV0Kgp9t0ZZ/7uY2FYKzWJ3iWxXziG4SG4j9zVoYddOEJSFA4z1AkBPwrjElu223Xvh2dbILUtq1rP2qLjLiQNtWOec5ztXnkJN2eqNZj91ofQLNKg8O8LQxcL4zIaSCkS3HBhw6icA5OccvhTuFOi3GOJEOQ3IZOwW2oKFfJhY37rwbw1JhSYipMRDq0w5SwEupDhJIB58gD6jzrbf07u7V44dUtqAzB6B9TSmmB4hVsokfNWatKycr+5qE7uxq6KKK5j1CiiigAqJqVRNAGSvvlZ32D9qXUxvvlZ32D9qXVXpcETKnJjaiiioxUFjv5y/eNQqbv5y/eNQq3HiiTLdly0+VY/v/xWzrGWnyrH9/8AitnXB5XNHZ4/FntFFeVynSe15muKZbDklyMl1JeaAK0Z3API/oe6huWw5KdjIdSp5kJU4gHdIVnTn24PdQB2qndLVEvMFcGc30kdzGpGojODkcvXVzNFCdndAV4UGPbobUOK2GmGUhCEDqFKHuCbC+uYpyH/ANcrVIAcUAs6tWcZ7d/iadCS0ZJjdInpggLKM76SSM94oRIacecZQ4lTjWAtIO6cjIzWlKS2YmkyhN4btdxZhtSo+tEEgxxqI0EYA5HfkKpXfgXh+9zvts2CFPnGpaFFGvHLVjnWhzVZE5DlxehBKtbLaHCcbEKKgP8A/JpqclsxOKFDXA/DzMGVCbgBMeWpKnkBavGKTkde2DWZ/qC+p82vgq1pIVKUjWAc6W0/hH6Z/wDGt49PbYuEaEpKiuSlZSRyGnGc99WcDnitRqyjJSeonFNWQrVw3bHbA3ZHoyXIbaEoCDsduRyOvO+apwOBeH7bHksx4ZxLbLTqluKUpSD1ZzsPZTxyQ0y4024sJU8opbB/1HBOO4GvVSGkyEsFwB1SSsIzuQMAn9RWccrWuPChBM4C4emwo0R2EQ3FSUslDigpKSckZzuMmm1ptEKyQUwrewGWEknSN8nrJPWauFQAyTiq8Oe3MckoQlQMZ7oVZ6zpCtvV4wpOUmrN6BZJlqivM1UnXBuCuKlxKiZL4ZTp6iQTk+rxTWTRcorwcq9oAKialUTQBkr75Wd9g/al1Mb75Wd9g/al1V6XBEypyY2oooqMVBY7+cv3jUKm7+cv3jUKtx4oky3ZctPlWP7/APFbOsZafKsf3/4rZ1weVzR2ePxZ7Xh5V7Xlcp0mRnWx6XxZPmwHgxcIrDBaUrOhYOvLax/icD1jAPVSZfEc1N2ubsaM7FmPrhxHELQCphRDuSASArlsc4OR7K+hpYaS8t5LaQ4sAKWBuoDkCfie+uEi3QJPSpkRWXOnSEuBaAdYTkjPbjJ769VUXujzcejIN8SXq2Fa7iA/HbUqMklCEul0pCm9QQSASSU49aT1014fvVxu87oH2uh+wNdHN8XZUjOMJJ6sDVt/kmnTFqt8aMIzMNltoLDgQlAxqByFe3IBzVhDTbZUUISkrVqVgYye091KU4tbDSfZi7rLdg8UzeIBqXGtiWYr6Ebno1AqWcdeCps/A1Tj3CdZX5cp4pZmXdpmTokZKY5U6UHVy2QlbefYa3ghRkh4CO2A+cu+IP7hxjJ7dhjevH4EOSvU/GZdUUFvK0BR0nBKd+o4G3qpqorWsLCzHzL5eLTNNnVcGpjz/RBM0spSY+tRSdSRsRtt7d81zl3C52y5TI6ZyJUp37LG+0IaRqQD0yt0khOrqHVuNq1jNitMeI7Eat0dLD35jYbGF+3toTYbSiMuOm3Rgy4AFo6IYVgkjPbgkn40Y49BhZlW512ckx+kLa50ZMpDK39CdRDaCkrCCQk5OCM8t9s0/wCGLi7LtxbmPrcmMuFt4OtJbUFYBxhJwdiNxzFXE2e1Mspjpgxkt4UkILacHV+L256+2uTFhhRZkd+M2lhuOlehltICdSsZWfXgY+JpSlFrYaTQk4salzL3BTAWftFujuTkNjk4oKSkJPtBWKWJvDjl1a4sQhfQSW34sdpe2UIQVg47StCvhit8I7P2gyA0jpVJCC5p8YpBJAz2ZJ765rt8RxtptcZpSGVBTaSgEII5EdlONRJWsDjqfO7ldL3LsT7cqRqamRQ+FLbaToIWjZASolSPG5ncbdtNmFXa3vzZibmlTbVzaaea6Af3ytLKFKJ5p/FkAdnXWkbsVnj9Ilu3RUdNssBpPjDOcezO+KtmFFUlaTHbKXFhxYKB4yhjCj2kaRv6hTdRWskZUH2ZBN+uzUeJelzWXmJklLHg5LQBb1K07K5lY6wdufKuLU243BNhuUq4MuNzZyVoipbA6HxF7BXM4689fZWubstsanqntwI6ZSskuhsBWTzOe2oosVqblGSi3xkvKVr1hoZ1dvqNLHH2Q8L7FvDF0lyBJi3WQVTmVJUtBbSkJC86dJScKScHB59taKlQ4ctrbrBjxm2EMvdMW2kBIWsAhJPszkU1rzk03dG1f3Paia9rw0hmSvvlZ32D9qXUxvvlZ32D9qXVXpcETKnJjaiiioxUFjv5y/eNQqbv5y/eNQq3HiiTLdly0+VY/v8A8Vs6xlp8qx/f/itnXB5XNHZ4/FgTikSOLYC3GMMSgzJf+zsvlr+24vONjnOMjmQAerNPTuMVl0cL3ACFEVc2zBgykvso6D+4Qk5CVK1YwM4ziueOH3PeV/YsR+Mra+lp1aJDDD7K3mnnm9KVpQMqxvnYdo36q5M3Vu58R21SYsmPmO8tHTt6daTowRue47+qoL4ObetltgPSipuFHdYWUpwVhaNOR2Y51bt9nubVwiybhcWn0xWVNIQ0xo1Zx4xJJ38UcsCt+j2M+oW8RSXfvU1FU/dUsfYi5otwJVq14yQAdsVdVxVBt7QjrZuLv2cNNuuKZKlJUtI0BXWVHIGw588V3uVnuL17RdLdPZjLEboFJdYLgI1as/iGKj4AecbfL8pKnZEmO+tSW8DLejIAz16Phmi8LK4Wd9D0cVw8BJjTEyDIMf7P0WXNenXjY4wU75ziq54ihSZ8RRfmRXGlPJdilAGVJQFEL58gQQQcHNcLnaZbV9YkQ5Qbdlzi8CpvUlGmPowoZ3B0+rnXqeEHXJwnyZyVylqeU8UNYSdbYbASM7BIA7c0LAHqLPh6I+qNcFuzIkZLLjoDjYSh9ASk6iNzgZ25HnXY8TsJYS4u3z0KdWlDDamQFvFQJGkZ7Ac5xjrxUZXDaJkGLEdfIQxEXGUUjBOpKRkdn4a4uWW9PpYcfukZUuG4Fx3ExiEnYpUFjVvqCurGMUvQP1FSZdGLpxDYiy262qPPeZdQ6jSpKgwo47lDem3EtwdhWvo4p/8AmS1iPH9S1bav/EZV8KpxuGpKbixPlz0vPNzVyl6GtKTqZDekDJwBjPXVq58OR7zdWZNx0yIzDSktxlDYLJGVnffYYHxovG66DWxXt3EaWeH0yboVGVHdESSllOsl7UE7Af5ZBHvCpucYQI6i1Ijy2ZAdQ19nU1lZK86SMEgg6TvnbrxS268Motg12dYhtSZMYFpCNQQ4HRhYGew7jrxVa/Wa5Jmwbg7NbcnvT2GkKaYIbaQkLI8Ukk7qJO9bSg9TN5IZTbuzcpdvaDb8Z+PPw606kBaMsOkEcwc+rPKu0HiOI1FjR2Pt9zWI6HluJaBUlCvwqXyGT2DfblQ1w7KcmifOmtuyunS4eia0oCEtrQEgEk83Cck1yh8M3C06FWy4tIUuO0xI6ZjUFaBgKTgjBwTzyKz6LD9RZVxdASpJ6CWWFyBGRIDX9tbhVpwDnPPbOMVQgcTtPNpuNxffiBlqQpTPR4bWhC0p1dZyMge0mui+F7iptmGbm39gjzEyW0dAek2Xr0FWrGM+rPKpOcHpdihhyYpI6B9sKQnBBcdS4FD2FPxp/th6iwri6Cyh0yo0yKptsOht1nxloKgnKcE53I25jPKpOcVw2kuh2LLbebdQ10C2wFqKwSnG+MEA9fVjnVV3hm4XBzpbpcmnXW0JQyGWNCUjWlSiQSSSdAHYK73Th16a9Mdaej4lJbSpqQx0iCEauYyP8gcjGMUv2x+oetOB1pLmlSdQBwoYI9tSNVrZEMC2RoanVOlhpLZcVzVgYzVk15M0ZK++VnfYP2pdTG++VnfYP2pdVelwRNqcmNqKKKjFQWO/nL941Cpu/nL941CrceKJMt2XLT5Vj+//ABWzrGWnyrH9/wDitnXB5XNHZ4/FnteUE4rzVXKdJ7RUWnUvNJcQcpUMg1OgAryvaKAPKK9ooA8or2igDyivaKAPKMV7RQB5RXteUAFFGa9oA8or2igAqJqVRNAGSvvlZ32D9qXUxvvlZ32D9qXVXpcETKnJjaiiioxUFjv5y/eNQqbv5y/eNQq3HiiTLdly0+VY/v8A8Vs6xlp8qx/f/itnXB5XNHZ4/FlK6W7wnH6AuraSTupH4sYxsequEKzCGt9f2l5ZeCQd8adOeXefhgdVNCcV5nO1c12dFitbBi2MDPJAG9W6q23ycx7tWqT3AKKKKBhRRRQAUUUUAFeV7UVDIIoA9yO2jNImLPeGmkIN+cUUkHJZBzhODnJJ3O/OrC4F2Lylou+lO+lPQJIGc+vfq7vbTt8iuNcivFKCUkk4AG5pUbddCgarwrPjEkMgc9OOXZpV83qqmhM15w20S1SQggvvlIA5AaRnIJ6z7R66LBc5pl3h2R0iZIDOshIw34wxgEb554Pb1dezZdydbW3mG4GlEBTqlJAQMcyCc/p10oRaZaJDehcR0BQU4nokqUcEZydPt3yKcrgIdRlYR0g3RhIwg+zr+P6Vp2Erl4HavaXWyVrSYruzzOxT6v8An8HrpjWDQVE1KomgDJX3ys77B+1LqY33ys77B+1Lqr0uCJlTkxtRRRUYqCx385fvGoVN385fvGoVbjxRJluy5afKsf3/AOK2dYy0+VI/v/xWzrg8rmjs8fiylc4Ts1lKGnQ2QrJJB7OrBH/M1xg2t6It4rluKDiUJSlI0hGnPLnz/gUzzXmc1zXdrHRYrWsYtscZJwgbnrq3VW2+TmPcq1Q9wQUUUUhhRRRQAUUUUAFFFFABXle1zffRHZW86rShCSpR7AKAFHEN3MARorDiRIludGnbJSCDuB25wBXVmO+1FS20gMqUCSBuontJ9p7Sd+fOqUWQ22TeJmpbs1QTFbSkqIR1YAyd+ZxTEuSktqW2yltSubju59WEp5+zIrb00M7iqKDHcSk2d6Mh5zLjgkEKKjjxjg75329XKmciFJfS29HlPx1NnWlsqyHPUvOdj6t6Izc6LqclqEwKJUCgAKbGcgAdeB189uRq+y+0+jU2sKGcH1H19lJsEhXIXqcalteK6kEqSP8AUM4P0PYSOVMo8pqSyHW15SeYOxSewjqPqri80hLpSsDonjg9WlX/AL/5zpfco0dqE0iay4+A8SOg2JOdirt7T66FqPYd605xqHfRkEbGsowmzKt76RbZ4aGnLZCzq8Y45HqNaKAppcNpTTa20YwErSQoe0Gk1YE7mavnlZ34ftS+mF98rO/D9qX1WpcETanJjaiiioxUFjv5y/eNQqbv5y/eNQq3HiiTLdly0+VI/v8A8VprrPXbofTts9MrUE6BqyfYEgk91Zm1eVI/v/xT3iUsi0K+0KWlBWndCiDnPqBP6Vw+T/kR10OLJympN1tbKo75iOOoCtaCTpyOrlnftqMW2TGS/wBJc3j0gToIAJRjOcasjfIHLqqzaj//ABMQE5/spwck5GNjk71byDyrlb9jpKtrGLZHBUVEIAyeZ7quVVtvk5j3BVqh7jQUUUUgCiiigAooooAKKKKAPDWeu0lN1kNwYy0vMpWenShf41J/0ZHLfnn9cEUxvV0Rarep4jU4fFbR1qVVCy2nwbEUXsfaZilOPOBISUA74JHMjPPrJzWlormXq7DGIwelXJewXD4qVA7BO2w7BkfHAPs7py85rz/bT+EY5ntqs+4+6tuPDbSG+bizsNPYOvJ7cY2Pqq0FONpx0SQlI2CVfpyFIaKUlN2ElamXI4YB2Cwc4wnr+b9Ph59iXMZjvuL6OQhKSpbZwHCOo4xlO57OddY0kT8l1hxgJXs28BlWOvYkEVcW803gOOJRnlqIGd8fuR30XCxUbSuQwUlwKH4VIWnxknrGRj9vXXEXJyDDC7m0UK6QtpKPH1gAnVgcsgE13WtAcMuO4HE7B4IVkYHX7R+o+FWstupSoaVA7g86AFrfENvdYW6lTvic0FpQVzI/DjPUavRpCJUdD7YUErGRqSUn4g8q6BKcYCQPhXu3IUOwGSvvlZ34ftS+mF98rO/D9qX1VpcETanJjaiiio5UFjv5y/eNQqbv5y/eNQq3HiiTLdly0+VI/v8A8Vob6B4NJLnRhKgScgH2DKTv8Kz1p8qR/f8A4rQcQFAsz4U4pBI8QoOFauYxjr2rh8n/ACI66HFkVNSH7NGTBc0r6NOFLXoONOP9IIzy6sd1eQIVzjl7ppiCFJbDYypekgeNz3326+rPXVq0Y8Dwhq1f2Eb5Bz4o7KtkjFcrfsdNita8+DY4JydAyat1Vtvk5j3atUPcEFFFFIYUUUUAFFFFABUXFpbQpaiAlIySeoV7WU4pnuSVswozig2mQhLpQojpDn8v2dvd204q7sJux1YzdbqZ8gD7OxuyjG4HVkHkTzPIgBIPXTdpC0oXImlGpagEJAxpGfFB7TvUIMRDKAjXnozlxQxgq7B6h9PXVlKlPOleg6E7Iztv1mm3cSR1aQUI8Y+Md1b9dRP98lJHiDnn/VUHFPOLDTekD/WrPIdntP8Azqrqk9GAkowByxyrJokppC04UM9dKrlHQ8pCHYipyRkEaiNCcg5I/wBW6RtjPt3q+p1TxKGTpCSNSiP2+H/DVedONrZBRCkyvFKiGEalHf8AU700JnsOAmNH6OOoMoUckIJVv7VZ7Oyou2ZhcZMdDr7aA6pzxXTnJBGOew3zjlsK9jyulYVJ6FcXCiFIfGnV66k5dozEZMh8uNIWopGps5yATy7MAnPqo1DQrM8PtMNOtCZMKXTnCnSSnckYPPr7eoZzTCLH+zR0s9It3TnxlnKjv11Rb4ns7jXSiahI6gsFKlbkbA7ncHl2UwYfbksIeaJKFjIyCD3Gh39xaGVvvlZ34ftS+mF88rO/D9qX1WpcETqnJjaiiioxUFjv5y/eNQqbv5y/eNQq3HiiTLdly0+VI/v/AMVrpEZuSgId1YByNKykg+0GsjafKkf3/wCK2dcHlc0dnj8WUJrEpqAli2LDbiE6UFZyEjSQM5yTviq8Zi9Dpw7MZBUE9EVN6wnnqyAU9WOvmPhTfavDiua50WKtqCha4wWQVBAyQMAmrlVbb5PY92rVD3BBRRRSGFFFFABRXlULnc0wG8JHSPrH9toHc+s9g9f80AcbzcVsI+yxiftLqcpKdygctWP29dUrZADLaFhsOODCUA7gf9xz2fqcnsxRtUR0ypLr6i47IfUsLVlPi42xudtsA7DmRyGXZkLbbDNtYDy8hJOdDaRyyDg8vVn969HpojG+rLWjpT0QVlKfxnnn1e3t/wDddXXCjS20MrVyHYO2q5EpKA2lxtC1DYJSVEHr3P7kfDqqLEB2O2suXKQtSlFRUrRt/trBoutthpAAOe0nmT21z1mScI/K/wAgfxez1VSMSVLwRcJTTaVA7pbysY7NOw9u+1dC0824G27g8tYwdCkN4A9eEjagC4vo228kJCR8KWXG5ohgdKp5pJSpWEIClEDsHVy/UV1bjyo4Lsqc2tWSQpTWAnPUPGqldbpOilCWUZCiSSGMnGDyBVz9vqppXYF2BMjSI32hCSEhRTl3ZWevnU5VwhsMIdmJKElZCdbZJzgns22BqtAnLlsh1Day4CRpcbwvq/7sDny2/Spy3J6GEKMJiQ70xwArZKcHCt+vkPjRbUVznHvtjdjuOMPNBpOCv+2U53I5Eb7imUZ9iTHQ7HUlTSh4pTy7KXNSJ2hba7e2kkgpWkp0f+WSDn2A0whlwxWy60hlwjKkIOQDSY0Zi+eVnfh+1L6YXzys78P2pfVWlwRMqcmNqKKKjlUWO/nL941Cpu/nL941CrceKJMt2XLT5Vj+/wDxWzrGWnyrH9/+K2dcHlc0dnj8WcpXS/ZnSwMu6Do5fixtz9dL4ZvClPF9DSRpR0QUc74OrOPh+vVTWvNq5bnQyta8+DI+rGrQM4q3VS2+TmPdq1mh7jR7RXmRQVAcyKACjNLrhf7ZbcCRLRrJwG0HUsn2DekIvd64g+0s2uCuK0250fTOKGVbA59QwerPwrSg3qZckhnfuJWLO2hKEpffW6lvRr0hGrrUer2ddLYxk3B1a0tdO4R4y3BpaJOBvucgb7DbYjOc56DhByS2yJcoFTbocPiZCsdXVjbv681oWoLLTYRgqSNgDyx2Y5VpuKWgtW9RTAhNIfeU5MM19bhLijuhs7eKEj4c6ZKecbQlMWI4vUrGThIT6zkg91XEoQgYSkJHqFe1hu5pIroS6lRw0jJ5qK9z+lcktTlqUp1bCSFkoASVADqzy39dXaKQyo41PVpCZLCRq8b+ydx6vGroxFLKQkPKI7MD/wC+813r2gCmi3hDinDJfWokkFRB0g74G3KpuwkPJSlx10hKtWysZ9RxzHqqzRQBV+wMjkp4DsDy8d2a4ybNFlRhHcLugLK9nVZyQRzznr76YUUAK4nD8GG0ptvplJWAFdI8pWQOXM+ursaM3EYSy2VaE5xqUSe813qJobbFYyN98rO/D9qX0wvvlZ34ftS+q9LgibU5MbUUUVGKgsd/OX7xqFTd/OX7xqFW48USZbsuWnyrH9/+K2dYy0+VY/v/AMVs64PK5o7PH4s9pch65KlykdC0Gk6egUo41c9WcZ9XV10xrzArlOkThdwFkji3GN9p8TUH1HRpz43LfOM4q1m4HR/eiD/LxVHPs3FU7yxbI6Gy/CQdbgVqQyg5KSFYOe3GKtx4dtkxm5DcKPodQFpyykbEZHVWjJTahXpbzxkXxsMqcJbSxGSlSU4G2VEj9OuoSuGY05CETLncH0pWlWDI0g4PIhIAx8K8tjVpemSUogoCn1lzS40gadOGyAOfNIPZ41dbmLNBXHafisJXIdCW0pZT4yuYHqzjHxp3aegW0LcG02u2JIhRI7GeZQkAq9p5mrgUgf6h31TYh21+Oh9EJjQtIUMtJGx37KoWpNmmOOiNEZcSpSlhamkgHfBA6+rs66y9dWGw91p/yHfRrT/kO+kt2jWtlLDTkFoFx1KklDaBkpIVp3xzxjb11cYh2yRFbktwo5bcQFpJZTuCM9lFhl7Wn/Id9GtP+Q76S2xFqlOuoRb20qKis9I23seRGxPLbv7ajdxZYTkdD8VlKysLQlLKfG3AA+JUP/oE0W1sFx5rT/kO+jWn/Id9Um4dsdjpfRDjltaQoHoRyxnsqnbUWmYVBmEyQrLgUptG+TggAb7GiwDnWn/Id9GtP+Q76R3RFrhuMdNbkEa9QU2ygjPLBGc9Y3xjlV4QrepgPIgMKBTqADKcmiwF7pE/5Dvo6RP+Q76SWiNbHA6wm3oSpK1OkOtN58dRVgYJ2GcZry6ItEZ+Mw5BbLi16kJbZR4xHVviiwXHmtP+Q76Nae0D40rmJtEK3mc7CY6EAHxWUk74A/eoW+PaFlbCY0fpA654ikI1fizyGdt+6iwDfWn/ACHfXgUDyINV/Blv9Bj/AP8AUn6V1ZjMRwQwy20DzCEgZ7qQGVvnlZ34ftS+mF98rO/D9qX1XpcETanJjaiiioxUFjv5y/eNQqbv5y/eNQq3HiiTLdly0+VI/v8A8Vs6xVucQ1cGXHFBKUqySeqtT4WgelI764vJi3JWR1+PJKOpcoqn4WgelI76PC0D0pHfXLgl0dGOPZ3fix5OOnYbdwCBrSDgHmN+2ppSEpCUgJA2AHVVXwtA9KR30eFoHpSO+jDLoMUezqzCjRiCxGZaIGkFCAnbOcbeupPRmXwkPNNuBJynWkHBxjr9RPfXDwtA9KR30eFoHpSO+jDLoMUey0lAQkJSAEgYAA2FQbisMrUtpltCl/iKUgFXtrh4WgelI76PC0D0pHfRhl0GKPZ2eisSCC8w26UggFaAcA866hICNGBpxjGNsVU8LQPSkd9HhaB6UjvowS6DFHs7MxI0ZRLEdtsnYlCAnPdSu53a2R5am57CFBCMJWpAVuSAU+rmg+vPqq94WgelI76g5PtbydLrzK05zhQyM01GXuhOUeztClMzojchgHonE5TqGNvZU2YceOSWGGmieZQgDPd7T31xF0t45Sm++jwtA9KR30sEugxR7LDrDTww62hY5YUnP/OQ7qlpAGABgbAYqr4WgelI76PC0D0pHfRgl0PFHs7tRmWCS0y22VABRSkDOBgZ9lePRI8g/wB9ht3bHjoCtvjXHwtA9KR30eFoHpSO+jDLoMUeyw6y282W3W0OIPNK05B+FDcdpr8tpCOZ8VIG551X8LQPSkd9HhaB6UjvowS6DFHsuUGqfhaB6Ujvo8KwPSm++jBLoMcezOXzys77B+1L6u3d5t+4uONLC0EDBHsqlVWnwRNnyY2oooqMVRY7+cv3jUKm7+cv3jUKtx4oky3YUUUUxBRRXaO0l5RbKglZHiEnbPrpN2VwSucaKsLjEqKmvwEZSFEZKeWcV4qG6nOrSAMgnUMAg/8AsUscTWFnCva6BsNvht/IHWQeWeuuq4agtLScawQlRKhgqPUKHNIWFlWiu/2R3AOE+N1ah7Kg40psJUSkpVnBByDRiTDCznRXf7I6TgBOQcHxhscE791SaiqL6ArTpKkjdX4s4O3woxx7DCytRVqLFTILwyQUJyMe3s69qgIy3QXGUeJvgE7kDnSxxuPCzhRXdUR1Cik6RgkK8YbY55r37E/pJ0jbPX2c6eOPYsLK9FW34fRJISQooUrO+5AxXNCW0Mh5xJXqUUhIVjkATnvpKaaugwtbnCipKKSo6QQOoE5xXZUfKvE2SEJUSo7DIFacktws2V6K7mI8AdhkZ21DJxzr1yP0UdRVp1hzScHONjtSxoMLK9FFFaEFFFFADaiiioZXFjv5y/eNQqbv5y/eNQq3HiiTLdhRRRTEFSQstrC08xUaKAOyZKwgJ0pyE6dRG+M5xXRuVkLQ9ulWT+HrJBOe6qtFZcIseJnWQ4HX1LTsDy2x1VNMx0OdIQlStesZHI9tV6KMKtYLssIlLDqVK5DAOB1A5ryQ6haG0NjARnfGOdcKKMCvcMTsWDLc3wlCSo5UQNycEfya8TKWkpOlKtJBTkciBj+BXGvKMEQxM6IeWgLCTjXjJHVvmuhmu4UMJ3z1cs86r0UOKYYmdlSXF6ySPHKlH2nnUjMdUkpUEnOcHHLNV6KMEegxM7KkuLUonGTnPx51FDpQkoKUrQd9Kh1/xXOinhVrCuyS16zulI3zsMV1+1KIwUIIKQk7HcDlXCihxTC7O6pbqlatgfG5DHPnXjslbySFBI1K1KIG5NcaKWFDuwooorQgooooAbUUUVDK4sd/OX7xqFTd/OX7xqFW48USZbsKKKKYgooooAKKKKACiiigAqw0hYQFNtlbiskYTnSB14/5yqvVyLLShgsnGrOU+PpyBvjPtrFRtI1DfU7CLJbb1ylKKVEDQfHP/r21wQwnDmhPSqBTpQeekjOdvh30OyZEhRLroaRyO+AB2dp9lcRIiLWsuEjOAgg8hyH8V5K/uzbsXDFYLCVIGpzRnQDzOE7fqTt2VxZQxoeU8nSUkAAE5GQf5xzrkXIIKTlWP9WSOWPrXnSwlYyVchyUN9qavbcC0LcgqIS+ThZRsgnlVaQx0BSNWdSc7jGK8K4eSAT2DJ9Yx/NSIjaVYLmceKDinFu+4mlY4UV7Xlex5hRRRQAUUUUAFFFFABRRRQA2oooqGVxY7+cv3jUKaFpsnJQkk+qvOib82n5RVSNXRaE50tdxZRTPom/Np+UUdE35tPyinnfAsr5FlFM+ib82n5RR0Tfm0/KKM74DK+RZRTPom/Np+UUdE35tPyijO+AyvkWUUz6JvzaflFHRN+bT8oozvgMr5KCA2UL1qIVjxduZr3oorgw6TunBwTnOf/ur3RN+bT8oo6JvzaflFZdS5pQt7i1EK3tqBBdVgg79W5z/AM9depg25GQVOLCcafgM7f8AlTHom/Np7qOib82n5RWbx6NWfYuEWEQ+jcII8Tnv/wAwK8ahwOjAWFg7ZAJPLP8A6pl0Tfm0/KKOib82n5RRiXQsL7FjkSKcOJIKwQrr543/AFq0tMPUdKjjIxz5bZ/n9Ks9E35tPyijom/Np+UU1OwYL7lJwMdGdB8fUNt8Yx9c1xpn0Tfm0/KKOib82n5RWlVt7GXT+RZRTPom/Np+UUdE35tPyinnfAsr5FlFM+ib82n5RR0Tfm0/KKM74DK+RZRTPom/Np+UUdE35tPyijO+AyvkWUUz6JvzaflFHRN+bT8oozvgMr5J0UUVKKR//9k="/>
          <p:cNvSpPr>
            <a:spLocks noChangeAspect="1" noChangeArrowheads="1"/>
          </p:cNvSpPr>
          <p:nvPr/>
        </p:nvSpPr>
        <p:spPr bwMode="auto">
          <a:xfrm>
            <a:off x="4928493" y="494605"/>
            <a:ext cx="247650"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endParaRPr lang="en-US" altLang="en-US" sz="1950"/>
          </a:p>
        </p:txBody>
      </p:sp>
      <p:pic>
        <p:nvPicPr>
          <p:cNvPr id="184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635" y="737701"/>
            <a:ext cx="1741289" cy="267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descr="http://images.tandf.co.uk/common/jackets/amazon/978146655/97814665515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946" y="3390571"/>
            <a:ext cx="1824332" cy="280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36741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1208585" y="1264259"/>
            <a:ext cx="5806049" cy="424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474" tIns="32237" rIns="64474" bIns="32237"/>
          <a:lstStyle>
            <a:lvl1pPr marL="342900" indent="-342900" algn="l" defTabSz="957263" rtl="0" eaLnBrk="0" fontAlgn="base" hangingPunct="0">
              <a:spcBef>
                <a:spcPct val="20000"/>
              </a:spcBef>
              <a:spcAft>
                <a:spcPct val="100000"/>
              </a:spcAft>
              <a:tabLst>
                <a:tab pos="741363" algn="l"/>
              </a:tabLst>
              <a:defRPr sz="1900" b="1">
                <a:solidFill>
                  <a:schemeClr val="tx1"/>
                </a:solidFill>
                <a:latin typeface="+mn-lt"/>
                <a:ea typeface="+mn-ea"/>
                <a:cs typeface="+mn-cs"/>
              </a:defRPr>
            </a:lvl1pPr>
            <a:lvl2pPr marL="249238" indent="-84138" algn="l" defTabSz="957263" rtl="0" eaLnBrk="0" fontAlgn="base" hangingPunct="0">
              <a:spcBef>
                <a:spcPct val="20000"/>
              </a:spcBef>
              <a:spcAft>
                <a:spcPct val="0"/>
              </a:spcAft>
              <a:buClr>
                <a:schemeClr val="tx1"/>
              </a:buClr>
              <a:buFont typeface="Zapf Dingbats" charset="2"/>
              <a:buChar char="l"/>
              <a:tabLst>
                <a:tab pos="741363" algn="l"/>
              </a:tabLst>
              <a:defRPr sz="1700" b="1">
                <a:solidFill>
                  <a:schemeClr val="tx1"/>
                </a:solidFill>
                <a:latin typeface="+mn-lt"/>
              </a:defRPr>
            </a:lvl2pPr>
            <a:lvl3pPr marL="582613" indent="-168275" algn="l" defTabSz="957263" rtl="0" eaLnBrk="0" fontAlgn="base" hangingPunct="0">
              <a:spcBef>
                <a:spcPct val="20000"/>
              </a:spcBef>
              <a:spcAft>
                <a:spcPct val="0"/>
              </a:spcAft>
              <a:buClr>
                <a:schemeClr val="tx1"/>
              </a:buClr>
              <a:buFont typeface="Zapf Dingbats" charset="2"/>
              <a:buChar char="l"/>
              <a:tabLst>
                <a:tab pos="741363" algn="l"/>
              </a:tabLst>
              <a:defRPr sz="1300" b="1">
                <a:solidFill>
                  <a:schemeClr val="tx1"/>
                </a:solidFill>
                <a:latin typeface="+mn-lt"/>
              </a:defRPr>
            </a:lvl3pPr>
            <a:lvl4pPr marL="747713" indent="623888" algn="l" defTabSz="957263" rtl="0" eaLnBrk="0" fontAlgn="base" hangingPunct="0">
              <a:spcBef>
                <a:spcPct val="20000"/>
              </a:spcBef>
              <a:spcAft>
                <a:spcPct val="0"/>
              </a:spcAft>
              <a:tabLst>
                <a:tab pos="741363" algn="l"/>
              </a:tabLst>
              <a:defRPr sz="1300">
                <a:solidFill>
                  <a:schemeClr val="tx1"/>
                </a:solidFill>
                <a:latin typeface="+mn-lt"/>
              </a:defRPr>
            </a:lvl4pPr>
            <a:lvl5pPr marL="995363" indent="74613" algn="l" defTabSz="957263" rtl="0" eaLnBrk="0" fontAlgn="base" hangingPunct="0">
              <a:spcBef>
                <a:spcPct val="20000"/>
              </a:spcBef>
              <a:spcAft>
                <a:spcPct val="0"/>
              </a:spcAft>
              <a:tabLst>
                <a:tab pos="741363" algn="l"/>
              </a:tabLst>
              <a:defRPr sz="1100">
                <a:solidFill>
                  <a:schemeClr val="tx1"/>
                </a:solidFill>
                <a:latin typeface="+mn-lt"/>
              </a:defRPr>
            </a:lvl5pPr>
            <a:lvl6pPr marL="1452563" indent="74613" algn="l" defTabSz="957263" rtl="0" eaLnBrk="0" fontAlgn="base" hangingPunct="0">
              <a:spcBef>
                <a:spcPct val="20000"/>
              </a:spcBef>
              <a:spcAft>
                <a:spcPct val="0"/>
              </a:spcAft>
              <a:tabLst>
                <a:tab pos="741363" algn="l"/>
              </a:tabLst>
              <a:defRPr sz="1100">
                <a:solidFill>
                  <a:schemeClr val="tx1"/>
                </a:solidFill>
                <a:latin typeface="+mn-lt"/>
              </a:defRPr>
            </a:lvl6pPr>
            <a:lvl7pPr marL="1909763" indent="74613" algn="l" defTabSz="957263" rtl="0" eaLnBrk="0" fontAlgn="base" hangingPunct="0">
              <a:spcBef>
                <a:spcPct val="20000"/>
              </a:spcBef>
              <a:spcAft>
                <a:spcPct val="0"/>
              </a:spcAft>
              <a:tabLst>
                <a:tab pos="741363" algn="l"/>
              </a:tabLst>
              <a:defRPr sz="1100">
                <a:solidFill>
                  <a:schemeClr val="tx1"/>
                </a:solidFill>
                <a:latin typeface="+mn-lt"/>
              </a:defRPr>
            </a:lvl7pPr>
            <a:lvl8pPr marL="2366963" indent="74613" algn="l" defTabSz="957263" rtl="0" eaLnBrk="0" fontAlgn="base" hangingPunct="0">
              <a:spcBef>
                <a:spcPct val="20000"/>
              </a:spcBef>
              <a:spcAft>
                <a:spcPct val="0"/>
              </a:spcAft>
              <a:tabLst>
                <a:tab pos="741363" algn="l"/>
              </a:tabLst>
              <a:defRPr sz="1100">
                <a:solidFill>
                  <a:schemeClr val="tx1"/>
                </a:solidFill>
                <a:latin typeface="+mn-lt"/>
              </a:defRPr>
            </a:lvl8pPr>
            <a:lvl9pPr marL="2824163" indent="74613" algn="l" defTabSz="957263" rtl="0" eaLnBrk="0" fontAlgn="base" hangingPunct="0">
              <a:spcBef>
                <a:spcPct val="20000"/>
              </a:spcBef>
              <a:spcAft>
                <a:spcPct val="0"/>
              </a:spcAft>
              <a:tabLst>
                <a:tab pos="741363" algn="l"/>
              </a:tabLst>
              <a:defRPr sz="1100">
                <a:solidFill>
                  <a:schemeClr val="tx1"/>
                </a:solidFill>
                <a:latin typeface="+mn-lt"/>
              </a:defRPr>
            </a:lvl9pPr>
          </a:lstStyle>
          <a:p>
            <a:pPr>
              <a:spcBef>
                <a:spcPts val="0"/>
              </a:spcBef>
              <a:spcAft>
                <a:spcPts val="488"/>
              </a:spcAft>
              <a:defRPr/>
            </a:pPr>
            <a:r>
              <a:rPr lang="en-US" sz="1100" b="0" kern="0" dirty="0"/>
              <a:t>Bell A. Age period cohort analysis: a review of what we should and shouldn't do. Ann Hum Biol. 2020 Mar;47(2):208-217. </a:t>
            </a:r>
            <a:r>
              <a:rPr lang="en-US" sz="1100" b="0" kern="0" dirty="0" err="1"/>
              <a:t>doi</a:t>
            </a:r>
            <a:r>
              <a:rPr lang="en-US" sz="1100" b="0" kern="0" dirty="0"/>
              <a:t>: 10.1080/03014460.2019.1707872. PMID: 32429768.</a:t>
            </a:r>
          </a:p>
          <a:p>
            <a:pPr>
              <a:spcBef>
                <a:spcPts val="0"/>
              </a:spcBef>
              <a:spcAft>
                <a:spcPts val="488"/>
              </a:spcAft>
              <a:defRPr/>
            </a:pPr>
            <a:r>
              <a:rPr lang="en-US" sz="1100" b="0" kern="0" dirty="0"/>
              <a:t>Bell, Andrew. (2021). Age, Period and Cohort Effects: Statistical Analysis and the Identification Problem. Publisher: Routledge. </a:t>
            </a:r>
          </a:p>
          <a:p>
            <a:pPr>
              <a:spcBef>
                <a:spcPts val="0"/>
              </a:spcBef>
              <a:spcAft>
                <a:spcPts val="488"/>
              </a:spcAft>
              <a:defRPr/>
            </a:pPr>
            <a:r>
              <a:rPr lang="en-US" sz="1100" b="0" kern="0" dirty="0"/>
              <a:t>Dobson, A., Hockey, R., Chan, HW. et al. Flexible age-period-cohort modelling illustrated using obesity prevalence data. BMC Med Res </a:t>
            </a:r>
            <a:r>
              <a:rPr lang="en-US" sz="1100" b="0" kern="0" dirty="0" err="1"/>
              <a:t>Methodol</a:t>
            </a:r>
            <a:r>
              <a:rPr lang="en-US" sz="1100" b="0" kern="0" dirty="0"/>
              <a:t> 20, 16 (2020). https://doi.org/10.1186/s12874-020-0904-8</a:t>
            </a:r>
          </a:p>
          <a:p>
            <a:pPr>
              <a:spcBef>
                <a:spcPts val="0"/>
              </a:spcBef>
              <a:spcAft>
                <a:spcPts val="488"/>
              </a:spcAft>
              <a:defRPr/>
            </a:pPr>
            <a:r>
              <a:rPr lang="en-US" sz="1100" b="0" kern="0" dirty="0"/>
              <a:t>Fosse, Ethan, </a:t>
            </a:r>
            <a:r>
              <a:rPr lang="en-US" sz="1100" b="0" kern="0" dirty="0" err="1"/>
              <a:t>Winship</a:t>
            </a:r>
            <a:r>
              <a:rPr lang="en-US" sz="1100" b="0" kern="0" dirty="0"/>
              <a:t>, Christopher. 2019a. “Analyzing Age-Period-Cohort Data: A Review and Critique.” Annual Review of Sociology 45(1):467–92.</a:t>
            </a:r>
          </a:p>
          <a:p>
            <a:pPr>
              <a:spcBef>
                <a:spcPts val="0"/>
              </a:spcBef>
              <a:spcAft>
                <a:spcPts val="488"/>
              </a:spcAft>
              <a:defRPr/>
            </a:pPr>
            <a:r>
              <a:rPr lang="en-US" sz="1100" b="0" kern="0" dirty="0"/>
              <a:t>Fosse, Ethan, </a:t>
            </a:r>
            <a:r>
              <a:rPr lang="en-US" sz="1100" b="0" kern="0" dirty="0" err="1"/>
              <a:t>Winship</a:t>
            </a:r>
            <a:r>
              <a:rPr lang="en-US" sz="1100" b="0" kern="0" dirty="0"/>
              <a:t>, Christopher. 2019b. “Bounding Analyses of Age-Period-Cohort Effects.” Demography 56(5):1975–2004.</a:t>
            </a:r>
          </a:p>
          <a:p>
            <a:pPr>
              <a:spcBef>
                <a:spcPts val="0"/>
              </a:spcBef>
              <a:spcAft>
                <a:spcPts val="488"/>
              </a:spcAft>
              <a:defRPr/>
            </a:pPr>
            <a:r>
              <a:rPr lang="en-US" sz="1100" b="0" kern="0" dirty="0"/>
              <a:t>Goldin, Claudia, Katz, Lawrence F.. 2018. Women Working Longer. Chicago, IL: University of Chicago Press.</a:t>
            </a:r>
          </a:p>
          <a:p>
            <a:pPr>
              <a:spcBef>
                <a:spcPts val="0"/>
              </a:spcBef>
              <a:spcAft>
                <a:spcPts val="488"/>
              </a:spcAft>
              <a:defRPr/>
            </a:pPr>
            <a:r>
              <a:rPr lang="en-US" sz="1100" b="0" kern="0" dirty="0"/>
              <a:t>Goldin, Claudia, Mitchell, Joshua. 2017. “The New Life Cycle of Women’s Employment: Disappearing Humps, Sagging Middles, Expanding Tops.” Journal of Economic Perspectives 31:161–82.</a:t>
            </a:r>
          </a:p>
          <a:p>
            <a:pPr>
              <a:spcBef>
                <a:spcPts val="0"/>
              </a:spcBef>
              <a:spcAft>
                <a:spcPts val="488"/>
              </a:spcAft>
              <a:defRPr/>
            </a:pPr>
            <a:r>
              <a:rPr lang="en-US" sz="1100" b="0" kern="0" dirty="0"/>
              <a:t>Masters R, Powers D (2020) Clarifying assumptions in age-period-cohort analyses and validating results. PLOS ONE 15(10): e0238871. https://doi.org/10.1371/journal.pone.0238871</a:t>
            </a:r>
          </a:p>
          <a:p>
            <a:pPr>
              <a:spcBef>
                <a:spcPts val="0"/>
              </a:spcBef>
              <a:spcAft>
                <a:spcPts val="488"/>
              </a:spcAft>
              <a:defRPr/>
            </a:pPr>
            <a:r>
              <a:rPr lang="en-US" sz="1100" b="0" kern="0" dirty="0" err="1" smtClean="0"/>
              <a:t>Etc</a:t>
            </a:r>
            <a:r>
              <a:rPr lang="en-US" sz="1100" b="0" kern="0" dirty="0" smtClean="0"/>
              <a:t> </a:t>
            </a:r>
            <a:r>
              <a:rPr lang="en-US" sz="1100" b="0" kern="0" dirty="0" err="1" smtClean="0"/>
              <a:t>etc</a:t>
            </a:r>
            <a:r>
              <a:rPr lang="en-US" sz="1100" b="0" kern="0" dirty="0" smtClean="0"/>
              <a:t> </a:t>
            </a:r>
            <a:endParaRPr lang="en-US" sz="1100" b="0" kern="0" dirty="0"/>
          </a:p>
          <a:p>
            <a:pPr>
              <a:spcBef>
                <a:spcPts val="0"/>
              </a:spcBef>
              <a:spcAft>
                <a:spcPts val="488"/>
              </a:spcAft>
              <a:defRPr/>
            </a:pPr>
            <a:endParaRPr lang="en-US" sz="1100" b="0" kern="0" dirty="0"/>
          </a:p>
        </p:txBody>
      </p:sp>
      <p:sp>
        <p:nvSpPr>
          <p:cNvPr id="18437" name="Slide Number Placeholder 3"/>
          <p:cNvSpPr>
            <a:spLocks noGrp="1"/>
          </p:cNvSpPr>
          <p:nvPr>
            <p:ph type="sldNum" sz="quarter" idx="4294967295"/>
          </p:nvPr>
        </p:nvSpPr>
        <p:spPr>
          <a:xfrm>
            <a:off x="7117358" y="796429"/>
            <a:ext cx="1671638" cy="371475"/>
          </a:xfrm>
          <a:prstGeom prst="rect">
            <a:avLst/>
          </a:prstGeom>
          <a:noFill/>
        </p:spPr>
        <p:txBody>
          <a:bodyPr/>
          <a:lstStyle>
            <a:lvl1pPr>
              <a:defRPr sz="1950">
                <a:solidFill>
                  <a:schemeClr val="tx1"/>
                </a:solidFill>
                <a:latin typeface="Times New Roman" pitchFamily="18" charset="0"/>
              </a:defRPr>
            </a:lvl1pPr>
            <a:lvl2pPr marL="603647" indent="-232172">
              <a:defRPr sz="1950">
                <a:solidFill>
                  <a:schemeClr val="tx1"/>
                </a:solidFill>
                <a:latin typeface="Times New Roman" pitchFamily="18" charset="0"/>
              </a:defRPr>
            </a:lvl2pPr>
            <a:lvl3pPr marL="928688" indent="-185738">
              <a:defRPr sz="1950">
                <a:solidFill>
                  <a:schemeClr val="tx1"/>
                </a:solidFill>
                <a:latin typeface="Times New Roman" pitchFamily="18" charset="0"/>
              </a:defRPr>
            </a:lvl3pPr>
            <a:lvl4pPr marL="1300163" indent="-185738">
              <a:defRPr sz="1950">
                <a:solidFill>
                  <a:schemeClr val="tx1"/>
                </a:solidFill>
                <a:latin typeface="Times New Roman" pitchFamily="18" charset="0"/>
              </a:defRPr>
            </a:lvl4pPr>
            <a:lvl5pPr marL="1671638" indent="-185738">
              <a:defRPr sz="1950">
                <a:solidFill>
                  <a:schemeClr val="tx1"/>
                </a:solidFill>
                <a:latin typeface="Times New Roman" pitchFamily="18" charset="0"/>
              </a:defRPr>
            </a:lvl5pPr>
            <a:lvl6pPr marL="2043113" indent="-185738" algn="ctr" eaLnBrk="0" fontAlgn="base" hangingPunct="0">
              <a:spcBef>
                <a:spcPct val="0"/>
              </a:spcBef>
              <a:spcAft>
                <a:spcPct val="0"/>
              </a:spcAft>
              <a:defRPr sz="1950">
                <a:solidFill>
                  <a:schemeClr val="tx1"/>
                </a:solidFill>
                <a:latin typeface="Times New Roman" pitchFamily="18" charset="0"/>
              </a:defRPr>
            </a:lvl6pPr>
            <a:lvl7pPr marL="2414588" indent="-185738" algn="ctr" eaLnBrk="0" fontAlgn="base" hangingPunct="0">
              <a:spcBef>
                <a:spcPct val="0"/>
              </a:spcBef>
              <a:spcAft>
                <a:spcPct val="0"/>
              </a:spcAft>
              <a:defRPr sz="1950">
                <a:solidFill>
                  <a:schemeClr val="tx1"/>
                </a:solidFill>
                <a:latin typeface="Times New Roman" pitchFamily="18" charset="0"/>
              </a:defRPr>
            </a:lvl7pPr>
            <a:lvl8pPr marL="2786063" indent="-185738" algn="ctr" eaLnBrk="0" fontAlgn="base" hangingPunct="0">
              <a:spcBef>
                <a:spcPct val="0"/>
              </a:spcBef>
              <a:spcAft>
                <a:spcPct val="0"/>
              </a:spcAft>
              <a:defRPr sz="1950">
                <a:solidFill>
                  <a:schemeClr val="tx1"/>
                </a:solidFill>
                <a:latin typeface="Times New Roman" pitchFamily="18" charset="0"/>
              </a:defRPr>
            </a:lvl8pPr>
            <a:lvl9pPr marL="3157538" indent="-185738" algn="ctr" eaLnBrk="0" fontAlgn="base" hangingPunct="0">
              <a:spcBef>
                <a:spcPct val="0"/>
              </a:spcBef>
              <a:spcAft>
                <a:spcPct val="0"/>
              </a:spcAft>
              <a:defRPr sz="1950">
                <a:solidFill>
                  <a:schemeClr val="tx1"/>
                </a:solidFill>
                <a:latin typeface="Times New Roman" pitchFamily="18" charset="0"/>
              </a:defRPr>
            </a:lvl9pPr>
          </a:lstStyle>
          <a:p>
            <a:fld id="{A8260712-4CA6-4692-BEE7-4DF5B86284FE}" type="slidenum">
              <a:rPr lang="fr-FR" altLang="en-US" sz="1138"/>
              <a:pPr/>
              <a:t>22</a:t>
            </a:fld>
            <a:endParaRPr lang="fr-FR" altLang="en-US" sz="1138"/>
          </a:p>
        </p:txBody>
      </p:sp>
      <p:sp>
        <p:nvSpPr>
          <p:cNvPr id="18438" name="Rectangle 4"/>
          <p:cNvSpPr>
            <a:spLocks noChangeArrowheads="1"/>
          </p:cNvSpPr>
          <p:nvPr/>
        </p:nvSpPr>
        <p:spPr bwMode="auto">
          <a:xfrm>
            <a:off x="4007546" y="831258"/>
            <a:ext cx="314413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sz="1950" b="1" dirty="0"/>
              <a:t>APC literature (</a:t>
            </a:r>
            <a:r>
              <a:rPr lang="en-US" altLang="en-US" sz="1950" b="1" dirty="0" smtClean="0"/>
              <a:t>2018-2021) </a:t>
            </a:r>
            <a:endParaRPr lang="en-US" altLang="en-US" sz="1950" b="1" dirty="0"/>
          </a:p>
        </p:txBody>
      </p:sp>
      <p:sp>
        <p:nvSpPr>
          <p:cNvPr id="18439" name="AutoShape 2" descr="data:image/jpeg;base64,/9j/4AAQSkZJRgABAQAAAQABAAD/2wBDAAoHBwgHBgoICAgLCgoLDhgQDg0NDh0VFhEYIx8lJCIfIiEmKzcvJik0KSEiMEExNDk7Pj4+JS5ESUM8SDc9Pjv/2wBDAQoLCw4NDhwQEBw7KCIoOzs7Ozs7Ozs7Ozs7Ozs7Ozs7Ozs7Ozs7Ozs7Ozs7Ozs7Ozs7Ozs7Ozs7Ozs7Ozs7Ozv/wAARCAFaAOEDASIAAhEBAxEB/8QAGwAAAgMBAQEAAAAAAAAAAAAAAAUCBAYDAQf/xABFEAABAwMCAgQLBwMDBAICAwABAgMEAAUREiEGMRNBUZEVIjVTVGFxcoGS0RQWMjOhscEHI1JCovA0YoLhJPFDcyWTsv/EABkBAAMBAQEAAAAAAAAAAAAAAAABBQIEA//EACwRAAIBAgYBBAEEAwEAAAAAAAABAgMREhMhMTJRBCJBYfChFCPB4TNxgZH/2gAMAwEAAhEDEQA/ANW664HVgOKACj11HpnPOK+an6OHWX20vF9wFwBRAA2zvUvuwz6Q53Cu+Nakl/RxOlUuZ7pnPOK+ajpnPOK+atD92GfSHO4Ufdhn0hzuFPOpfULKq/WZ7pnPOK+ajpnPOK+atD92GfSHO4Ufdhn0hzuFGdS+oMqqZ7pnPOK+ajpnPOK+atD92GfSHO4UHhlgD/qHO4UZ1L6gyqv1me6Zzzivmo6ZzzivmpmiHZXJaoaLy0qQnIU0HEFQxudvUKtM2CHIYQ+zMU42tIUhacEKB5EU86kvb8Cyqn1iLpnPOK+ajpXPOK+Y1oPu0x6Q53CuTvCyFnLcxaDpI3TnfvpZ9LoeVUEnSu+cX3mjpXPOL7zTNrhN8KHSXBWAonKRuRnYd3/DQjhF07LuBGnGClOdW/XvtS/UU+h5NTsWdM55xXzUdK75xfeavGxw/tht5vaPtZTlLWRrHI5057Aa6L4YbZW225dtK3SEtAjBUQCSBvucA/AGjPp9Bkz7FvSu+cX3mjpnPOK+ambPDTT7hWxdekQh4pWEgHBB3ScHYiuy7Pbm3C2u46VhSUFKlJBClfhHtPVTVal1+BZVTsTdM55xXzUdM55xXzU1kQLRFbW7IuqGkIX0alLWkAL56fb6q5uR7E0y0+5e2ENP56JanUBK8HBwevBp5tPr8Cyqnf5F3TOecV81HTOecV81M5cKzQNH2u7tMdINSOkcSnUO0Z6qup4bjrSFJkuEEZBAG9GdS6/AZVT6zP8ATOecV81HTOecV81aH7sM+kOdwo+7DPpDncKWdS+oeVV+sz3TOecV81HTOecV81aH7sM+kOdwo+7DPpDncKM6l9QZVUz3TOecV81HTOecV81aH7sM+kOdwo+7DHpDncKM6l9QZVX6yjRRRU07zSRf+kZ//Wn9q7Vxi/8ASM//AK0/tXatCCiivKACis1eb/KtN0uKgjp2ItvafSzsnUtTi0nxsE8gO6oDimY4IuYkdlSrg5De6R8hA0BRyFaevAxkerrzW8D3M4kajNeHcVl1cXOp8KqNtGiA26pH/wAhOpwtnBBTzTnmDgjHwrheuJ7nEiNtiIzElOth3UXtQA6QJwnxfGVg5I2x20YJMMSLlostytcUW4/YnIqFOaX8K6VQVnGRjGrJ3VnfsqpA4UuMC1vQm5oUl1mO3pLrmElOzhB6sjlgY23GKk9xW/BRKcWwXUt3QxMuOBOhOBuAE5O55YJ7TUrnxO+iDe1MtIaNvQoI0vDplEY30FJATvsTn2Vv1mfSLvAd/VdYMNcp0iNBRqkh9wI1pdznlhSinbB6jTKRwvNk3J2Qu4OdG486ooS+4kdGpsBKcA4GFDNd0cTLVxGu0/ZUaUuBrpA9lzJZDmooxsnfGc86WwuKpzNhZnykKlOi2pkLTkICllzT1J2P/MUevcPSXUWK9C72yWuchbcRpCHR0qwXToKVkjcHcgjly36sWrFZJlrkqdfmqfS4yErSpxSsrClHUM8vFIG3ZS6Zxu7Bta5TtvR0zcp1hbPTnfo+ZSdO+3bimCb/ADX7jc40S3NutQEAh0yMdKpTYWkAaT24zmk8bWoLCLneFroeLjem5LCUl0E/5FrCRpA0kBWyvGzkhRG1Ob1ZlXZ+3qD62kRX1OrLayhZBbUnYjluofDNSsl3N6tfhBDBZaWohnWTlaRtqIxtvnbsx21mLbxRdGrPc3ZDqJ0uIGlakrQWMKVjIUhOR2lKtxin63/zQPSv+luRwncxZHrfDnBC3Jjz4dU8sLAVnR4w5kHGc/vV57h+W9I6db7WoyIryuZ/K/F1dfVURxXjiCJalMMK6dAKnW3yoIUUFQxlICgcbHPwFcLXxJMnM2515ttCn5L7a0MuA4CELICsjY+KOsdR68UNztqHpO8nh6YX7fNYXHVJiPPuKaezoWHSSdwMgjbBxXC9cLTr8yx08hmK42xIbUI5UE5cKdPtG2/bUI/F8uVEgvphRmenmKjvByQdLeEFX4tOCfZkbc99u33mej6Gy02tTs6QwFyXw0hKW1H/AFBPM9Qx8aE5oHhJpsdzi3BqdFTAcUYSIzjToUEoKc7oIB233HXgb1o2gpLSQvTqAGrSMDPqpTbL6u4Xq4W5yMlowyNCg5qLiTtnlgbjlnNJ0X6dH4wkQ5MlUiOdZYZjaF6QlGcLTjWDnkc4OcVm0paP2HdI2NFZNjjCU9bG5KLUnpXZDTLbYlJIOsbEkDYjkQRU5HEsyAZ6nonSOsrjthrpgG0KWnJ8fSMAHrOfhSwS2HiRqa9rNscUuPXW2QlwUtJntFRV9oCyhQ1ZSAkHP4eZIHxGK0lZaa3GncKKKKQzK0UUVkYwb4hiMNIaU28VNpCThIxkfGpfeaF5t75R9azTv5y/eNQqlHxoNJnA680zUfeaF5t75R9aPvLC82/8o+tZpppb7qWmxqWo4Aq74DuPmP8Aen60pUaMdGxqrVeyG54jhE7tPfKPrXn3ign/APE92/hH1pT4CuPmB86frR4CuPmP96frSy6HYZlXobfeKD5l75R9aDxHBO5ae2/7R9aU+Arj6P8A70/WjwFcfRx86frRl0OwzKvQ2+8cHzT3yj60feKDnPRPfKPrSnwFcfR/96frR4CuPo4+dP1oy6HYZlXovsXe1R5Eh9uO8HJKwt04zqISEjr22SK7/eKD5p75R9aU+Arj6OPnT9aPAVx9H/3p+tGXQ7DMq9Db7xQfNPfKPrUXb9b3mVtLaf0rSUqwMHBGOeaV+Arj6OPnT9aPAVx9H/3p+tGXQ7DMq9DKNfLbEjNxmI7rbTSAhCQkYAAwBzrp94oHmnvlH1pT4CuPmB86frR4CuPmB86frRl0OwzKvQ2+8UDzT23/AGj60feKDjHRPfKPrSnwHcfRx84+tHgK4+jj50/WjLodhmVeht94oPmXvlH1o+8UE/8A4nvlH1pT4CuPo/8AvT9aPAVx9HHzp+tGXQ7DMq9DYcRwQcht7Puj60feKDnPRPfKPrSnwFcfRx84+tHgK4+jj50/WjLodjzKvQ2HEUEcmnh/4j60feKD5p75R9aU+Arj5gfOn60eArj6OPnT9aMuh2GZV6G33jg5/Ke+UfWpfeaF5t/5R9aT+Arj5gfOn60eA7j5j/en60suh2GZV6HH3mhebf8AlH1o+80Lzb/yj61nH2HIzxadTpWOYzmuVei8am1dGM+aG1FFFTCgLHfzl+8ahU3fzl+8ahVuPFEmW7Llp8qR/f8A4rZ9VYy0+VI/v/xWxWpKEFajhKRkk9Qrg8rmjs8fixbK4jtcS9sWZ6SEzZCdTbeknPPr5DkaaCvhV0XOvMi58bxFFKYU5tLOepI5H4eJt6zX0y8ccQrRw3Cu/RmQqclPQMoVgqJGTv6uVZqULYcOr/k9I1L3uamisEx/UaYm5QLdc+HJEJ+c8htOtzxQFKABGRvz5V1k/wBQJL1xmx7HY3bmzA/6h8OhAGOeBg55HurORU6HmRNwaT3jiqy2B5tq6TRHW6CpAKFKyM46garQON7FKtEW4vTmoiJOoJQ8oAhScah8MjvFY3jqfaZHGHDs6Q6y/bFIKlrI1oUjVvt106dHFPDJBKdldH0K1X+1XxtS7ZOakhP4gk4Un2pO4pjXx21Xaz2/j24Xq0oLVmjRSXOjRpSokAAJHVlWMCtNH/qNJSmJMuVhdhWuY4EMy+mCufIlOOX/AAZrU/Hkn6RRqL3N4aVQuJLXcLxKtMaRrlxBl1Gk7bgHfrwSKzU7+oklu9zLPbrC/OlRlYAbc2UBjJO23Oo23i6zx7tepMi0It8iG0FSn04KnDkDTyG+T8axkytqh41c3lFfOk/1RlIaanyuHJLVrdXpTKC8nuxj9aZXv+oCYdxj22zW5y7Snm0u6W1YASRkdRPLf40sipe1h5kRlb+KxP4wncPfYygw2uk6fpM6/wAO2Mbfi7eqtDXyvhC7of8A6j3y5zWVQAISlPIeOC1hTec91aPinjGCOE7jJs1xZfkNoSjLS8lvWrTq/U91bnRamopdGYz0uxhc+OuG7RLMWXckB5P4kNpUvT7dIOD6qcW+fFucNuZDeS8w6MoWnkaxfBHBNkPDMaZOgszZMxvpVrfSF6c8gM8tsfGrd34ggcCsQ7Ja4DkuS8SWIiFHYFR69zuc49h7KUqcW8MLtjUna8tjWynvs0V5/Tq6JCl4zjOBmlXCfEQ4osqbkIv2YFakdHr18uvOBSGBxwbq5NstztjtsniMtSG3FZCwEk7bDfG/fWW4Q4xm8P8ACP8AYsTsuIw+rp5PSaUoKiNhseojvrS8eTi9NdDLqK66PsNFY28f1CjQWbei3wnbhMuDSXWo6DghKhkZODv6vVUbT/UJMp+bBuNtct9wisre+zrVnpAlOogHA3xvyrzyZ2vY3jje1zaV5tXz+F/US5Xlgu27heS8wAsOOhzZJAJwMDfq76qf0iucx2HIguRHls61O/a1KJTqwkaPbjetOhJRbfsLMTaSH198rO+wftS6mN98rO+wftS6u+lwRwVOTG1FFFRyoLHfzl+8ahU3fzl+8ahVuPFEmW7Llp8qR/f/AIq/x7MmxeFJKLew69JkDoUhpBUUhX4jgerPxxVC0+VI/v8A8Vs8Z6q4vIeGomddBXg0fMbX/S6S5YGm375MjF9sLdioHiJURyIzv1d1ZtNuvyLFD1W2StywzVLDamlYW2sg5HaApBzjqVmvuWPVWf4u4be4hgtJiTnIUqOvW04knBPYcewUoeTLF6j0lSVtDBXviV3iPijhdRtUiCy3ObwqQnClqK0ZA9QwO+qSLO1w7d7pHvdlnzekVrhuRFLSlzc7EpPXkduN611v4N4gl8QQrrxPdI8oQN2G2E4yeonxR14PXyreY9ValXjC0Y7f2ZVNy1Zj+F+FrW/w8x9v4cZikrU4mO+ovFGrAzlQyCdI2pXxPYkq434bYjWwqgMjStKGctIGrkdsCvomPVRgV4KtJSxHq4JqxluMeGk3DhCXb7VGaZdJS4httIQFlJBxt6q+fwIMGXFgW1PCVyk3AEIkB591ppONtXPA7tq+0bV7ThXcY4RSppu5gOE7fIjf1Dv7zsV1plSAltxSTpVuORPPlSCVwzc7tfOLmmorqC9hbClpKUukOA4B5HIFfXceqvcDspryJKWL/X4Flq1j4/Jvl3uvB7HCLPDktM0JbYWpbZSgJSRg78jsM52G9dkwbh/T/imPcV29+4RHoaGFrYTqKVBCUn9U+rY19UlSo0FhUiW+1HaTjLjqwlIztzNTbW282lxtSVoUAUqScgg9YNa/UaWUdGLL+T5twoiVe+PrvcLlZno0WbCKOjfaISpOUAA5GCSBvWqufBlnk2Wbb4cGPDMtsJK2mwncHKScdhrRUEgc68pVW5XWhtQSVmfLLRxRxDwZF8CXSwSJYj5Sw8znCh1DOCCPXzHLFcrkq+pvVn44fs7q9KSh6KhB1tDKwNjvulWc9vtr6vtRgdlbz1e+HX3M5ftc+XMeEeL+MVX5NrkQoUKG42kvJwpwlCgB6zlXVnl669tVsmt/0cnxFQn0yVrWQyWyFnxk9XPqr6jgdlGPVQ672S0VvwGX8nyIQrrw3M4f4lTbHpbLcFDL7SUHW0dJB26tjXZLVz4t4lm8QC1vw4ceA402HUkLdJQoAY6z4x5eqvq2PVQB6qf6h721/gWV8mO/pvDkROCAzIjuMO9I6ShxBSrf1GuH9J4UqDwzIblxnY6zLUoJdQUkjSnfetzj1V4eVebqtqS7NqNrfBkr75Wd+H7UuphffKzvw/al9UqXBE+pyY2oooqMVBY7+cv3jUKm7+cv3jUKtx4oky3ZctPlWP7/APFbOsZafKsf3/4rZ1weVzR2ePxZ7RRRXKdIUUUUAFeV7VK73Jq0WmVcHt0R2isjONWOQ+J2ppXdkJuyPl3HvFM9vjJJt7732a0aC8ltZCSoqGc9vUN6+npvEDwU1c1yW24jqErS64rSMK5c/bXx2yNX+ZY7qtrhxc9F6JKpWvTggk5A9SiT8K7t3dcz+kM62v5S/bpDbZB56SsEfrkfCu+pQTUYr20/9OeM2m2fVmeI7LImiEzc4rkk8mkugk1Kdf7TbH0MTrhHjOufhQ44ATXzTiKy2+zw+EJcGOliQ4610jiBgrOEnJ7d6nw/Bst24y4iVxKW1yUPKDSH16RpyQSN98AJ9gryyI2xXdv7sbzHsaH+o1ygz+BLkmJLZfLS2g4G1hWn+4OeOXI91PeHLnBctcCCiWyqSiI2VMhYKx4o6udfI46IzfCfF7cJZXGTKjhlR/1I6VWD3YrSX2O7w+jh3jGGnIbYaZlpA/EkpAH6ZHy16SorCofP8GFN3xH0Z28W1iSuM7OjoeQkqU2p0BSQBkkjsxvS2Zd7VfrNPjwL5HbV0Kgp9t0ZZ/7uY2FYKzWJ3iWxXziG4SG4j9zVoYddOEJSFA4z1AkBPwrjElu223Xvh2dbILUtq1rP2qLjLiQNtWOec5ztXnkJN2eqNZj91ofQLNKg8O8LQxcL4zIaSCkS3HBhw6icA5OccvhTuFOi3GOJEOQ3IZOwW2oKFfJhY37rwbw1JhSYipMRDq0w5SwEupDhJIB58gD6jzrbf07u7V44dUtqAzB6B9TSmmB4hVsokfNWatKycr+5qE7uxq6KKK5j1CiiigAqJqVRNAGSvvlZ32D9qXUxvvlZ32D9qXVXpcETKnJjaiiioxUFjv5y/eNQqbv5y/eNQq3HiiTLdly0+VY/v/xWzrGWnyrH9/8AitnXB5XNHZ4/FntFFeVynSe15muKZbDklyMl1JeaAK0Z3API/oe6huWw5KdjIdSp5kJU4gHdIVnTn24PdQB2qndLVEvMFcGc30kdzGpGojODkcvXVzNFCdndAV4UGPbobUOK2GmGUhCEDqFKHuCbC+uYpyH/ANcrVIAcUAs6tWcZ7d/iadCS0ZJjdInpggLKM76SSM94oRIacecZQ4lTjWAtIO6cjIzWlKS2YmkyhN4btdxZhtSo+tEEgxxqI0EYA5HfkKpXfgXh+9zvts2CFPnGpaFFGvHLVjnWhzVZE5DlxehBKtbLaHCcbEKKgP8A/JpqclsxOKFDXA/DzMGVCbgBMeWpKnkBavGKTkde2DWZ/qC+p82vgq1pIVKUjWAc6W0/hH6Z/wDGt49PbYuEaEpKiuSlZSRyGnGc99WcDnitRqyjJSeonFNWQrVw3bHbA3ZHoyXIbaEoCDsduRyOvO+apwOBeH7bHksx4ZxLbLTqluKUpSD1ZzsPZTxyQ0y4024sJU8opbB/1HBOO4GvVSGkyEsFwB1SSsIzuQMAn9RWccrWuPChBM4C4emwo0R2EQ3FSUslDigpKSckZzuMmm1ptEKyQUwrewGWEknSN8nrJPWauFQAyTiq8Oe3MckoQlQMZ7oVZ6zpCtvV4wpOUmrN6BZJlqivM1UnXBuCuKlxKiZL4ZTp6iQTk+rxTWTRcorwcq9oAKialUTQBkr75Wd9g/al1Mb75Wd9g/al1V6XBEypyY2oooqMVBY7+cv3jUKm7+cv3jUKtx4oky3ZctPlWP7/APFbOsZafKsf3/4rZ1weVzR2ePxZ7Xh5V7Xlcp0mRnWx6XxZPmwHgxcIrDBaUrOhYOvLax/icD1jAPVSZfEc1N2ubsaM7FmPrhxHELQCphRDuSASArlsc4OR7K+hpYaS8t5LaQ4sAKWBuoDkCfie+uEi3QJPSpkRWXOnSEuBaAdYTkjPbjJ769VUXujzcejIN8SXq2Fa7iA/HbUqMklCEul0pCm9QQSASSU49aT1014fvVxu87oH2uh+wNdHN8XZUjOMJJ6sDVt/kmnTFqt8aMIzMNltoLDgQlAxqByFe3IBzVhDTbZUUISkrVqVgYye091KU4tbDSfZi7rLdg8UzeIBqXGtiWYr6Ebno1AqWcdeCps/A1Tj3CdZX5cp4pZmXdpmTokZKY5U6UHVy2QlbefYa3ghRkh4CO2A+cu+IP7hxjJ7dhjevH4EOSvU/GZdUUFvK0BR0nBKd+o4G3qpqorWsLCzHzL5eLTNNnVcGpjz/RBM0spSY+tRSdSRsRtt7d81zl3C52y5TI6ZyJUp37LG+0IaRqQD0yt0khOrqHVuNq1jNitMeI7Eat0dLD35jYbGF+3toTYbSiMuOm3Rgy4AFo6IYVgkjPbgkn40Y49BhZlW512ckx+kLa50ZMpDK39CdRDaCkrCCQk5OCM8t9s0/wCGLi7LtxbmPrcmMuFt4OtJbUFYBxhJwdiNxzFXE2e1Mspjpgxkt4UkILacHV+L256+2uTFhhRZkd+M2lhuOlehltICdSsZWfXgY+JpSlFrYaTQk4salzL3BTAWftFujuTkNjk4oKSkJPtBWKWJvDjl1a4sQhfQSW34sdpe2UIQVg47StCvhit8I7P2gyA0jpVJCC5p8YpBJAz2ZJ765rt8RxtptcZpSGVBTaSgEII5EdlONRJWsDjqfO7ldL3LsT7cqRqamRQ+FLbaToIWjZASolSPG5ncbdtNmFXa3vzZibmlTbVzaaea6Af3ytLKFKJ5p/FkAdnXWkbsVnj9Ilu3RUdNssBpPjDOcezO+KtmFFUlaTHbKXFhxYKB4yhjCj2kaRv6hTdRWskZUH2ZBN+uzUeJelzWXmJklLHg5LQBb1K07K5lY6wdufKuLU243BNhuUq4MuNzZyVoipbA6HxF7BXM4689fZWubstsanqntwI6ZSskuhsBWTzOe2oosVqblGSi3xkvKVr1hoZ1dvqNLHH2Q8L7FvDF0lyBJi3WQVTmVJUtBbSkJC86dJScKScHB59taKlQ4ctrbrBjxm2EMvdMW2kBIWsAhJPszkU1rzk03dG1f3Paia9rw0hmSvvlZ32D9qXUxvvlZ32D9qXVXpcETKnJjaiiioxUFjv5y/eNQqbv5y/eNQq3HiiTLdly0+VY/v8A8Vs6xlp8qx/f/itnXB5XNHZ4/FgTikSOLYC3GMMSgzJf+zsvlr+24vONjnOMjmQAerNPTuMVl0cL3ACFEVc2zBgykvso6D+4Qk5CVK1YwM4ziueOH3PeV/YsR+Mra+lp1aJDDD7K3mnnm9KVpQMqxvnYdo36q5M3Vu58R21SYsmPmO8tHTt6daTowRue47+qoL4ObetltgPSipuFHdYWUpwVhaNOR2Y51bt9nubVwiybhcWn0xWVNIQ0xo1Zx4xJJ38UcsCt+j2M+oW8RSXfvU1FU/dUsfYi5otwJVq14yQAdsVdVxVBt7QjrZuLv2cNNuuKZKlJUtI0BXWVHIGw588V3uVnuL17RdLdPZjLEboFJdYLgI1as/iGKj4AecbfL8pKnZEmO+tSW8DLejIAz16Phmi8LK4Wd9D0cVw8BJjTEyDIMf7P0WXNenXjY4wU75ziq54ihSZ8RRfmRXGlPJdilAGVJQFEL58gQQQcHNcLnaZbV9YkQ5Qbdlzi8CpvUlGmPowoZ3B0+rnXqeEHXJwnyZyVylqeU8UNYSdbYbASM7BIA7c0LAHqLPh6I+qNcFuzIkZLLjoDjYSh9ASk6iNzgZ25HnXY8TsJYS4u3z0KdWlDDamQFvFQJGkZ7Ac5xjrxUZXDaJkGLEdfIQxEXGUUjBOpKRkdn4a4uWW9PpYcfukZUuG4Fx3ExiEnYpUFjVvqCurGMUvQP1FSZdGLpxDYiy262qPPeZdQ6jSpKgwo47lDem3EtwdhWvo4p/8AmS1iPH9S1bav/EZV8KpxuGpKbixPlz0vPNzVyl6GtKTqZDekDJwBjPXVq58OR7zdWZNx0yIzDSktxlDYLJGVnffYYHxovG66DWxXt3EaWeH0yboVGVHdESSllOsl7UE7Af5ZBHvCpucYQI6i1Ijy2ZAdQ19nU1lZK86SMEgg6TvnbrxS268Motg12dYhtSZMYFpCNQQ4HRhYGew7jrxVa/Wa5Jmwbg7NbcnvT2GkKaYIbaQkLI8Ukk7qJO9bSg9TN5IZTbuzcpdvaDb8Z+PPw606kBaMsOkEcwc+rPKu0HiOI1FjR2Pt9zWI6HluJaBUlCvwqXyGT2DfblQ1w7KcmifOmtuyunS4eia0oCEtrQEgEk83Cck1yh8M3C06FWy4tIUuO0xI6ZjUFaBgKTgjBwTzyKz6LD9RZVxdASpJ6CWWFyBGRIDX9tbhVpwDnPPbOMVQgcTtPNpuNxffiBlqQpTPR4bWhC0p1dZyMge0mui+F7iptmGbm39gjzEyW0dAek2Xr0FWrGM+rPKpOcHpdihhyYpI6B9sKQnBBcdS4FD2FPxp/th6iwri6Cyh0yo0yKptsOht1nxloKgnKcE53I25jPKpOcVw2kuh2LLbebdQ10C2wFqKwSnG+MEA9fVjnVV3hm4XBzpbpcmnXW0JQyGWNCUjWlSiQSSSdAHYK73Th16a9Mdaej4lJbSpqQx0iCEauYyP8gcjGMUv2x+oetOB1pLmlSdQBwoYI9tSNVrZEMC2RoanVOlhpLZcVzVgYzVk15M0ZK++VnfYP2pdTG++VnfYP2pdVelwRNqcmNqKKKjFQWO/nL941Cpu/nL941CrceKJMt2XLT5Vj+//ABWzrGWnyrH9/wDitnXB5XNHZ4/FnteUE4rzVXKdJ7RUWnUvNJcQcpUMg1OgAryvaKAPKK9ooA8or2igDyivaKAPKMV7RQB5RXteUAFFGa9oA8or2igAqJqVRNAGSvvlZ32D9qXUxvvlZ32D9qXVXpcETKnJjaiiioxUFjv5y/eNQqbv5y/eNQq3HiiTLdly0+VY/v8A8Vs6xlp8qx/f/itnXB5XNHZ4/FlK6W7wnH6AuraSTupH4sYxsequEKzCGt9f2l5ZeCQd8adOeXefhgdVNCcV5nO1c12dFitbBi2MDPJAG9W6q23ycx7tWqT3AKKKKBhRRRQAUUUUAFeV7UVDIIoA9yO2jNImLPeGmkIN+cUUkHJZBzhODnJJ3O/OrC4F2Lylou+lO+lPQJIGc+vfq7vbTt8iuNcivFKCUkk4AG5pUbddCgarwrPjEkMgc9OOXZpV83qqmhM15w20S1SQggvvlIA5AaRnIJ6z7R66LBc5pl3h2R0iZIDOshIw34wxgEb554Pb1dezZdydbW3mG4GlEBTqlJAQMcyCc/p10oRaZaJDehcR0BQU4nokqUcEZydPt3yKcrgIdRlYR0g3RhIwg+zr+P6Vp2Erl4HavaXWyVrSYruzzOxT6v8An8HrpjWDQVE1KomgDJX3ys77B+1LqY33ys77B+1Lqr0uCJlTkxtRRRUYqCx385fvGoVN385fvGoVbjxRJluy5afKsf3/AOK2dYy0+VI/v/xWzrg8rmjs8fiylc4Ts1lKGnQ2QrJJB7OrBH/M1xg2t6It4rluKDiUJSlI0hGnPLnz/gUzzXmc1zXdrHRYrWsYtscZJwgbnrq3VW2+TmPcq1Q9wQUUUUhhRRRQAUUUUAFFFFABXle1zffRHZW86rShCSpR7AKAFHEN3MARorDiRIludGnbJSCDuB25wBXVmO+1FS20gMqUCSBuontJ9p7Sd+fOqUWQ22TeJmpbs1QTFbSkqIR1YAyd+ZxTEuSktqW2yltSubju59WEp5+zIrb00M7iqKDHcSk2d6Mh5zLjgkEKKjjxjg75329XKmciFJfS29HlPx1NnWlsqyHPUvOdj6t6Izc6LqclqEwKJUCgAKbGcgAdeB189uRq+y+0+jU2sKGcH1H19lJsEhXIXqcalteK6kEqSP8AUM4P0PYSOVMo8pqSyHW15SeYOxSewjqPqri80hLpSsDonjg9WlX/AL/5zpfco0dqE0iay4+A8SOg2JOdirt7T66FqPYd605xqHfRkEbGsowmzKt76RbZ4aGnLZCzq8Y45HqNaKAppcNpTTa20YwErSQoe0Gk1YE7mavnlZ34ftS+mF98rO/D9qX1WpcETanJjaiiioxUFjv5y/eNQqbv5y/eNQq3HiiTLdly0+VI/v8A8VprrPXbofTts9MrUE6BqyfYEgk91Zm1eVI/v/xT3iUsi0K+0KWlBWndCiDnPqBP6Vw+T/kR10OLJympN1tbKo75iOOoCtaCTpyOrlnftqMW2TGS/wBJc3j0gToIAJRjOcasjfIHLqqzaj//ABMQE5/spwck5GNjk71byDyrlb9jpKtrGLZHBUVEIAyeZ7quVVtvk5j3BVqh7jQUUUUgCiiigAooooAKKKKAPDWeu0lN1kNwYy0vMpWenShf41J/0ZHLfnn9cEUxvV0Rarep4jU4fFbR1qVVCy2nwbEUXsfaZilOPOBISUA74JHMjPPrJzWlormXq7DGIwelXJewXD4qVA7BO2w7BkfHAPs7py85rz/bT+EY5ntqs+4+6tuPDbSG+bizsNPYOvJ7cY2Pqq0FONpx0SQlI2CVfpyFIaKUlN2ElamXI4YB2Cwc4wnr+b9Ph59iXMZjvuL6OQhKSpbZwHCOo4xlO57OddY0kT8l1hxgJXs28BlWOvYkEVcW803gOOJRnlqIGd8fuR30XCxUbSuQwUlwKH4VIWnxknrGRj9vXXEXJyDDC7m0UK6QtpKPH1gAnVgcsgE13WtAcMuO4HE7B4IVkYHX7R+o+FWstupSoaVA7g86AFrfENvdYW6lTvic0FpQVzI/DjPUavRpCJUdD7YUErGRqSUn4g8q6BKcYCQPhXu3IUOwGSvvlZ34ftS+mF98rO/D9qX1VpcETanJjaiiio5UFjv5y/eNQqbv5y/eNQq3HiiTLdly0+VI/v8A8Vob6B4NJLnRhKgScgH2DKTv8Kz1p8qR/f8A4rQcQFAsz4U4pBI8QoOFauYxjr2rh8n/ACI66HFkVNSH7NGTBc0r6NOFLXoONOP9IIzy6sd1eQIVzjl7ppiCFJbDYypekgeNz3326+rPXVq0Y8Dwhq1f2Eb5Bz4o7KtkjFcrfsdNita8+DY4JydAyat1Vtvk5j3atUPcEFFFFIYUUUUAFFFFABUXFpbQpaiAlIySeoV7WU4pnuSVswozig2mQhLpQojpDn8v2dvd204q7sJux1YzdbqZ8gD7OxuyjG4HVkHkTzPIgBIPXTdpC0oXImlGpagEJAxpGfFB7TvUIMRDKAjXnozlxQxgq7B6h9PXVlKlPOleg6E7Iztv1mm3cSR1aQUI8Y+Md1b9dRP98lJHiDnn/VUHFPOLDTekD/WrPIdntP8Azqrqk9GAkowByxyrJokppC04UM9dKrlHQ8pCHYipyRkEaiNCcg5I/wBW6RtjPt3q+p1TxKGTpCSNSiP2+H/DVedONrZBRCkyvFKiGEalHf8AU700JnsOAmNH6OOoMoUckIJVv7VZ7Oyou2ZhcZMdDr7aA6pzxXTnJBGOew3zjlsK9jyulYVJ6FcXCiFIfGnV66k5dozEZMh8uNIWopGps5yATy7MAnPqo1DQrM8PtMNOtCZMKXTnCnSSnckYPPr7eoZzTCLH+zR0s9It3TnxlnKjv11Rb4ns7jXSiahI6gsFKlbkbA7ncHl2UwYfbksIeaJKFjIyCD3Gh39xaGVvvlZ34ftS+mF88rO/D9qX1WpcETqnJjaiiioxUFjv5y/eNQqbv5y/eNQq3HiiTLdly0+VI/v/AMVrpEZuSgId1YByNKykg+0GsjafKkf3/wCK2dcHlc0dnj8WUJrEpqAli2LDbiE6UFZyEjSQM5yTviq8Zi9Dpw7MZBUE9EVN6wnnqyAU9WOvmPhTfavDiua50WKtqCha4wWQVBAyQMAmrlVbb5PY92rVD3BBRRRSGFFFFABRXlULnc0wG8JHSPrH9toHc+s9g9f80AcbzcVsI+yxiftLqcpKdygctWP29dUrZADLaFhsOODCUA7gf9xz2fqcnsxRtUR0ypLr6i47IfUsLVlPi42xudtsA7DmRyGXZkLbbDNtYDy8hJOdDaRyyDg8vVn969HpojG+rLWjpT0QVlKfxnnn1e3t/wDddXXCjS20MrVyHYO2q5EpKA2lxtC1DYJSVEHr3P7kfDqqLEB2O2suXKQtSlFRUrRt/trBoutthpAAOe0nmT21z1mScI/K/wAgfxez1VSMSVLwRcJTTaVA7pbysY7NOw9u+1dC0824G27g8tYwdCkN4A9eEjagC4vo228kJCR8KWXG5ohgdKp5pJSpWEIClEDsHVy/UV1bjyo4Lsqc2tWSQpTWAnPUPGqldbpOilCWUZCiSSGMnGDyBVz9vqppXYF2BMjSI32hCSEhRTl3ZWevnU5VwhsMIdmJKElZCdbZJzgns22BqtAnLlsh1Day4CRpcbwvq/7sDny2/Spy3J6GEKMJiQ70xwArZKcHCt+vkPjRbUVznHvtjdjuOMPNBpOCv+2U53I5Eb7imUZ9iTHQ7HUlTSh4pTy7KXNSJ2hba7e2kkgpWkp0f+WSDn2A0whlwxWy60hlwjKkIOQDSY0Zi+eVnfh+1L6YXzys78P2pfVWlwRMqcmNqKKKjlUWO/nL941Cpu/nL941CrceKJMt2XLT5Vj+/wDxWzrGWnyrH9/+K2dcHlc0dnj8WcpXS/ZnSwMu6Do5fixtz9dL4ZvClPF9DSRpR0QUc74OrOPh+vVTWvNq5bnQyta8+DI+rGrQM4q3VS2+TmPdq1mh7jR7RXmRQVAcyKACjNLrhf7ZbcCRLRrJwG0HUsn2DekIvd64g+0s2uCuK0250fTOKGVbA59QwerPwrSg3qZckhnfuJWLO2hKEpffW6lvRr0hGrrUer2ddLYxk3B1a0tdO4R4y3BpaJOBvucgb7DbYjOc56DhByS2yJcoFTbocPiZCsdXVjbv681oWoLLTYRgqSNgDyx2Y5VpuKWgtW9RTAhNIfeU5MM19bhLijuhs7eKEj4c6ZKecbQlMWI4vUrGThIT6zkg91XEoQgYSkJHqFe1hu5pIroS6lRw0jJ5qK9z+lcktTlqUp1bCSFkoASVADqzy39dXaKQyo41PVpCZLCRq8b+ydx6vGroxFLKQkPKI7MD/wC+813r2gCmi3hDinDJfWokkFRB0g74G3KpuwkPJSlx10hKtWysZ9RxzHqqzRQBV+wMjkp4DsDy8d2a4ybNFlRhHcLugLK9nVZyQRzznr76YUUAK4nD8GG0ptvplJWAFdI8pWQOXM+ursaM3EYSy2VaE5xqUSe813qJobbFYyN98rO/D9qX0wvvlZ34ftS+q9LgibU5MbUUUVGKgsd/OX7xqFTd/OX7xqFW48USZbsuWnyrH9/+K2dYy0+VY/v/AMVs64PK5o7PH4s9pch65KlykdC0Gk6egUo41c9WcZ9XV10xrzArlOkThdwFkji3GN9p8TUH1HRpz43LfOM4q1m4HR/eiD/LxVHPs3FU7yxbI6Gy/CQdbgVqQyg5KSFYOe3GKtx4dtkxm5DcKPodQFpyykbEZHVWjJTahXpbzxkXxsMqcJbSxGSlSU4G2VEj9OuoSuGY05CETLncH0pWlWDI0g4PIhIAx8K8tjVpemSUogoCn1lzS40gadOGyAOfNIPZ41dbmLNBXHafisJXIdCW0pZT4yuYHqzjHxp3aegW0LcG02u2JIhRI7GeZQkAq9p5mrgUgf6h31TYh21+Oh9EJjQtIUMtJGx37KoWpNmmOOiNEZcSpSlhamkgHfBA6+rs66y9dWGw91p/yHfRrT/kO+kt2jWtlLDTkFoFx1KklDaBkpIVp3xzxjb11cYh2yRFbktwo5bcQFpJZTuCM9lFhl7Wn/Id9GtP+Q76S2xFqlOuoRb20qKis9I23seRGxPLbv7ajdxZYTkdD8VlKysLQlLKfG3AA+JUP/oE0W1sFx5rT/kO+jWn/Id9Um4dsdjpfRDjltaQoHoRyxnsqnbUWmYVBmEyQrLgUptG+TggAb7GiwDnWn/Id9GtP+Q76R3RFrhuMdNbkEa9QU2ygjPLBGc9Y3xjlV4QrepgPIgMKBTqADKcmiwF7pE/5Dvo6RP+Q76SWiNbHA6wm3oSpK1OkOtN58dRVgYJ2GcZry6ItEZ+Mw5BbLi16kJbZR4xHVviiwXHmtP+Q76Nae0D40rmJtEK3mc7CY6EAHxWUk74A/eoW+PaFlbCY0fpA654ikI1fizyGdt+6iwDfWn/ACHfXgUDyINV/Blv9Bj/AP8AUn6V1ZjMRwQwy20DzCEgZ7qQGVvnlZ34ftS+mF98rO/D9qX1XpcETanJjaiiioxUFjv5y/eNQqbv5y/eNQq3HiiTLdly0+VI/v8A8Vs6xVucQ1cGXHFBKUqySeqtT4WgelI764vJi3JWR1+PJKOpcoqn4WgelI76PC0D0pHfXLgl0dGOPZ3fix5OOnYbdwCBrSDgHmN+2ppSEpCUgJA2AHVVXwtA9KR30eFoHpSO+jDLoMUezqzCjRiCxGZaIGkFCAnbOcbeupPRmXwkPNNuBJynWkHBxjr9RPfXDwtA9KR30eFoHpSO+jDLoMUey0lAQkJSAEgYAA2FQbisMrUtpltCl/iKUgFXtrh4WgelI76PC0D0pHfRhl0GKPZ2eisSCC8w26UggFaAcA866hICNGBpxjGNsVU8LQPSkd9HhaB6UjvowS6DFHs7MxI0ZRLEdtsnYlCAnPdSu53a2R5am57CFBCMJWpAVuSAU+rmg+vPqq94WgelI76g5PtbydLrzK05zhQyM01GXuhOUeztClMzojchgHonE5TqGNvZU2YceOSWGGmieZQgDPd7T31xF0t45Sm++jwtA9KR30sEugxR7LDrDTww62hY5YUnP/OQ7qlpAGABgbAYqr4WgelI76PC0D0pHfRgl0PFHs7tRmWCS0y22VABRSkDOBgZ9lePRI8g/wB9ht3bHjoCtvjXHwtA9KR30eFoHpSO+jDLoMUeyw6y282W3W0OIPNK05B+FDcdpr8tpCOZ8VIG551X8LQPSkd9HhaB6UjvowS6DFHsuUGqfhaB6Ujvo8KwPSm++jBLoMcezOXzys77B+1L6u3d5t+4uONLC0EDBHsqlVWnwRNnyY2oooqMVRY7+cv3jUKm7+cv3jUKtx4oky3YUUUUxBRRXaO0l5RbKglZHiEnbPrpN2VwSucaKsLjEqKmvwEZSFEZKeWcV4qG6nOrSAMgnUMAg/8AsUscTWFnCva6BsNvht/IHWQeWeuuq4agtLScawQlRKhgqPUKHNIWFlWiu/2R3AOE+N1ah7Kg40psJUSkpVnBByDRiTDCznRXf7I6TgBOQcHxhscE791SaiqL6ArTpKkjdX4s4O3woxx7DCytRVqLFTILwyQUJyMe3s69qgIy3QXGUeJvgE7kDnSxxuPCzhRXdUR1Cik6RgkK8YbY55r37E/pJ0jbPX2c6eOPYsLK9FW34fRJISQooUrO+5AxXNCW0Mh5xJXqUUhIVjkATnvpKaaugwtbnCipKKSo6QQOoE5xXZUfKvE2SEJUSo7DIFacktws2V6K7mI8AdhkZ21DJxzr1yP0UdRVp1hzScHONjtSxoMLK9FFFaEFFFFADaiiioZXFjv5y/eNQqbv5y/eNQq3HiiTLdhRRRTEFSQstrC08xUaKAOyZKwgJ0pyE6dRG+M5xXRuVkLQ9ulWT+HrJBOe6qtFZcIseJnWQ4HX1LTsDy2x1VNMx0OdIQlStesZHI9tV6KMKtYLssIlLDqVK5DAOB1A5ryQ6haG0NjARnfGOdcKKMCvcMTsWDLc3wlCSo5UQNycEfya8TKWkpOlKtJBTkciBj+BXGvKMEQxM6IeWgLCTjXjJHVvmuhmu4UMJ3z1cs86r0UOKYYmdlSXF6ySPHKlH2nnUjMdUkpUEnOcHHLNV6KMEegxM7KkuLUonGTnPx51FDpQkoKUrQd9Kh1/xXOinhVrCuyS16zulI3zsMV1+1KIwUIIKQk7HcDlXCihxTC7O6pbqlatgfG5DHPnXjslbySFBI1K1KIG5NcaKWFDuwooorQgooooAbUUUVDK4sd/OX7xqFTd/OX7xqFW48USZbsKKKKYgooooAKKKKACiiigAqw0hYQFNtlbiskYTnSB14/5yqvVyLLShgsnGrOU+PpyBvjPtrFRtI1DfU7CLJbb1ylKKVEDQfHP/r21wQwnDmhPSqBTpQeekjOdvh30OyZEhRLroaRyO+AB2dp9lcRIiLWsuEjOAgg8hyH8V5K/uzbsXDFYLCVIGpzRnQDzOE7fqTt2VxZQxoeU8nSUkAAE5GQf5xzrkXIIKTlWP9WSOWPrXnSwlYyVchyUN9qavbcC0LcgqIS+ThZRsgnlVaQx0BSNWdSc7jGK8K4eSAT2DJ9Yx/NSIjaVYLmceKDinFu+4mlY4UV7Xlex5hRRRQAUUUUAFFFFABRRRQA2oooqGVxY7+cv3jUKaFpsnJQkk+qvOib82n5RVSNXRaE50tdxZRTPom/Np+UUdE35tPyinnfAsr5FlFM+ib82n5RR0Tfm0/KKM74DK+RZRTPom/Np+UUdE35tPyijO+AyvkWUUz6JvzaflFHRN+bT8oozvgMr5KCA2UL1qIVjxduZr3oorgw6TunBwTnOf/ur3RN+bT8oo6JvzaflFZdS5pQt7i1EK3tqBBdVgg79W5z/AM9depg25GQVOLCcafgM7f8AlTHom/Np7qOib82n5RWbx6NWfYuEWEQ+jcII8Tnv/wAwK8ahwOjAWFg7ZAJPLP8A6pl0Tfm0/KKOib82n5RRiXQsL7FjkSKcOJIKwQrr543/AFq0tMPUdKjjIxz5bZ/n9Ks9E35tPyijom/Np+UU1OwYL7lJwMdGdB8fUNt8Yx9c1xpn0Tfm0/KKOib82n5RWlVt7GXT+RZRTPom/Np+UUdE35tPyinnfAsr5FlFM+ib82n5RR0Tfm0/KKM74DK+RZRTPom/Np+UUdE35tPyijO+AyvkWUUz6JvzaflFHRN+bT8oozvgMr5J0UUVKKR//9k="/>
          <p:cNvSpPr>
            <a:spLocks noChangeAspect="1" noChangeArrowheads="1"/>
          </p:cNvSpPr>
          <p:nvPr/>
        </p:nvSpPr>
        <p:spPr bwMode="auto">
          <a:xfrm>
            <a:off x="4928493" y="494605"/>
            <a:ext cx="247650"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endParaRPr lang="en-US" altLang="en-US" sz="1950"/>
          </a:p>
        </p:txBody>
      </p:sp>
      <p:pic>
        <p:nvPicPr>
          <p:cNvPr id="184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635" y="737701"/>
            <a:ext cx="1741289" cy="2677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descr="http://images.tandf.co.uk/common/jackets/amazon/978146655/97814665515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946" y="3390571"/>
            <a:ext cx="1824332" cy="280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38046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584514" y="1196752"/>
            <a:ext cx="8970997" cy="3662541"/>
          </a:xfrm>
          <a:prstGeom prst="rect">
            <a:avLst/>
          </a:prstGeom>
          <a:noFill/>
        </p:spPr>
        <p:txBody>
          <a:bodyPr wrap="square" rtlCol="0">
            <a:spAutoFit/>
          </a:bodyPr>
          <a:lstStyle/>
          <a:p>
            <a:r>
              <a:rPr lang="en-US" sz="2400" b="1" dirty="0" smtClean="0"/>
              <a:t>Our method A: APCD </a:t>
            </a:r>
          </a:p>
          <a:p>
            <a:r>
              <a:rPr lang="en-US" sz="2000" dirty="0" smtClean="0"/>
              <a:t>APCD (</a:t>
            </a:r>
            <a:r>
              <a:rPr lang="en-US" sz="2000" dirty="0" err="1" smtClean="0"/>
              <a:t>detrended</a:t>
            </a:r>
            <a:r>
              <a:rPr lang="en-US" sz="2000" dirty="0" smtClean="0"/>
              <a:t>): are some cohorts above or below a linear trend of long-run economic growth? Basically, the APCD is a ‘bump detector’. </a:t>
            </a:r>
          </a:p>
          <a:p>
            <a:endParaRPr lang="en-US" dirty="0" smtClean="0"/>
          </a:p>
          <a:p>
            <a:endParaRPr lang="en-US" dirty="0" smtClean="0"/>
          </a:p>
          <a:p>
            <a:endParaRPr lang="en-US" dirty="0"/>
          </a:p>
          <a:p>
            <a:endParaRPr lang="en-US" dirty="0" smtClean="0"/>
          </a:p>
          <a:p>
            <a:r>
              <a:rPr lang="en-US" dirty="0" smtClean="0"/>
              <a:t> </a:t>
            </a:r>
          </a:p>
          <a:p>
            <a:endParaRPr lang="en-US" dirty="0"/>
          </a:p>
          <a:p>
            <a:endParaRPr lang="en-US" dirty="0"/>
          </a:p>
        </p:txBody>
      </p:sp>
      <p:sp>
        <p:nvSpPr>
          <p:cNvPr id="3" name="Foliennummernplatzhalter 2"/>
          <p:cNvSpPr>
            <a:spLocks noGrp="1"/>
          </p:cNvSpPr>
          <p:nvPr>
            <p:ph type="sldNum" sz="quarter" idx="4294967295"/>
          </p:nvPr>
        </p:nvSpPr>
        <p:spPr>
          <a:xfrm>
            <a:off x="7113240" y="6335454"/>
            <a:ext cx="2311400" cy="365125"/>
          </a:xfrm>
          <a:prstGeom prst="rect">
            <a:avLst/>
          </a:prstGeom>
        </p:spPr>
        <p:txBody>
          <a:bodyPr/>
          <a:lstStyle/>
          <a:p>
            <a:fld id="{3D304243-3656-402B-8372-AF8AC471BDF5}" type="slidenum">
              <a:rPr lang="fr-CH" smtClean="0"/>
              <a:pPr/>
              <a:t>23</a:t>
            </a:fld>
            <a:endParaRPr lang="fr-CH" dirty="0"/>
          </a:p>
        </p:txBody>
      </p:sp>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488" y="2590800"/>
            <a:ext cx="9272156" cy="2494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960440" y="4581128"/>
            <a:ext cx="4953000" cy="1754326"/>
          </a:xfrm>
          <a:prstGeom prst="rect">
            <a:avLst/>
          </a:prstGeom>
        </p:spPr>
        <p:txBody>
          <a:bodyPr>
            <a:spAutoFit/>
          </a:bodyPr>
          <a:lstStyle/>
          <a:p>
            <a:pPr defTabSz="957263">
              <a:spcBef>
                <a:spcPct val="20000"/>
              </a:spcBef>
              <a:spcAft>
                <a:spcPct val="100000"/>
              </a:spcAft>
              <a:tabLst>
                <a:tab pos="741363" algn="l"/>
              </a:tabLst>
            </a:pPr>
            <a:r>
              <a:rPr lang="en-US" sz="2000" b="1" dirty="0" smtClean="0"/>
              <a:t>STATA </a:t>
            </a:r>
            <a:r>
              <a:rPr lang="en-US" sz="2000" b="1" dirty="0" err="1" smtClean="0"/>
              <a:t>ssc</a:t>
            </a:r>
            <a:r>
              <a:rPr lang="en-US" sz="2000" b="1" dirty="0" smtClean="0"/>
              <a:t> install </a:t>
            </a:r>
            <a:r>
              <a:rPr lang="en-US" sz="2000" b="1" dirty="0" err="1" smtClean="0"/>
              <a:t>apcd</a:t>
            </a:r>
            <a:r>
              <a:rPr lang="en-US" sz="2000" b="1" dirty="0"/>
              <a:t/>
            </a:r>
            <a:br>
              <a:rPr lang="en-US" sz="2000" b="1" dirty="0"/>
            </a:br>
            <a:r>
              <a:rPr lang="en-US" sz="2000" b="1" dirty="0" smtClean="0"/>
              <a:t>=&gt; available ado file </a:t>
            </a:r>
          </a:p>
          <a:p>
            <a:pPr defTabSz="957263">
              <a:spcBef>
                <a:spcPct val="20000"/>
              </a:spcBef>
              <a:spcAft>
                <a:spcPct val="100000"/>
              </a:spcAft>
              <a:buFontTx/>
              <a:buChar char="•"/>
              <a:tabLst>
                <a:tab pos="741363" algn="l"/>
              </a:tabLst>
            </a:pPr>
            <a:r>
              <a:rPr lang="en-US" sz="2000" b="1" dirty="0" smtClean="0"/>
              <a:t>PLZ see more on  </a:t>
            </a:r>
            <a:r>
              <a:rPr lang="en-GB" b="1" dirty="0" smtClean="0"/>
              <a:t>www.louischauvel.org/apcdex.htm </a:t>
            </a:r>
            <a:endParaRPr lang="en-GB" b="1" dirty="0"/>
          </a:p>
        </p:txBody>
      </p:sp>
    </p:spTree>
    <p:extLst>
      <p:ext uri="{BB962C8B-B14F-4D97-AF65-F5344CB8AC3E}">
        <p14:creationId xmlns:p14="http://schemas.microsoft.com/office/powerpoint/2010/main" val="24448935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44488" y="1052736"/>
            <a:ext cx="9793088" cy="923330"/>
          </a:xfrm>
          <a:prstGeom prst="rect">
            <a:avLst/>
          </a:prstGeom>
        </p:spPr>
        <p:txBody>
          <a:bodyPr vert="horz" wrap="square" lIns="0" tIns="0" rIns="0" bIns="0" rtlCol="0">
            <a:spAutoFit/>
          </a:bodyPr>
          <a:lstStyle/>
          <a:p>
            <a:pPr>
              <a:spcBef>
                <a:spcPts val="19"/>
              </a:spcBef>
            </a:pPr>
            <a:endParaRPr sz="2000" dirty="0">
              <a:latin typeface="Times New Roman"/>
              <a:cs typeface="Times New Roman"/>
            </a:endParaRPr>
          </a:p>
          <a:p>
            <a:pPr marL="11135"/>
            <a:r>
              <a:rPr lang="en-US" sz="2000" spc="-9" dirty="0" err="1" smtClean="0">
                <a:solidFill>
                  <a:srgbClr val="FF0000"/>
                </a:solidFill>
                <a:latin typeface="Arial"/>
                <a:cs typeface="Arial"/>
              </a:rPr>
              <a:t>apcd</a:t>
            </a:r>
            <a:r>
              <a:rPr lang="en-US" sz="2000" spc="-9" dirty="0" smtClean="0">
                <a:solidFill>
                  <a:srgbClr val="FF0000"/>
                </a:solidFill>
                <a:latin typeface="Arial"/>
                <a:cs typeface="Arial"/>
              </a:rPr>
              <a:t> </a:t>
            </a:r>
            <a:r>
              <a:rPr sz="2000" spc="-9" dirty="0" smtClean="0">
                <a:solidFill>
                  <a:srgbClr val="FF0000"/>
                </a:solidFill>
                <a:latin typeface="Symbol"/>
                <a:cs typeface="Symbol"/>
              </a:rPr>
              <a:t></a:t>
            </a:r>
            <a:r>
              <a:rPr lang="en-US" sz="2000" spc="-9" dirty="0" smtClean="0">
                <a:solidFill>
                  <a:srgbClr val="FF0000"/>
                </a:solidFill>
                <a:latin typeface="Arial"/>
                <a:cs typeface="Arial"/>
              </a:rPr>
              <a:t>dep </a:t>
            </a:r>
            <a:r>
              <a:rPr lang="en-US" sz="2000" spc="-9" dirty="0" err="1" smtClean="0">
                <a:solidFill>
                  <a:srgbClr val="FF0000"/>
                </a:solidFill>
                <a:latin typeface="Arial"/>
                <a:cs typeface="Arial"/>
              </a:rPr>
              <a:t>var</a:t>
            </a:r>
            <a:r>
              <a:rPr sz="2000" dirty="0" smtClean="0">
                <a:solidFill>
                  <a:srgbClr val="FF0000"/>
                </a:solidFill>
                <a:latin typeface="Symbol"/>
                <a:cs typeface="Symbol"/>
              </a:rPr>
              <a:t></a:t>
            </a:r>
            <a:r>
              <a:rPr sz="2000" spc="35" dirty="0" smtClean="0">
                <a:solidFill>
                  <a:srgbClr val="FF0000"/>
                </a:solidFill>
                <a:latin typeface="Times New Roman"/>
                <a:cs typeface="Times New Roman"/>
              </a:rPr>
              <a:t> </a:t>
            </a:r>
            <a:r>
              <a:rPr sz="2000" spc="-9" dirty="0" smtClean="0">
                <a:solidFill>
                  <a:srgbClr val="FF0000"/>
                </a:solidFill>
                <a:latin typeface="Symbol"/>
                <a:cs typeface="Symbol"/>
              </a:rPr>
              <a:t></a:t>
            </a:r>
            <a:r>
              <a:rPr lang="en-US" sz="2000" spc="4" dirty="0" smtClean="0">
                <a:solidFill>
                  <a:srgbClr val="FF0000"/>
                </a:solidFill>
                <a:latin typeface="Arial"/>
                <a:cs typeface="Arial"/>
              </a:rPr>
              <a:t>control </a:t>
            </a:r>
            <a:r>
              <a:rPr lang="en-US" sz="2000" spc="4" dirty="0" err="1" smtClean="0">
                <a:solidFill>
                  <a:srgbClr val="FF0000"/>
                </a:solidFill>
                <a:latin typeface="Arial"/>
                <a:cs typeface="Arial"/>
              </a:rPr>
              <a:t>vars</a:t>
            </a:r>
            <a:r>
              <a:rPr sz="2000" spc="-9" dirty="0" smtClean="0">
                <a:solidFill>
                  <a:srgbClr val="FF0000"/>
                </a:solidFill>
                <a:latin typeface="Symbol"/>
                <a:cs typeface="Symbol"/>
              </a:rPr>
              <a:t></a:t>
            </a:r>
            <a:r>
              <a:rPr lang="en-US" sz="2000" spc="-9" dirty="0" smtClean="0">
                <a:solidFill>
                  <a:srgbClr val="FF0000"/>
                </a:solidFill>
                <a:latin typeface="Symbol"/>
                <a:cs typeface="Symbol"/>
              </a:rPr>
              <a:t> [</a:t>
            </a:r>
            <a:r>
              <a:rPr lang="en-US" sz="2000" spc="-9" dirty="0" smtClean="0">
                <a:solidFill>
                  <a:srgbClr val="FF0000"/>
                </a:solidFill>
                <a:latin typeface="+mj-lt"/>
                <a:cs typeface="Symbol"/>
              </a:rPr>
              <a:t>if</a:t>
            </a:r>
            <a:r>
              <a:rPr lang="en-US" sz="2000" spc="-9" dirty="0" smtClean="0">
                <a:solidFill>
                  <a:srgbClr val="FF0000"/>
                </a:solidFill>
                <a:latin typeface="Symbol"/>
                <a:cs typeface="Symbol"/>
              </a:rPr>
              <a:t> [</a:t>
            </a:r>
            <a:r>
              <a:rPr lang="en-US" sz="2000" spc="-9" dirty="0" smtClean="0">
                <a:solidFill>
                  <a:srgbClr val="FF0000"/>
                </a:solidFill>
                <a:latin typeface="+mj-lt"/>
                <a:cs typeface="Symbol"/>
              </a:rPr>
              <a:t>weight</a:t>
            </a:r>
            <a:r>
              <a:rPr lang="en-US" sz="2000" spc="-9" dirty="0" smtClean="0">
                <a:solidFill>
                  <a:srgbClr val="FF0000"/>
                </a:solidFill>
                <a:latin typeface="Symbol"/>
                <a:cs typeface="Symbol"/>
              </a:rPr>
              <a:t>]</a:t>
            </a:r>
            <a:r>
              <a:rPr sz="2000" dirty="0" smtClean="0">
                <a:solidFill>
                  <a:srgbClr val="FF0000"/>
                </a:solidFill>
                <a:latin typeface="Arial"/>
                <a:cs typeface="Arial"/>
              </a:rPr>
              <a:t>,</a:t>
            </a:r>
            <a:r>
              <a:rPr lang="en-US" sz="2000" dirty="0" smtClean="0">
                <a:solidFill>
                  <a:srgbClr val="FF0000"/>
                </a:solidFill>
                <a:latin typeface="Arial"/>
                <a:cs typeface="Arial"/>
              </a:rPr>
              <a:t> </a:t>
            </a:r>
            <a:r>
              <a:rPr lang="en-US" sz="2000" spc="4" dirty="0">
                <a:solidFill>
                  <a:srgbClr val="FF0000"/>
                </a:solidFill>
                <a:latin typeface="Arial"/>
                <a:cs typeface="Arial"/>
              </a:rPr>
              <a:t>age(</a:t>
            </a:r>
            <a:r>
              <a:rPr lang="en-US" sz="2000" spc="4" dirty="0" err="1">
                <a:solidFill>
                  <a:srgbClr val="FF0000"/>
                </a:solidFill>
                <a:latin typeface="Arial"/>
                <a:cs typeface="Arial"/>
              </a:rPr>
              <a:t>var</a:t>
            </a:r>
            <a:r>
              <a:rPr lang="en-US" sz="2000" spc="4" dirty="0" smtClean="0">
                <a:solidFill>
                  <a:srgbClr val="FF0000"/>
                </a:solidFill>
                <a:latin typeface="Arial"/>
                <a:cs typeface="Arial"/>
              </a:rPr>
              <a:t>) period(</a:t>
            </a:r>
            <a:r>
              <a:rPr lang="en-US" sz="2000" spc="4" dirty="0" err="1" smtClean="0">
                <a:solidFill>
                  <a:srgbClr val="FF0000"/>
                </a:solidFill>
                <a:latin typeface="Arial"/>
                <a:cs typeface="Arial"/>
              </a:rPr>
              <a:t>var</a:t>
            </a:r>
            <a:r>
              <a:rPr lang="en-US" sz="2000" spc="4" dirty="0" smtClean="0">
                <a:solidFill>
                  <a:srgbClr val="FF0000"/>
                </a:solidFill>
                <a:latin typeface="Arial"/>
                <a:cs typeface="Arial"/>
              </a:rPr>
              <a:t>) </a:t>
            </a:r>
            <a:r>
              <a:rPr lang="en-US" sz="2000" spc="-9" dirty="0" smtClean="0">
                <a:solidFill>
                  <a:srgbClr val="FF0000"/>
                </a:solidFill>
                <a:latin typeface="Symbol"/>
                <a:cs typeface="Symbol"/>
              </a:rPr>
              <a:t> </a:t>
            </a:r>
            <a:r>
              <a:rPr sz="2000" spc="-9" dirty="0" smtClean="0">
                <a:solidFill>
                  <a:srgbClr val="FF0000"/>
                </a:solidFill>
                <a:latin typeface="Symbol"/>
                <a:cs typeface="Symbol"/>
              </a:rPr>
              <a:t></a:t>
            </a:r>
            <a:r>
              <a:rPr lang="en-US" sz="2000" dirty="0" err="1" smtClean="0">
                <a:solidFill>
                  <a:srgbClr val="FF0000"/>
                </a:solidFill>
                <a:latin typeface="Arial"/>
                <a:cs typeface="Arial"/>
              </a:rPr>
              <a:t>glm</a:t>
            </a:r>
            <a:r>
              <a:rPr lang="en-US" sz="2000" dirty="0" smtClean="0">
                <a:solidFill>
                  <a:srgbClr val="FF0000"/>
                </a:solidFill>
                <a:latin typeface="Arial"/>
                <a:cs typeface="Arial"/>
              </a:rPr>
              <a:t> </a:t>
            </a:r>
            <a:r>
              <a:rPr sz="2000" dirty="0" err="1" smtClean="0">
                <a:solidFill>
                  <a:srgbClr val="FF0000"/>
                </a:solidFill>
                <a:latin typeface="Arial"/>
                <a:cs typeface="Arial"/>
              </a:rPr>
              <a:t>p</a:t>
            </a:r>
            <a:r>
              <a:rPr sz="2000" spc="-9" dirty="0" err="1" smtClean="0">
                <a:solidFill>
                  <a:srgbClr val="FF0000"/>
                </a:solidFill>
                <a:latin typeface="Arial"/>
                <a:cs typeface="Arial"/>
              </a:rPr>
              <a:t>t</a:t>
            </a:r>
            <a:r>
              <a:rPr sz="2000" spc="-4" dirty="0" err="1" smtClean="0">
                <a:solidFill>
                  <a:srgbClr val="FF0000"/>
                </a:solidFill>
                <a:latin typeface="Arial"/>
                <a:cs typeface="Arial"/>
              </a:rPr>
              <a:t>i</a:t>
            </a:r>
            <a:r>
              <a:rPr sz="2000" dirty="0" err="1" smtClean="0">
                <a:solidFill>
                  <a:srgbClr val="FF0000"/>
                </a:solidFill>
                <a:latin typeface="Arial"/>
                <a:cs typeface="Arial"/>
              </a:rPr>
              <a:t>on</a:t>
            </a:r>
            <a:r>
              <a:rPr sz="2000" spc="4" dirty="0" err="1" smtClean="0">
                <a:solidFill>
                  <a:srgbClr val="FF0000"/>
                </a:solidFill>
                <a:latin typeface="Arial"/>
                <a:cs typeface="Arial"/>
              </a:rPr>
              <a:t>s</a:t>
            </a:r>
            <a:r>
              <a:rPr sz="2000" dirty="0">
                <a:solidFill>
                  <a:srgbClr val="FF0000"/>
                </a:solidFill>
                <a:latin typeface="Symbol"/>
                <a:cs typeface="Symbol"/>
              </a:rPr>
              <a:t></a:t>
            </a:r>
            <a:endParaRPr lang="en-US" sz="2000" dirty="0">
              <a:solidFill>
                <a:srgbClr val="FF0000"/>
              </a:solidFill>
              <a:latin typeface="Symbol"/>
              <a:cs typeface="Symbol"/>
            </a:endParaRPr>
          </a:p>
          <a:p>
            <a:pPr marL="11135"/>
            <a:endParaRPr lang="en-US" sz="2000" spc="-9" dirty="0">
              <a:solidFill>
                <a:srgbClr val="FF0000"/>
              </a:solidFill>
              <a:latin typeface="Arial"/>
              <a:cs typeface="Arial"/>
            </a:endParaRPr>
          </a:p>
        </p:txBody>
      </p:sp>
      <p:sp>
        <p:nvSpPr>
          <p:cNvPr id="5" name="object 2"/>
          <p:cNvSpPr txBox="1">
            <a:spLocks/>
          </p:cNvSpPr>
          <p:nvPr/>
        </p:nvSpPr>
        <p:spPr>
          <a:xfrm>
            <a:off x="916941" y="742890"/>
            <a:ext cx="8072119" cy="400110"/>
          </a:xfrm>
          <a:prstGeom prst="rect">
            <a:avLst/>
          </a:prstGeom>
        </p:spPr>
        <p:txBody>
          <a:bodyPr vert="horz" wrap="square" lIns="0" tIns="0" rIns="0" bIns="0" rtlCol="0">
            <a:spAutoFit/>
          </a:bodyPr>
          <a:lstStyle>
            <a:lvl1pPr>
              <a:defRPr sz="2600" b="1" i="0" u="heavy">
                <a:solidFill>
                  <a:srgbClr val="D33720"/>
                </a:solidFill>
                <a:latin typeface="Arial Narrow"/>
                <a:ea typeface="+mj-ea"/>
                <a:cs typeface="Arial Narrow"/>
              </a:defRPr>
            </a:lvl1pPr>
          </a:lstStyle>
          <a:p>
            <a:pPr marL="11135"/>
            <a:r>
              <a:rPr lang="en-US" kern="0" spc="-4" dirty="0" err="1" smtClean="0"/>
              <a:t>apc</a:t>
            </a:r>
            <a:r>
              <a:rPr lang="en-US" kern="0" spc="-4" dirty="0" smtClean="0"/>
              <a:t> </a:t>
            </a:r>
            <a:r>
              <a:rPr lang="en-US" kern="0" spc="-4" dirty="0"/>
              <a:t>syntax in </a:t>
            </a:r>
            <a:r>
              <a:rPr lang="en-US" kern="0" spc="-4" dirty="0" smtClean="0"/>
              <a:t>general:</a:t>
            </a:r>
            <a:r>
              <a:rPr lang="en-US" u="none" kern="0" spc="-4" dirty="0" smtClean="0"/>
              <a:t>                      </a:t>
            </a:r>
            <a:r>
              <a:rPr lang="en-US" u="none" kern="0" spc="-4" dirty="0" err="1" smtClean="0"/>
              <a:t>ssc</a:t>
            </a:r>
            <a:r>
              <a:rPr lang="en-US" u="none" kern="0" spc="-4" dirty="0" smtClean="0"/>
              <a:t> install </a:t>
            </a:r>
            <a:r>
              <a:rPr lang="en-US" u="none" kern="0" spc="-4" dirty="0" err="1" smtClean="0"/>
              <a:t>apcd</a:t>
            </a:r>
            <a:r>
              <a:rPr lang="en-US" u="none" kern="0" spc="-4" dirty="0" smtClean="0"/>
              <a:t> </a:t>
            </a:r>
            <a:endParaRPr lang="en-US" u="none" kern="0" dirty="0"/>
          </a:p>
        </p:txBody>
      </p:sp>
      <p:sp>
        <p:nvSpPr>
          <p:cNvPr id="7" name="object 6"/>
          <p:cNvSpPr txBox="1">
            <a:spLocks/>
          </p:cNvSpPr>
          <p:nvPr/>
        </p:nvSpPr>
        <p:spPr>
          <a:xfrm>
            <a:off x="9002932" y="6185356"/>
            <a:ext cx="248920" cy="215444"/>
          </a:xfrm>
          <a:prstGeom prst="rect">
            <a:avLst/>
          </a:prstGeom>
        </p:spPr>
        <p:txBody>
          <a:bodyPr vert="horz" wrap="square" lIns="0" tIns="0" rIns="0" bIns="0" rtlCol="0">
            <a:spAutoFit/>
          </a:bodyPr>
          <a:lstStyle>
            <a:defPPr>
              <a:defRPr lang="en-US"/>
            </a:defPPr>
            <a:lvl1pPr marL="0" algn="l" defTabSz="914400" rtl="0" eaLnBrk="1" latinLnBrk="0" hangingPunct="1">
              <a:defRPr sz="14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271"/>
            <a:fld id="{81D60167-4931-47E6-BA6A-407CBD079E47}" type="slidenum">
              <a:rPr lang="en-US"/>
              <a:pPr marL="22271"/>
              <a:t>24</a:t>
            </a:fld>
            <a:endParaRPr lang="en-US" dirty="0"/>
          </a:p>
        </p:txBody>
      </p:sp>
      <p:sp>
        <p:nvSpPr>
          <p:cNvPr id="8" name="object 4"/>
          <p:cNvSpPr txBox="1"/>
          <p:nvPr/>
        </p:nvSpPr>
        <p:spPr>
          <a:xfrm>
            <a:off x="1295400" y="2013097"/>
            <a:ext cx="5007480" cy="369332"/>
          </a:xfrm>
          <a:prstGeom prst="rect">
            <a:avLst/>
          </a:prstGeom>
        </p:spPr>
        <p:txBody>
          <a:bodyPr vert="horz" wrap="square" lIns="0" tIns="0" rIns="0" bIns="0" rtlCol="0">
            <a:spAutoFit/>
          </a:bodyPr>
          <a:lstStyle/>
          <a:p>
            <a:pPr marL="311790" indent="-300655">
              <a:buFont typeface="Arial"/>
              <a:buChar char="•"/>
              <a:tabLst>
                <a:tab pos="311790" algn="l"/>
              </a:tabLst>
            </a:pPr>
            <a:r>
              <a:rPr lang="en-US" dirty="0" smtClean="0">
                <a:latin typeface="Arial"/>
                <a:cs typeface="Arial"/>
              </a:rPr>
              <a:t>All </a:t>
            </a:r>
            <a:r>
              <a:rPr lang="en-US" dirty="0" err="1" smtClean="0">
                <a:latin typeface="Arial"/>
                <a:cs typeface="Arial"/>
              </a:rPr>
              <a:t>glm</a:t>
            </a:r>
            <a:r>
              <a:rPr lang="en-US" dirty="0" smtClean="0">
                <a:latin typeface="Arial"/>
                <a:cs typeface="Arial"/>
              </a:rPr>
              <a:t> o</a:t>
            </a:r>
            <a:r>
              <a:rPr dirty="0" smtClean="0">
                <a:latin typeface="Arial"/>
                <a:cs typeface="Arial"/>
              </a:rPr>
              <a:t>p</a:t>
            </a:r>
            <a:r>
              <a:rPr spc="-9" dirty="0" smtClean="0">
                <a:latin typeface="Arial"/>
                <a:cs typeface="Arial"/>
              </a:rPr>
              <a:t>t</a:t>
            </a:r>
            <a:r>
              <a:rPr spc="-4" dirty="0" smtClean="0">
                <a:latin typeface="Arial"/>
                <a:cs typeface="Arial"/>
              </a:rPr>
              <a:t>i</a:t>
            </a:r>
            <a:r>
              <a:rPr dirty="0" smtClean="0">
                <a:latin typeface="Arial"/>
                <a:cs typeface="Arial"/>
              </a:rPr>
              <a:t>ons</a:t>
            </a:r>
            <a:r>
              <a:rPr lang="en-US" dirty="0" smtClean="0">
                <a:latin typeface="Arial"/>
                <a:cs typeface="Arial"/>
              </a:rPr>
              <a:t> including</a:t>
            </a:r>
            <a:endParaRPr dirty="0">
              <a:latin typeface="Arial"/>
              <a:cs typeface="Arial"/>
            </a:endParaRPr>
          </a:p>
        </p:txBody>
      </p:sp>
      <p:sp>
        <p:nvSpPr>
          <p:cNvPr id="6" name="Rectangle 5"/>
          <p:cNvSpPr/>
          <p:nvPr/>
        </p:nvSpPr>
        <p:spPr>
          <a:xfrm>
            <a:off x="236476" y="2382429"/>
            <a:ext cx="9433048" cy="2800767"/>
          </a:xfrm>
          <a:prstGeom prst="rect">
            <a:avLst/>
          </a:prstGeom>
        </p:spPr>
        <p:txBody>
          <a:bodyPr wrap="square">
            <a:spAutoFit/>
          </a:bodyPr>
          <a:lstStyle/>
          <a:p>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familyname</a:t>
            </a:r>
            <a:r>
              <a:rPr lang="en-US" sz="1100" dirty="0">
                <a:latin typeface="Courier New" panose="02070309020205020404" pitchFamily="49" charset="0"/>
                <a:cs typeface="Courier New" panose="02070309020205020404" pitchFamily="49" charset="0"/>
              </a:rPr>
              <a:t>               Description</a:t>
            </a:r>
          </a:p>
          <a:p>
            <a:r>
              <a:rPr lang="en-US" sz="1100" dirty="0">
                <a:latin typeface="Courier New" panose="02070309020205020404" pitchFamily="49" charset="0"/>
                <a:cs typeface="Courier New" panose="02070309020205020404" pitchFamily="49" charset="0"/>
              </a:rPr>
              <a:t>    </a:t>
            </a:r>
            <a:r>
              <a:rPr lang="en-US" sz="1100" dirty="0" smtClean="0">
                <a:latin typeface="Courier New" panose="02070309020205020404" pitchFamily="49" charset="0"/>
                <a:cs typeface="Courier New" panose="02070309020205020404" pitchFamily="49" charset="0"/>
              </a:rPr>
              <a:t>--------------------------------------------------</a:t>
            </a:r>
          </a:p>
          <a:p>
            <a:r>
              <a:rPr lang="en-US" sz="1100" dirty="0" smtClean="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gaussian</a:t>
            </a:r>
            <a:r>
              <a:rPr lang="en-US" sz="1100" dirty="0">
                <a:latin typeface="Courier New" panose="02070309020205020404" pitchFamily="49" charset="0"/>
                <a:cs typeface="Courier New" panose="02070309020205020404" pitchFamily="49" charset="0"/>
              </a:rPr>
              <a:t>                 Gaussian (normal)</a:t>
            </a:r>
          </a:p>
          <a:p>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igaussian</a:t>
            </a:r>
            <a:r>
              <a:rPr lang="en-US" sz="1100" dirty="0">
                <a:latin typeface="Courier New" panose="02070309020205020404" pitchFamily="49" charset="0"/>
                <a:cs typeface="Courier New" panose="02070309020205020404" pitchFamily="49" charset="0"/>
              </a:rPr>
              <a:t>                inverse </a:t>
            </a:r>
            <a:r>
              <a:rPr lang="en-US" sz="1100" dirty="0" smtClean="0">
                <a:latin typeface="Courier New" panose="02070309020205020404" pitchFamily="49" charset="0"/>
                <a:cs typeface="Courier New" panose="02070309020205020404" pitchFamily="49" charset="0"/>
              </a:rPr>
              <a:t>Gaussian</a:t>
            </a:r>
          </a:p>
          <a:p>
            <a:r>
              <a:rPr lang="en-US" sz="1100" dirty="0">
                <a:latin typeface="Courier New" panose="02070309020205020404" pitchFamily="49" charset="0"/>
                <a:cs typeface="Courier New" panose="02070309020205020404" pitchFamily="49" charset="0"/>
              </a:rPr>
              <a:t> </a:t>
            </a:r>
            <a:r>
              <a:rPr lang="en-US" sz="1100" dirty="0" smtClean="0">
                <a:latin typeface="Courier New" panose="02070309020205020404" pitchFamily="49" charset="0"/>
                <a:cs typeface="Courier New" panose="02070309020205020404" pitchFamily="49" charset="0"/>
              </a:rPr>
              <a:t>   </a:t>
            </a:r>
            <a:r>
              <a:rPr lang="en-US" sz="1100" dirty="0" err="1" smtClean="0">
                <a:latin typeface="Courier New" panose="02070309020205020404" pitchFamily="49" charset="0"/>
                <a:cs typeface="Courier New" panose="02070309020205020404" pitchFamily="49" charset="0"/>
              </a:rPr>
              <a:t>poisson</a:t>
            </a:r>
            <a:r>
              <a:rPr lang="en-US" sz="1100" dirty="0" smtClean="0">
                <a:latin typeface="Courier New" panose="02070309020205020404" pitchFamily="49" charset="0"/>
                <a:cs typeface="Courier New" panose="02070309020205020404" pitchFamily="49" charset="0"/>
              </a:rPr>
              <a:t>                  </a:t>
            </a:r>
            <a:r>
              <a:rPr lang="en-US" sz="1100" dirty="0">
                <a:latin typeface="Courier New" panose="02070309020205020404" pitchFamily="49" charset="0"/>
                <a:cs typeface="Courier New" panose="02070309020205020404" pitchFamily="49" charset="0"/>
              </a:rPr>
              <a:t>Poisson</a:t>
            </a:r>
          </a:p>
          <a:p>
            <a:r>
              <a:rPr lang="en-US" sz="1100" dirty="0">
                <a:latin typeface="Courier New" panose="02070309020205020404" pitchFamily="49" charset="0"/>
                <a:cs typeface="Courier New" panose="02070309020205020404" pitchFamily="49" charset="0"/>
              </a:rPr>
              <a:t>    </a:t>
            </a:r>
            <a:r>
              <a:rPr lang="en-US" sz="1100" dirty="0" smtClean="0">
                <a:latin typeface="Courier New" panose="02070309020205020404" pitchFamily="49" charset="0"/>
                <a:cs typeface="Courier New" panose="02070309020205020404" pitchFamily="49" charset="0"/>
              </a:rPr>
              <a:t> </a:t>
            </a:r>
            <a:r>
              <a:rPr lang="en-US" sz="1100" dirty="0" err="1" smtClean="0">
                <a:latin typeface="Courier New" panose="02070309020205020404" pitchFamily="49" charset="0"/>
                <a:cs typeface="Courier New" panose="02070309020205020404" pitchFamily="49" charset="0"/>
              </a:rPr>
              <a:t>etc</a:t>
            </a:r>
            <a:endParaRPr lang="en-US" sz="1100" dirty="0" smtClean="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a:t>
            </a:r>
            <a:r>
              <a:rPr lang="en-US" sz="1100" dirty="0" smtClean="0">
                <a:latin typeface="Courier New" panose="02070309020205020404" pitchFamily="49" charset="0"/>
                <a:cs typeface="Courier New" panose="02070309020205020404" pitchFamily="49" charset="0"/>
              </a:rPr>
              <a:t>   --------------------------------------------------</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linkname</a:t>
            </a:r>
            <a:r>
              <a:rPr lang="en-US" sz="1100" dirty="0">
                <a:latin typeface="Courier New" panose="02070309020205020404" pitchFamily="49" charset="0"/>
                <a:cs typeface="Courier New" panose="02070309020205020404" pitchFamily="49" charset="0"/>
              </a:rPr>
              <a:t>                 Description</a:t>
            </a:r>
          </a:p>
          <a:p>
            <a:r>
              <a:rPr lang="en-US" sz="1100" dirty="0">
                <a:latin typeface="Courier New" panose="02070309020205020404" pitchFamily="49" charset="0"/>
                <a:cs typeface="Courier New" panose="02070309020205020404" pitchFamily="49" charset="0"/>
              </a:rPr>
              <a:t>    </a:t>
            </a:r>
            <a:r>
              <a:rPr lang="en-US" sz="1100" dirty="0" smtClean="0">
                <a:latin typeface="Courier New" panose="02070309020205020404" pitchFamily="49" charset="0"/>
                <a:cs typeface="Courier New" panose="02070309020205020404" pitchFamily="49" charset="0"/>
              </a:rPr>
              <a: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identity                 </a:t>
            </a:r>
            <a:r>
              <a:rPr lang="en-US" sz="1100" dirty="0" err="1">
                <a:latin typeface="Courier New" panose="02070309020205020404" pitchFamily="49" charset="0"/>
                <a:cs typeface="Courier New" panose="02070309020205020404" pitchFamily="49" charset="0"/>
              </a:rPr>
              <a:t>identity</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log                      </a:t>
            </a:r>
            <a:r>
              <a:rPr lang="en-US" sz="1100" dirty="0" err="1">
                <a:latin typeface="Courier New" panose="02070309020205020404" pitchFamily="49" charset="0"/>
                <a:cs typeface="Courier New" panose="02070309020205020404" pitchFamily="49" charset="0"/>
              </a:rPr>
              <a:t>log</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logit                    </a:t>
            </a:r>
            <a:r>
              <a:rPr lang="en-US" sz="1100" dirty="0" err="1">
                <a:latin typeface="Courier New" panose="02070309020205020404" pitchFamily="49" charset="0"/>
                <a:cs typeface="Courier New" panose="02070309020205020404" pitchFamily="49" charset="0"/>
              </a:rPr>
              <a:t>logit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probit</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probit</a:t>
            </a:r>
            <a:endParaRPr lang="en-US" sz="1100" dirty="0">
              <a:latin typeface="Courier New" panose="02070309020205020404" pitchFamily="49" charset="0"/>
              <a:cs typeface="Courier New" panose="02070309020205020404" pitchFamily="49" charset="0"/>
            </a:endParaRPr>
          </a:p>
          <a:p>
            <a:r>
              <a:rPr lang="en-US" sz="1100" dirty="0">
                <a:latin typeface="Courier New" panose="02070309020205020404" pitchFamily="49" charset="0"/>
                <a:cs typeface="Courier New" panose="02070309020205020404" pitchFamily="49" charset="0"/>
              </a:rPr>
              <a:t> </a:t>
            </a:r>
            <a:r>
              <a:rPr lang="en-US" sz="1100" dirty="0" smtClean="0">
                <a:latin typeface="Courier New" panose="02070309020205020404" pitchFamily="49" charset="0"/>
                <a:cs typeface="Courier New" panose="02070309020205020404" pitchFamily="49" charset="0"/>
              </a:rPr>
              <a:t>   </a:t>
            </a:r>
            <a:r>
              <a:rPr lang="en-US" sz="1100" dirty="0" err="1" smtClean="0">
                <a:latin typeface="Courier New" panose="02070309020205020404" pitchFamily="49" charset="0"/>
                <a:cs typeface="Courier New" panose="02070309020205020404" pitchFamily="49" charset="0"/>
              </a:rPr>
              <a:t>etc</a:t>
            </a:r>
            <a:r>
              <a:rPr lang="en-US" sz="1100" dirty="0" smtClean="0">
                <a:latin typeface="Courier New" panose="02070309020205020404" pitchFamily="49" charset="0"/>
                <a:cs typeface="Courier New" panose="02070309020205020404" pitchFamily="49" charset="0"/>
              </a:rPr>
              <a:t>    </a:t>
            </a:r>
          </a:p>
          <a:p>
            <a:r>
              <a:rPr lang="en-US" sz="1100" dirty="0" smtClean="0">
                <a:latin typeface="Courier New" panose="02070309020205020404" pitchFamily="49" charset="0"/>
                <a:cs typeface="Courier New" panose="02070309020205020404" pitchFamily="49" charset="0"/>
              </a:rPr>
              <a:t>    --------------------------------------------------</a:t>
            </a:r>
            <a:endParaRPr lang="en-US" sz="11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50114398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0472" y="363190"/>
            <a:ext cx="9649072" cy="5946130"/>
          </a:xfrm>
        </p:spPr>
        <p:txBody>
          <a:bodyPr/>
          <a:lstStyle/>
          <a:p>
            <a:pPr>
              <a:spcBef>
                <a:spcPts val="0"/>
              </a:spcBef>
              <a:spcAft>
                <a:spcPts val="0"/>
              </a:spcAft>
            </a:pPr>
            <a:r>
              <a:rPr lang="en-US" sz="800" dirty="0">
                <a:latin typeface="Courier New" panose="02070309020205020404" pitchFamily="49" charset="0"/>
                <a:cs typeface="Courier New" panose="02070309020205020404" pitchFamily="49" charset="0"/>
              </a:rPr>
              <a:t>use "http://www.louischauvel.org/apcgoex.dta", clear   </a:t>
            </a:r>
          </a:p>
          <a:p>
            <a:pPr>
              <a:spcBef>
                <a:spcPts val="0"/>
              </a:spcBef>
              <a:spcAft>
                <a:spcPts val="0"/>
              </a:spcAft>
            </a:pPr>
            <a:r>
              <a:rPr lang="en-US" sz="800" dirty="0">
                <a:latin typeface="Courier New" panose="02070309020205020404" pitchFamily="49" charset="0"/>
                <a:cs typeface="Courier New" panose="02070309020205020404" pitchFamily="49" charset="0"/>
              </a:rPr>
              <a:t>*	        race / 1=</a:t>
            </a:r>
            <a:r>
              <a:rPr lang="en-US" sz="800" dirty="0" err="1">
                <a:latin typeface="Courier New" panose="02070309020205020404" pitchFamily="49" charset="0"/>
                <a:cs typeface="Courier New" panose="02070309020205020404" pitchFamily="49" charset="0"/>
              </a:rPr>
              <a:t>caucasian</a:t>
            </a:r>
            <a:r>
              <a:rPr lang="en-US" sz="800" dirty="0">
                <a:latin typeface="Courier New" panose="02070309020205020404" pitchFamily="49" charset="0"/>
                <a:cs typeface="Courier New" panose="02070309020205020404" pitchFamily="49" charset="0"/>
              </a:rPr>
              <a:t> AA=2</a:t>
            </a:r>
          </a:p>
          <a:p>
            <a:pPr>
              <a:spcBef>
                <a:spcPts val="0"/>
              </a:spcBef>
              <a:spcAft>
                <a:spcPts val="0"/>
              </a:spcAft>
            </a:pPr>
            <a:r>
              <a:rPr lang="en-US" sz="800" dirty="0">
                <a:latin typeface="Courier New" panose="02070309020205020404" pitchFamily="49" charset="0"/>
                <a:cs typeface="Courier New" panose="02070309020205020404" pitchFamily="49" charset="0"/>
              </a:rPr>
              <a:t>*	          a5 / age</a:t>
            </a:r>
          </a:p>
          <a:p>
            <a:pPr>
              <a:spcBef>
                <a:spcPts val="0"/>
              </a:spcBef>
              <a:spcAft>
                <a:spcPts val="0"/>
              </a:spcAft>
            </a:pPr>
            <a:r>
              <a:rPr lang="en-US" sz="800" dirty="0">
                <a:latin typeface="Courier New" panose="02070309020205020404" pitchFamily="49" charset="0"/>
                <a:cs typeface="Courier New" panose="02070309020205020404" pitchFamily="49" charset="0"/>
              </a:rPr>
              <a:t>*	          y5 / year</a:t>
            </a:r>
          </a:p>
          <a:p>
            <a:pPr>
              <a:spcBef>
                <a:spcPts val="0"/>
              </a:spcBef>
              <a:spcAft>
                <a:spcPts val="0"/>
              </a:spcAft>
            </a:pP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labincome</a:t>
            </a:r>
            <a:r>
              <a:rPr lang="en-US" sz="800" dirty="0">
                <a:latin typeface="Courier New" panose="02070309020205020404" pitchFamily="49" charset="0"/>
                <a:cs typeface="Courier New" panose="02070309020205020404" pitchFamily="49" charset="0"/>
              </a:rPr>
              <a:t> / </a:t>
            </a:r>
            <a:r>
              <a:rPr lang="en-US" sz="800" dirty="0" err="1">
                <a:latin typeface="Courier New" panose="02070309020205020404" pitchFamily="49" charset="0"/>
                <a:cs typeface="Courier New" panose="02070309020205020404" pitchFamily="49" charset="0"/>
              </a:rPr>
              <a:t>medianized</a:t>
            </a:r>
            <a:r>
              <a:rPr lang="en-US" sz="800" dirty="0">
                <a:latin typeface="Courier New" panose="02070309020205020404" pitchFamily="49" charset="0"/>
                <a:cs typeface="Courier New" panose="02070309020205020404" pitchFamily="49" charset="0"/>
              </a:rPr>
              <a:t> labor personal income</a:t>
            </a:r>
          </a:p>
          <a:p>
            <a:pPr>
              <a:spcBef>
                <a:spcPts val="0"/>
              </a:spcBef>
              <a:spcAft>
                <a:spcPts val="0"/>
              </a:spcAft>
            </a:pP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pweight</a:t>
            </a:r>
            <a:r>
              <a:rPr lang="en-US" sz="800" dirty="0">
                <a:latin typeface="Courier New" panose="02070309020205020404" pitchFamily="49" charset="0"/>
                <a:cs typeface="Courier New" panose="02070309020205020404" pitchFamily="49" charset="0"/>
              </a:rPr>
              <a:t> / sampling weight</a:t>
            </a:r>
          </a:p>
          <a:p>
            <a:pPr>
              <a:spcBef>
                <a:spcPts val="0"/>
              </a:spcBef>
              <a:spcAft>
                <a:spcPts val="0"/>
              </a:spcAft>
            </a:pPr>
            <a:r>
              <a:rPr lang="en-US" sz="800" dirty="0">
                <a:latin typeface="Courier New" panose="02070309020205020404" pitchFamily="49" charset="0"/>
                <a:cs typeface="Courier New" panose="02070309020205020404" pitchFamily="49" charset="0"/>
              </a:rPr>
              <a:t>*	         vet / 1=veteran 0=no veteran </a:t>
            </a:r>
            <a:r>
              <a:rPr lang="en-US" sz="800" dirty="0" err="1">
                <a:latin typeface="Courier New" panose="02070309020205020404" pitchFamily="49" charset="0"/>
                <a:cs typeface="Courier New" panose="02070309020205020404" pitchFamily="49" charset="0"/>
              </a:rPr>
              <a:t>satus</a:t>
            </a: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	          ED / level of education 6=drop out 7=</a:t>
            </a:r>
            <a:r>
              <a:rPr lang="en-US" sz="800" dirty="0" err="1">
                <a:latin typeface="Courier New" panose="02070309020205020404" pitchFamily="49" charset="0"/>
                <a:cs typeface="Courier New" panose="02070309020205020404" pitchFamily="49" charset="0"/>
              </a:rPr>
              <a:t>ged</a:t>
            </a:r>
            <a:r>
              <a:rPr lang="en-US" sz="800" dirty="0">
                <a:latin typeface="Courier New" panose="02070309020205020404" pitchFamily="49" charset="0"/>
                <a:cs typeface="Courier New" panose="02070309020205020404" pitchFamily="49" charset="0"/>
              </a:rPr>
              <a:t> 8=</a:t>
            </a:r>
            <a:r>
              <a:rPr lang="en-US" sz="800" dirty="0" err="1">
                <a:latin typeface="Courier New" panose="02070309020205020404" pitchFamily="49" charset="0"/>
                <a:cs typeface="Courier New" panose="02070309020205020404" pitchFamily="49" charset="0"/>
              </a:rPr>
              <a:t>comunity</a:t>
            </a: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coll</a:t>
            </a:r>
            <a:r>
              <a:rPr lang="en-US" sz="800" dirty="0">
                <a:latin typeface="Courier New" panose="02070309020205020404" pitchFamily="49" charset="0"/>
                <a:cs typeface="Courier New" panose="02070309020205020404" pitchFamily="49" charset="0"/>
              </a:rPr>
              <a:t> ... 11=Ba 12=Ma+</a:t>
            </a:r>
          </a:p>
          <a:p>
            <a:pPr>
              <a:spcBef>
                <a:spcPts val="0"/>
              </a:spcBef>
              <a:spcAft>
                <a:spcPts val="0"/>
              </a:spcAft>
            </a:pPr>
            <a:r>
              <a:rPr lang="en-US" sz="800" dirty="0">
                <a:latin typeface="Courier New" panose="02070309020205020404" pitchFamily="49" charset="0"/>
                <a:cs typeface="Courier New" panose="02070309020205020404" pitchFamily="49" charset="0"/>
              </a:rPr>
              <a:t>*	      female / male=0 female = 1</a:t>
            </a:r>
          </a:p>
          <a:p>
            <a:pPr>
              <a:spcBef>
                <a:spcPts val="0"/>
              </a:spcBef>
              <a:spcAft>
                <a:spcPts val="0"/>
              </a:spcAft>
            </a:pP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lnlab</a:t>
            </a:r>
            <a:r>
              <a:rPr lang="en-US" sz="800" dirty="0">
                <a:latin typeface="Courier New" panose="02070309020205020404" pitchFamily="49" charset="0"/>
                <a:cs typeface="Courier New" panose="02070309020205020404" pitchFamily="49" charset="0"/>
              </a:rPr>
              <a:t> / ln of </a:t>
            </a:r>
            <a:r>
              <a:rPr lang="en-US" sz="800" dirty="0" err="1">
                <a:latin typeface="Courier New" panose="02070309020205020404" pitchFamily="49" charset="0"/>
                <a:cs typeface="Courier New" panose="02070309020205020404" pitchFamily="49" charset="0"/>
              </a:rPr>
              <a:t>labincome</a:t>
            </a:r>
            <a:endParaRPr lang="en-US" sz="800" dirty="0">
              <a:latin typeface="Courier New" panose="02070309020205020404" pitchFamily="49" charset="0"/>
              <a:cs typeface="Courier New" panose="02070309020205020404" pitchFamily="49" charset="0"/>
            </a:endParaRP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keep if fem==0  &amp; a5&lt;85 &amp; a5&gt;=25 /// keep male pop older than draft age </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gen </a:t>
            </a:r>
            <a:r>
              <a:rPr lang="en-US" sz="800" dirty="0" err="1">
                <a:latin typeface="Courier New" panose="02070309020205020404" pitchFamily="49" charset="0"/>
                <a:cs typeface="Courier New" panose="02070309020205020404" pitchFamily="49" charset="0"/>
              </a:rPr>
              <a:t>ba</a:t>
            </a:r>
            <a:r>
              <a:rPr lang="en-US" sz="800" dirty="0">
                <a:latin typeface="Courier New" panose="02070309020205020404" pitchFamily="49" charset="0"/>
                <a:cs typeface="Courier New" panose="02070309020205020404" pitchFamily="49" charset="0"/>
              </a:rPr>
              <a:t>=ED==11 | ED==12 /// generate variable "have a BA diploma"</a:t>
            </a:r>
          </a:p>
          <a:p>
            <a:pPr>
              <a:spcBef>
                <a:spcPts val="0"/>
              </a:spcBef>
              <a:spcAft>
                <a:spcPts val="0"/>
              </a:spcAft>
            </a:pPr>
            <a:r>
              <a:rPr lang="en-US" sz="800" dirty="0">
                <a:latin typeface="Courier New" panose="02070309020205020404" pitchFamily="49" charset="0"/>
                <a:cs typeface="Courier New" panose="02070309020205020404" pitchFamily="49" charset="0"/>
              </a:rPr>
              <a:t>/// install useful packages </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a:t>
            </a:r>
            <a:r>
              <a:rPr lang="en-US" sz="800" dirty="0" err="1">
                <a:latin typeface="Courier New" panose="02070309020205020404" pitchFamily="49" charset="0"/>
                <a:cs typeface="Courier New" panose="02070309020205020404" pitchFamily="49" charset="0"/>
              </a:rPr>
              <a:t>ssc</a:t>
            </a:r>
            <a:r>
              <a:rPr lang="en-US" sz="800" dirty="0">
                <a:latin typeface="Courier New" panose="02070309020205020404" pitchFamily="49" charset="0"/>
                <a:cs typeface="Courier New" panose="02070309020205020404" pitchFamily="49" charset="0"/>
              </a:rPr>
              <a:t> install </a:t>
            </a:r>
            <a:r>
              <a:rPr lang="en-US" sz="800" dirty="0" err="1">
                <a:latin typeface="Courier New" panose="02070309020205020404" pitchFamily="49" charset="0"/>
                <a:cs typeface="Courier New" panose="02070309020205020404" pitchFamily="49" charset="0"/>
              </a:rPr>
              <a:t>apcd</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a:t>
            </a:r>
            <a:r>
              <a:rPr lang="en-US" sz="800" dirty="0" err="1">
                <a:latin typeface="Courier New" panose="02070309020205020404" pitchFamily="49" charset="0"/>
                <a:cs typeface="Courier New" panose="02070309020205020404" pitchFamily="49" charset="0"/>
              </a:rPr>
              <a:t>ssc</a:t>
            </a:r>
            <a:r>
              <a:rPr lang="en-US" sz="800" dirty="0">
                <a:latin typeface="Courier New" panose="02070309020205020404" pitchFamily="49" charset="0"/>
                <a:cs typeface="Courier New" panose="02070309020205020404" pitchFamily="49" charset="0"/>
              </a:rPr>
              <a:t> install </a:t>
            </a:r>
            <a:r>
              <a:rPr lang="en-US" sz="800" dirty="0" err="1">
                <a:latin typeface="Courier New" panose="02070309020205020404" pitchFamily="49" charset="0"/>
                <a:cs typeface="Courier New" panose="02070309020205020404" pitchFamily="49" charset="0"/>
              </a:rPr>
              <a:t>apcgo</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a:t>
            </a:r>
            <a:r>
              <a:rPr lang="en-US" sz="800" dirty="0" err="1">
                <a:latin typeface="Courier New" panose="02070309020205020404" pitchFamily="49" charset="0"/>
                <a:cs typeface="Courier New" panose="02070309020205020404" pitchFamily="49" charset="0"/>
              </a:rPr>
              <a:t>ssc</a:t>
            </a:r>
            <a:r>
              <a:rPr lang="en-US" sz="800" dirty="0">
                <a:latin typeface="Courier New" panose="02070309020205020404" pitchFamily="49" charset="0"/>
                <a:cs typeface="Courier New" panose="02070309020205020404" pitchFamily="49" charset="0"/>
              </a:rPr>
              <a:t> install </a:t>
            </a:r>
            <a:r>
              <a:rPr lang="en-US" sz="800" dirty="0" err="1">
                <a:latin typeface="Courier New" panose="02070309020205020404" pitchFamily="49" charset="0"/>
                <a:cs typeface="Courier New" panose="02070309020205020404" pitchFamily="49" charset="0"/>
              </a:rPr>
              <a:t>heatplot</a:t>
            </a:r>
            <a:r>
              <a:rPr lang="en-US" sz="800" dirty="0">
                <a:latin typeface="Courier New" panose="02070309020205020404" pitchFamily="49" charset="0"/>
                <a:cs typeface="Courier New" panose="02070309020205020404" pitchFamily="49" charset="0"/>
              </a:rPr>
              <a:t>, replace</a:t>
            </a:r>
          </a:p>
          <a:p>
            <a:pPr>
              <a:spcBef>
                <a:spcPts val="0"/>
              </a:spcBef>
              <a:spcAft>
                <a:spcPts val="0"/>
              </a:spcAft>
            </a:pPr>
            <a:r>
              <a:rPr lang="en-US" sz="800" dirty="0">
                <a:latin typeface="Courier New" panose="02070309020205020404" pitchFamily="49" charset="0"/>
                <a:cs typeface="Courier New" panose="02070309020205020404" pitchFamily="49" charset="0"/>
              </a:rPr>
              <a:t>*</a:t>
            </a:r>
            <a:r>
              <a:rPr lang="en-US" sz="800" dirty="0" err="1">
                <a:latin typeface="Courier New" panose="02070309020205020404" pitchFamily="49" charset="0"/>
                <a:cs typeface="Courier New" panose="02070309020205020404" pitchFamily="49" charset="0"/>
              </a:rPr>
              <a:t>ssc</a:t>
            </a:r>
            <a:r>
              <a:rPr lang="en-US" sz="800" dirty="0">
                <a:latin typeface="Courier New" panose="02070309020205020404" pitchFamily="49" charset="0"/>
                <a:cs typeface="Courier New" panose="02070309020205020404" pitchFamily="49" charset="0"/>
              </a:rPr>
              <a:t> install palettes, replace</a:t>
            </a:r>
          </a:p>
          <a:p>
            <a:pPr>
              <a:spcBef>
                <a:spcPts val="0"/>
              </a:spcBef>
              <a:spcAft>
                <a:spcPts val="0"/>
              </a:spcAft>
            </a:pPr>
            <a:r>
              <a:rPr lang="en-US" sz="800" dirty="0">
                <a:latin typeface="Courier New" panose="02070309020205020404" pitchFamily="49" charset="0"/>
                <a:cs typeface="Courier New" panose="02070309020205020404" pitchFamily="49" charset="0"/>
              </a:rPr>
              <a:t>*</a:t>
            </a:r>
            <a:r>
              <a:rPr lang="en-US" sz="800" dirty="0" err="1">
                <a:latin typeface="Courier New" panose="02070309020205020404" pitchFamily="49" charset="0"/>
                <a:cs typeface="Courier New" panose="02070309020205020404" pitchFamily="49" charset="0"/>
              </a:rPr>
              <a:t>ssc</a:t>
            </a:r>
            <a:r>
              <a:rPr lang="en-US" sz="800" dirty="0">
                <a:latin typeface="Courier New" panose="02070309020205020404" pitchFamily="49" charset="0"/>
                <a:cs typeface="Courier New" panose="02070309020205020404" pitchFamily="49" charset="0"/>
              </a:rPr>
              <a:t> install </a:t>
            </a:r>
            <a:r>
              <a:rPr lang="en-US" sz="800" dirty="0" err="1">
                <a:latin typeface="Courier New" panose="02070309020205020404" pitchFamily="49" charset="0"/>
                <a:cs typeface="Courier New" panose="02070309020205020404" pitchFamily="49" charset="0"/>
              </a:rPr>
              <a:t>colrspace</a:t>
            </a:r>
            <a:r>
              <a:rPr lang="en-US" sz="800" dirty="0">
                <a:latin typeface="Courier New" panose="02070309020205020404" pitchFamily="49" charset="0"/>
                <a:cs typeface="Courier New" panose="02070309020205020404" pitchFamily="49" charset="0"/>
              </a:rPr>
              <a:t>, replace</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 what is the share of veterans in a cohort? (% points)&gt; </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err="1">
                <a:latin typeface="Courier New" panose="02070309020205020404" pitchFamily="49" charset="0"/>
                <a:cs typeface="Courier New" panose="02070309020205020404" pitchFamily="49" charset="0"/>
              </a:rPr>
              <a:t>apcd</a:t>
            </a:r>
            <a:r>
              <a:rPr lang="en-US" sz="800" dirty="0">
                <a:latin typeface="Courier New" panose="02070309020205020404" pitchFamily="49" charset="0"/>
                <a:cs typeface="Courier New" panose="02070309020205020404" pitchFamily="49" charset="0"/>
              </a:rPr>
              <a:t> vet [pw=</a:t>
            </a:r>
            <a:r>
              <a:rPr lang="en-US" sz="800" dirty="0" err="1">
                <a:latin typeface="Courier New" panose="02070309020205020404" pitchFamily="49" charset="0"/>
                <a:cs typeface="Courier New" panose="02070309020205020404" pitchFamily="49" charset="0"/>
              </a:rPr>
              <a:t>pwei</a:t>
            </a:r>
            <a:r>
              <a:rPr lang="en-US" sz="800" dirty="0">
                <a:latin typeface="Courier New" panose="02070309020205020404" pitchFamily="49" charset="0"/>
                <a:cs typeface="Courier New" panose="02070309020205020404" pitchFamily="49" charset="0"/>
              </a:rPr>
              <a:t>], age(a5) period(y5) f(bin) l(logit)</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a:t>
            </a:r>
            <a:r>
              <a:rPr lang="en-US" sz="800" dirty="0" err="1">
                <a:latin typeface="Courier New" panose="02070309020205020404" pitchFamily="49" charset="0"/>
                <a:cs typeface="Courier New" panose="02070309020205020404" pitchFamily="49" charset="0"/>
              </a:rPr>
              <a:t>apctlag</a:t>
            </a:r>
            <a:r>
              <a:rPr lang="en-US" sz="800" dirty="0">
                <a:latin typeface="Courier New" panose="02070309020205020404" pitchFamily="49" charset="0"/>
                <a:cs typeface="Courier New" panose="02070309020205020404" pitchFamily="49" charset="0"/>
              </a:rPr>
              <a:t> vet [pw=</a:t>
            </a:r>
            <a:r>
              <a:rPr lang="en-US" sz="800" dirty="0" err="1">
                <a:latin typeface="Courier New" panose="02070309020205020404" pitchFamily="49" charset="0"/>
                <a:cs typeface="Courier New" panose="02070309020205020404" pitchFamily="49" charset="0"/>
              </a:rPr>
              <a:t>pwei</a:t>
            </a:r>
            <a:r>
              <a:rPr lang="en-US" sz="800" dirty="0">
                <a:latin typeface="Courier New" panose="02070309020205020404" pitchFamily="49" charset="0"/>
                <a:cs typeface="Courier New" panose="02070309020205020404" pitchFamily="49" charset="0"/>
              </a:rPr>
              <a:t>], age(a5) period(y5) f(bin) l(logit)</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gen c5=y5-a5          </a:t>
            </a:r>
          </a:p>
          <a:p>
            <a:pPr>
              <a:spcBef>
                <a:spcPts val="0"/>
              </a:spcBef>
              <a:spcAft>
                <a:spcPts val="0"/>
              </a:spcAft>
            </a:pPr>
            <a:r>
              <a:rPr lang="en-US" sz="800" dirty="0">
                <a:latin typeface="Courier New" panose="02070309020205020404" pitchFamily="49" charset="0"/>
                <a:cs typeface="Courier New" panose="02070309020205020404" pitchFamily="49" charset="0"/>
              </a:rPr>
              <a:t>gen </a:t>
            </a:r>
            <a:r>
              <a:rPr lang="en-US" sz="800" dirty="0" err="1">
                <a:latin typeface="Courier New" panose="02070309020205020404" pitchFamily="49" charset="0"/>
                <a:cs typeface="Courier New" panose="02070309020205020404" pitchFamily="49" charset="0"/>
              </a:rPr>
              <a:t>estim</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gen </a:t>
            </a:r>
            <a:r>
              <a:rPr lang="en-US" sz="800" dirty="0" err="1">
                <a:latin typeface="Courier New" panose="02070309020205020404" pitchFamily="49" charset="0"/>
                <a:cs typeface="Courier New" panose="02070309020205020404" pitchFamily="49" charset="0"/>
              </a:rPr>
              <a:t>esse</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err="1">
                <a:latin typeface="Courier New" panose="02070309020205020404" pitchFamily="49" charset="0"/>
                <a:cs typeface="Courier New" panose="02070309020205020404" pitchFamily="49" charset="0"/>
              </a:rPr>
              <a:t>su</a:t>
            </a:r>
            <a:r>
              <a:rPr lang="en-US" sz="800" dirty="0">
                <a:latin typeface="Courier New" panose="02070309020205020404" pitchFamily="49" charset="0"/>
                <a:cs typeface="Courier New" panose="02070309020205020404" pitchFamily="49" charset="0"/>
              </a:rPr>
              <a:t> a5 y5 c5                 </a:t>
            </a:r>
          </a:p>
          <a:p>
            <a:pPr>
              <a:spcBef>
                <a:spcPts val="0"/>
              </a:spcBef>
              <a:spcAft>
                <a:spcPts val="0"/>
              </a:spcAft>
            </a:pPr>
            <a:r>
              <a:rPr lang="en-US" sz="800" dirty="0">
                <a:latin typeface="Courier New" panose="02070309020205020404" pitchFamily="49" charset="0"/>
                <a:cs typeface="Courier New" panose="02070309020205020404" pitchFamily="49" charset="0"/>
              </a:rPr>
              <a:t>gen </a:t>
            </a:r>
            <a:r>
              <a:rPr lang="en-US" sz="800" dirty="0" err="1">
                <a:latin typeface="Courier New" panose="02070309020205020404" pitchFamily="49" charset="0"/>
                <a:cs typeface="Courier New" panose="02070309020205020404" pitchFamily="49" charset="0"/>
              </a:rPr>
              <a:t>tmpconame</a:t>
            </a:r>
            <a:r>
              <a:rPr lang="en-US" sz="800" dirty="0">
                <a:latin typeface="Courier New" panose="02070309020205020404" pitchFamily="49" charset="0"/>
                <a:cs typeface="Courier New" panose="02070309020205020404" pitchFamily="49" charset="0"/>
              </a:rPr>
              <a:t>=string(c5)                    </a:t>
            </a:r>
          </a:p>
          <a:p>
            <a:pPr>
              <a:spcBef>
                <a:spcPts val="0"/>
              </a:spcBef>
              <a:spcAft>
                <a:spcPts val="0"/>
              </a:spcAft>
            </a:pPr>
            <a:r>
              <a:rPr lang="en-US" sz="800" dirty="0">
                <a:latin typeface="Courier New" panose="02070309020205020404" pitchFamily="49" charset="0"/>
                <a:cs typeface="Courier New" panose="02070309020205020404" pitchFamily="49" charset="0"/>
              </a:rPr>
              <a:t>encode </a:t>
            </a:r>
            <a:r>
              <a:rPr lang="en-US" sz="800" dirty="0" err="1">
                <a:latin typeface="Courier New" panose="02070309020205020404" pitchFamily="49" charset="0"/>
                <a:cs typeface="Courier New" panose="02070309020205020404" pitchFamily="49" charset="0"/>
              </a:rPr>
              <a:t>tmpconame</a:t>
            </a:r>
            <a:r>
              <a:rPr lang="en-US" sz="800" dirty="0">
                <a:latin typeface="Courier New" panose="02070309020205020404" pitchFamily="49" charset="0"/>
                <a:cs typeface="Courier New" panose="02070309020205020404" pitchFamily="49" charset="0"/>
              </a:rPr>
              <a:t>  , gen(</a:t>
            </a:r>
            <a:r>
              <a:rPr lang="en-US" sz="800" dirty="0" err="1">
                <a:latin typeface="Courier New" panose="02070309020205020404" pitchFamily="49" charset="0"/>
                <a:cs typeface="Courier New" panose="02070309020205020404" pitchFamily="49" charset="0"/>
              </a:rPr>
              <a:t>tmpconum</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err="1">
                <a:latin typeface="Courier New" panose="02070309020205020404" pitchFamily="49" charset="0"/>
                <a:cs typeface="Courier New" panose="02070309020205020404" pitchFamily="49" charset="0"/>
              </a:rPr>
              <a:t>su</a:t>
            </a: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tmpconum</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local </a:t>
            </a:r>
            <a:r>
              <a:rPr lang="en-US" sz="800" dirty="0" err="1">
                <a:latin typeface="Courier New" panose="02070309020205020404" pitchFamily="49" charset="0"/>
                <a:cs typeface="Courier New" panose="02070309020205020404" pitchFamily="49" charset="0"/>
              </a:rPr>
              <a:t>cmax</a:t>
            </a:r>
            <a:r>
              <a:rPr lang="en-US" sz="800" dirty="0">
                <a:latin typeface="Courier New" panose="02070309020205020404" pitchFamily="49" charset="0"/>
                <a:cs typeface="Courier New" panose="02070309020205020404" pitchFamily="49" charset="0"/>
              </a:rPr>
              <a:t>=r(max)                   </a:t>
            </a:r>
          </a:p>
          <a:p>
            <a:pPr>
              <a:spcBef>
                <a:spcPts val="0"/>
              </a:spcBef>
              <a:spcAft>
                <a:spcPts val="0"/>
              </a:spcAft>
            </a:pPr>
            <a:r>
              <a:rPr lang="en-US" sz="800" dirty="0">
                <a:latin typeface="Courier New" panose="02070309020205020404" pitchFamily="49" charset="0"/>
                <a:cs typeface="Courier New" panose="02070309020205020404" pitchFamily="49" charset="0"/>
              </a:rPr>
              <a:t>local </a:t>
            </a:r>
            <a:r>
              <a:rPr lang="en-US" sz="800" dirty="0" err="1">
                <a:latin typeface="Courier New" panose="02070309020205020404" pitchFamily="49" charset="0"/>
                <a:cs typeface="Courier New" panose="02070309020205020404" pitchFamily="49" charset="0"/>
              </a:rPr>
              <a:t>cmin</a:t>
            </a:r>
            <a:r>
              <a:rPr lang="en-US" sz="800" dirty="0">
                <a:latin typeface="Courier New" panose="02070309020205020404" pitchFamily="49" charset="0"/>
                <a:cs typeface="Courier New" panose="02070309020205020404" pitchFamily="49" charset="0"/>
              </a:rPr>
              <a:t>=r(min)                   </a:t>
            </a:r>
          </a:p>
          <a:p>
            <a:pPr>
              <a:spcBef>
                <a:spcPts val="0"/>
              </a:spcBef>
              <a:spcAft>
                <a:spcPts val="0"/>
              </a:spcAft>
            </a:pPr>
            <a:r>
              <a:rPr lang="en-US" sz="800" dirty="0" err="1">
                <a:latin typeface="Courier New" panose="02070309020205020404" pitchFamily="49" charset="0"/>
                <a:cs typeface="Courier New" panose="02070309020205020404" pitchFamily="49" charset="0"/>
              </a:rPr>
              <a:t>noi</a:t>
            </a:r>
            <a:r>
              <a:rPr lang="en-US" sz="800" dirty="0">
                <a:latin typeface="Courier New" panose="02070309020205020404" pitchFamily="49" charset="0"/>
                <a:cs typeface="Courier New" panose="02070309020205020404" pitchFamily="49" charset="0"/>
              </a:rPr>
              <a:t> di  `</a:t>
            </a:r>
            <a:r>
              <a:rPr lang="en-US" sz="800" dirty="0" err="1">
                <a:latin typeface="Courier New" panose="02070309020205020404" pitchFamily="49" charset="0"/>
                <a:cs typeface="Courier New" panose="02070309020205020404" pitchFamily="49" charset="0"/>
              </a:rPr>
              <a:t>cmin</a:t>
            </a:r>
            <a:r>
              <a:rPr lang="en-US" sz="800" dirty="0">
                <a:latin typeface="Courier New" panose="02070309020205020404" pitchFamily="49" charset="0"/>
                <a:cs typeface="Courier New" panose="02070309020205020404" pitchFamily="49" charset="0"/>
              </a:rPr>
              <a:t>' "   " `</a:t>
            </a:r>
            <a:r>
              <a:rPr lang="en-US" sz="800" dirty="0" err="1">
                <a:latin typeface="Courier New" panose="02070309020205020404" pitchFamily="49" charset="0"/>
                <a:cs typeface="Courier New" panose="02070309020205020404" pitchFamily="49" charset="0"/>
              </a:rPr>
              <a:t>cmax</a:t>
            </a:r>
            <a:r>
              <a:rPr lang="en-US" sz="800" dirty="0">
                <a:latin typeface="Courier New" panose="02070309020205020404" pitchFamily="49" charset="0"/>
                <a:cs typeface="Courier New" panose="02070309020205020404" pitchFamily="49" charset="0"/>
              </a:rPr>
              <a:t>'                 </a:t>
            </a:r>
          </a:p>
          <a:p>
            <a:pPr>
              <a:spcBef>
                <a:spcPts val="0"/>
              </a:spcBef>
              <a:spcAft>
                <a:spcPts val="0"/>
              </a:spcAft>
            </a:pPr>
            <a:endParaRPr lang="en-US" sz="800" dirty="0">
              <a:latin typeface="Courier New" panose="02070309020205020404" pitchFamily="49" charset="0"/>
              <a:cs typeface="Courier New" panose="02070309020205020404" pitchFamily="49" charset="0"/>
            </a:endParaRPr>
          </a:p>
          <a:p>
            <a:pPr>
              <a:spcBef>
                <a:spcPts val="0"/>
              </a:spcBef>
              <a:spcAft>
                <a:spcPts val="0"/>
              </a:spcAft>
            </a:pPr>
            <a:r>
              <a:rPr lang="en-US" sz="800" dirty="0">
                <a:latin typeface="Courier New" panose="02070309020205020404" pitchFamily="49" charset="0"/>
                <a:cs typeface="Courier New" panose="02070309020205020404" pitchFamily="49" charset="0"/>
              </a:rPr>
              <a:t>mat a=e(b)                   </a:t>
            </a:r>
          </a:p>
          <a:p>
            <a:pPr>
              <a:spcBef>
                <a:spcPts val="0"/>
              </a:spcBef>
              <a:spcAft>
                <a:spcPts val="0"/>
              </a:spcAft>
            </a:pPr>
            <a:r>
              <a:rPr lang="en-US" sz="800" dirty="0">
                <a:latin typeface="Courier New" panose="02070309020205020404" pitchFamily="49" charset="0"/>
                <a:cs typeface="Courier New" panose="02070309020205020404" pitchFamily="49" charset="0"/>
              </a:rPr>
              <a:t>mat A=a'                   </a:t>
            </a:r>
          </a:p>
          <a:p>
            <a:pPr>
              <a:spcBef>
                <a:spcPts val="0"/>
              </a:spcBef>
              <a:spcAft>
                <a:spcPts val="0"/>
              </a:spcAft>
            </a:pPr>
            <a:r>
              <a:rPr lang="en-US" sz="800" dirty="0">
                <a:latin typeface="Courier New" panose="02070309020205020404" pitchFamily="49" charset="0"/>
                <a:cs typeface="Courier New" panose="02070309020205020404" pitchFamily="49" charset="0"/>
              </a:rPr>
              <a:t>mat li A                 </a:t>
            </a:r>
          </a:p>
          <a:p>
            <a:pPr>
              <a:spcBef>
                <a:spcPts val="0"/>
              </a:spcBef>
              <a:spcAft>
                <a:spcPts val="0"/>
              </a:spcAft>
            </a:pPr>
            <a:r>
              <a:rPr lang="en-US" sz="800" dirty="0">
                <a:latin typeface="Courier New" panose="02070309020205020404" pitchFamily="49" charset="0"/>
                <a:cs typeface="Courier New" panose="02070309020205020404" pitchFamily="49" charset="0"/>
              </a:rPr>
              <a:t>mat V=e(V)                   </a:t>
            </a:r>
          </a:p>
          <a:p>
            <a:pPr>
              <a:spcBef>
                <a:spcPts val="0"/>
              </a:spcBef>
              <a:spcAft>
                <a:spcPts val="0"/>
              </a:spcAft>
            </a:pP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local </a:t>
            </a:r>
            <a:r>
              <a:rPr lang="en-US" sz="800" dirty="0" err="1">
                <a:latin typeface="Courier New" panose="02070309020205020404" pitchFamily="49" charset="0"/>
                <a:cs typeface="Courier New" panose="02070309020205020404" pitchFamily="49" charset="0"/>
              </a:rPr>
              <a:t>dmax</a:t>
            </a:r>
            <a:r>
              <a:rPr lang="en-US" sz="800" dirty="0">
                <a:latin typeface="Courier New" panose="02070309020205020404" pitchFamily="49" charset="0"/>
                <a:cs typeface="Courier New" panose="02070309020205020404" pitchFamily="49" charset="0"/>
              </a:rPr>
              <a:t>=   `cmax'-2                </a:t>
            </a:r>
          </a:p>
          <a:p>
            <a:pPr>
              <a:spcBef>
                <a:spcPts val="0"/>
              </a:spcBef>
              <a:spcAft>
                <a:spcPts val="0"/>
              </a:spcAft>
            </a:pPr>
            <a:r>
              <a:rPr lang="en-US" sz="800" dirty="0" err="1">
                <a:latin typeface="Courier New" panose="02070309020205020404" pitchFamily="49" charset="0"/>
                <a:cs typeface="Courier New" panose="02070309020205020404" pitchFamily="49" charset="0"/>
              </a:rPr>
              <a:t>forvalues</a:t>
            </a:r>
            <a:r>
              <a:rPr lang="en-US" sz="800" dirty="0">
                <a:latin typeface="Courier New" panose="02070309020205020404" pitchFamily="49" charset="0"/>
                <a:cs typeface="Courier New" panose="02070309020205020404" pitchFamily="49" charset="0"/>
              </a:rPr>
              <a:t> j=1/`</a:t>
            </a:r>
            <a:r>
              <a:rPr lang="en-US" sz="800" dirty="0" err="1">
                <a:latin typeface="Courier New" panose="02070309020205020404" pitchFamily="49" charset="0"/>
                <a:cs typeface="Courier New" panose="02070309020205020404" pitchFamily="49" charset="0"/>
              </a:rPr>
              <a:t>dmax</a:t>
            </a:r>
            <a:r>
              <a:rPr lang="en-US" sz="800" dirty="0">
                <a:latin typeface="Courier New" panose="02070309020205020404" pitchFamily="49" charset="0"/>
                <a:cs typeface="Courier New" panose="02070309020205020404" pitchFamily="49" charset="0"/>
              </a:rPr>
              <a:t>' {                   </a:t>
            </a:r>
          </a:p>
          <a:p>
            <a:pPr>
              <a:spcBef>
                <a:spcPts val="0"/>
              </a:spcBef>
              <a:spcAft>
                <a:spcPts val="0"/>
              </a:spcAft>
            </a:pPr>
            <a:r>
              <a:rPr lang="en-US" sz="800" dirty="0">
                <a:latin typeface="Courier New" panose="02070309020205020404" pitchFamily="49" charset="0"/>
                <a:cs typeface="Courier New" panose="02070309020205020404" pitchFamily="49" charset="0"/>
              </a:rPr>
              <a:t>local k=   `j'+`</a:t>
            </a:r>
            <a:r>
              <a:rPr lang="en-US" sz="800" dirty="0" err="1">
                <a:latin typeface="Courier New" panose="02070309020205020404" pitchFamily="49" charset="0"/>
                <a:cs typeface="Courier New" panose="02070309020205020404" pitchFamily="49" charset="0"/>
              </a:rPr>
              <a:t>cmin</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replace </a:t>
            </a:r>
            <a:r>
              <a:rPr lang="en-US" sz="800" dirty="0" err="1">
                <a:latin typeface="Courier New" panose="02070309020205020404" pitchFamily="49" charset="0"/>
                <a:cs typeface="Courier New" panose="02070309020205020404" pitchFamily="49" charset="0"/>
              </a:rPr>
              <a:t>estim</a:t>
            </a:r>
            <a:r>
              <a:rPr lang="en-US" sz="800" dirty="0">
                <a:latin typeface="Courier New" panose="02070309020205020404" pitchFamily="49" charset="0"/>
                <a:cs typeface="Courier New" panose="02070309020205020404" pitchFamily="49" charset="0"/>
              </a:rPr>
              <a:t> = A[`j',1] if </a:t>
            </a:r>
            <a:r>
              <a:rPr lang="en-US" sz="800" dirty="0" err="1">
                <a:latin typeface="Courier New" panose="02070309020205020404" pitchFamily="49" charset="0"/>
                <a:cs typeface="Courier New" panose="02070309020205020404" pitchFamily="49" charset="0"/>
              </a:rPr>
              <a:t>tmpconum</a:t>
            </a:r>
            <a:r>
              <a:rPr lang="en-US" sz="800" dirty="0">
                <a:latin typeface="Courier New" panose="02070309020205020404" pitchFamily="49" charset="0"/>
                <a:cs typeface="Courier New" panose="02070309020205020404" pitchFamily="49" charset="0"/>
              </a:rPr>
              <a:t>==`k'              </a:t>
            </a:r>
          </a:p>
          <a:p>
            <a:pPr>
              <a:spcBef>
                <a:spcPts val="0"/>
              </a:spcBef>
              <a:spcAft>
                <a:spcPts val="0"/>
              </a:spcAft>
            </a:pPr>
            <a:r>
              <a:rPr lang="en-US" sz="800" dirty="0">
                <a:latin typeface="Courier New" panose="02070309020205020404" pitchFamily="49" charset="0"/>
                <a:cs typeface="Courier New" panose="02070309020205020404" pitchFamily="49" charset="0"/>
              </a:rPr>
              <a:t>replace </a:t>
            </a:r>
            <a:r>
              <a:rPr lang="en-US" sz="800" dirty="0" err="1">
                <a:latin typeface="Courier New" panose="02070309020205020404" pitchFamily="49" charset="0"/>
                <a:cs typeface="Courier New" panose="02070309020205020404" pitchFamily="49" charset="0"/>
              </a:rPr>
              <a:t>esse</a:t>
            </a:r>
            <a:r>
              <a:rPr lang="en-US" sz="800" dirty="0">
                <a:latin typeface="Courier New" panose="02070309020205020404" pitchFamily="49" charset="0"/>
                <a:cs typeface="Courier New" panose="02070309020205020404" pitchFamily="49" charset="0"/>
              </a:rPr>
              <a:t> = </a:t>
            </a:r>
            <a:r>
              <a:rPr lang="en-US" sz="800" dirty="0" err="1">
                <a:latin typeface="Courier New" panose="02070309020205020404" pitchFamily="49" charset="0"/>
                <a:cs typeface="Courier New" panose="02070309020205020404" pitchFamily="49" charset="0"/>
              </a:rPr>
              <a:t>sqrt</a:t>
            </a:r>
            <a:r>
              <a:rPr lang="en-US" sz="800" dirty="0">
                <a:latin typeface="Courier New" panose="02070309020205020404" pitchFamily="49" charset="0"/>
                <a:cs typeface="Courier New" panose="02070309020205020404" pitchFamily="49" charset="0"/>
              </a:rPr>
              <a:t>(V[`</a:t>
            </a:r>
            <a:r>
              <a:rPr lang="en-US" sz="800" dirty="0" err="1">
                <a:latin typeface="Courier New" panose="02070309020205020404" pitchFamily="49" charset="0"/>
                <a:cs typeface="Courier New" panose="02070309020205020404" pitchFamily="49" charset="0"/>
              </a:rPr>
              <a:t>j',`j</a:t>
            </a:r>
            <a:r>
              <a:rPr lang="en-US" sz="800" dirty="0">
                <a:latin typeface="Courier New" panose="02070309020205020404" pitchFamily="49" charset="0"/>
                <a:cs typeface="Courier New" panose="02070309020205020404" pitchFamily="49" charset="0"/>
              </a:rPr>
              <a:t>'])  if </a:t>
            </a:r>
            <a:r>
              <a:rPr lang="en-US" sz="800" dirty="0" err="1">
                <a:latin typeface="Courier New" panose="02070309020205020404" pitchFamily="49" charset="0"/>
                <a:cs typeface="Courier New" panose="02070309020205020404" pitchFamily="49" charset="0"/>
              </a:rPr>
              <a:t>tmpconum</a:t>
            </a:r>
            <a:r>
              <a:rPr lang="en-US" sz="800" dirty="0">
                <a:latin typeface="Courier New" panose="02070309020205020404" pitchFamily="49" charset="0"/>
                <a:cs typeface="Courier New" panose="02070309020205020404" pitchFamily="49" charset="0"/>
              </a:rPr>
              <a:t>==`k'            </a:t>
            </a:r>
          </a:p>
          <a:p>
            <a:pPr>
              <a:spcBef>
                <a:spcPts val="0"/>
              </a:spcBef>
              <a:spcAft>
                <a:spcPts val="0"/>
              </a:spcAft>
            </a:pP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drop </a:t>
            </a:r>
            <a:r>
              <a:rPr lang="en-US" sz="800" dirty="0" err="1">
                <a:latin typeface="Courier New" panose="02070309020205020404" pitchFamily="49" charset="0"/>
                <a:cs typeface="Courier New" panose="02070309020205020404" pitchFamily="49" charset="0"/>
              </a:rPr>
              <a:t>tmp</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collapse </a:t>
            </a:r>
            <a:r>
              <a:rPr lang="en-US" sz="800" dirty="0" err="1">
                <a:latin typeface="Courier New" panose="02070309020205020404" pitchFamily="49" charset="0"/>
                <a:cs typeface="Courier New" panose="02070309020205020404" pitchFamily="49" charset="0"/>
              </a:rPr>
              <a:t>estim</a:t>
            </a: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esse</a:t>
            </a:r>
            <a:r>
              <a:rPr lang="en-US" sz="800" dirty="0">
                <a:latin typeface="Courier New" panose="02070309020205020404" pitchFamily="49" charset="0"/>
                <a:cs typeface="Courier New" panose="02070309020205020404" pitchFamily="49" charset="0"/>
              </a:rPr>
              <a:t> [w=</a:t>
            </a:r>
            <a:r>
              <a:rPr lang="en-US" sz="800" dirty="0" err="1">
                <a:latin typeface="Courier New" panose="02070309020205020404" pitchFamily="49" charset="0"/>
                <a:cs typeface="Courier New" panose="02070309020205020404" pitchFamily="49" charset="0"/>
              </a:rPr>
              <a:t>pwei</a:t>
            </a:r>
            <a:r>
              <a:rPr lang="en-US" sz="800" dirty="0">
                <a:latin typeface="Courier New" panose="02070309020205020404" pitchFamily="49" charset="0"/>
                <a:cs typeface="Courier New" panose="02070309020205020404" pitchFamily="49" charset="0"/>
              </a:rPr>
              <a:t>] , by(c5 )                    </a:t>
            </a:r>
          </a:p>
          <a:p>
            <a:pPr>
              <a:spcBef>
                <a:spcPts val="0"/>
              </a:spcBef>
              <a:spcAft>
                <a:spcPts val="0"/>
              </a:spcAft>
            </a:pPr>
            <a:r>
              <a:rPr lang="en-US" sz="800" dirty="0">
                <a:latin typeface="Courier New" panose="02070309020205020404" pitchFamily="49" charset="0"/>
                <a:cs typeface="Courier New" panose="02070309020205020404" pitchFamily="49" charset="0"/>
              </a:rPr>
              <a:t>keep if </a:t>
            </a:r>
            <a:r>
              <a:rPr lang="en-US" sz="800" dirty="0" err="1">
                <a:latin typeface="Courier New" panose="02070309020205020404" pitchFamily="49" charset="0"/>
                <a:cs typeface="Courier New" panose="02070309020205020404" pitchFamily="49" charset="0"/>
              </a:rPr>
              <a:t>est</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gen sup=est+2*</a:t>
            </a:r>
            <a:r>
              <a:rPr lang="en-US" sz="800" dirty="0" err="1">
                <a:latin typeface="Courier New" panose="02070309020205020404" pitchFamily="49" charset="0"/>
                <a:cs typeface="Courier New" panose="02070309020205020404" pitchFamily="49" charset="0"/>
              </a:rPr>
              <a:t>esse</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gen </a:t>
            </a:r>
            <a:r>
              <a:rPr lang="en-US" sz="800" dirty="0" err="1">
                <a:latin typeface="Courier New" panose="02070309020205020404" pitchFamily="49" charset="0"/>
                <a:cs typeface="Courier New" panose="02070309020205020404" pitchFamily="49" charset="0"/>
              </a:rPr>
              <a:t>inf</a:t>
            </a:r>
            <a:r>
              <a:rPr lang="en-US" sz="800" dirty="0">
                <a:latin typeface="Courier New" panose="02070309020205020404" pitchFamily="49" charset="0"/>
                <a:cs typeface="Courier New" panose="02070309020205020404" pitchFamily="49" charset="0"/>
              </a:rPr>
              <a:t>=est-2*</a:t>
            </a:r>
            <a:r>
              <a:rPr lang="en-US" sz="800" dirty="0" err="1">
                <a:latin typeface="Courier New" panose="02070309020205020404" pitchFamily="49" charset="0"/>
                <a:cs typeface="Courier New" panose="02070309020205020404" pitchFamily="49" charset="0"/>
              </a:rPr>
              <a:t>esse</a:t>
            </a: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err="1">
                <a:latin typeface="Courier New" panose="02070309020205020404" pitchFamily="49" charset="0"/>
                <a:cs typeface="Courier New" panose="02070309020205020404" pitchFamily="49" charset="0"/>
              </a:rPr>
              <a:t>tabstat</a:t>
            </a:r>
            <a:r>
              <a:rPr lang="en-US" sz="800" dirty="0">
                <a:latin typeface="Courier New" panose="02070309020205020404" pitchFamily="49" charset="0"/>
                <a:cs typeface="Courier New" panose="02070309020205020404" pitchFamily="49" charset="0"/>
              </a:rPr>
              <a:t> </a:t>
            </a:r>
            <a:r>
              <a:rPr lang="en-US" sz="800" dirty="0" err="1">
                <a:latin typeface="Courier New" panose="02070309020205020404" pitchFamily="49" charset="0"/>
                <a:cs typeface="Courier New" panose="02070309020205020404" pitchFamily="49" charset="0"/>
              </a:rPr>
              <a:t>est</a:t>
            </a:r>
            <a:r>
              <a:rPr lang="en-US" sz="800" dirty="0">
                <a:latin typeface="Courier New" panose="02070309020205020404" pitchFamily="49" charset="0"/>
                <a:cs typeface="Courier New" panose="02070309020205020404" pitchFamily="49" charset="0"/>
              </a:rPr>
              <a:t> sup </a:t>
            </a:r>
            <a:r>
              <a:rPr lang="en-US" sz="800" dirty="0" err="1">
                <a:latin typeface="Courier New" panose="02070309020205020404" pitchFamily="49" charset="0"/>
                <a:cs typeface="Courier New" panose="02070309020205020404" pitchFamily="49" charset="0"/>
              </a:rPr>
              <a:t>inf</a:t>
            </a:r>
            <a:r>
              <a:rPr lang="en-US" sz="800" dirty="0">
                <a:latin typeface="Courier New" panose="02070309020205020404" pitchFamily="49" charset="0"/>
                <a:cs typeface="Courier New" panose="02070309020205020404" pitchFamily="49" charset="0"/>
              </a:rPr>
              <a:t>  , by(c5)           </a:t>
            </a:r>
          </a:p>
          <a:p>
            <a:pPr>
              <a:spcBef>
                <a:spcPts val="0"/>
              </a:spcBef>
              <a:spcAft>
                <a:spcPts val="0"/>
              </a:spcAft>
            </a:pPr>
            <a:r>
              <a:rPr lang="en-US" sz="800" dirty="0">
                <a:latin typeface="Courier New" panose="02070309020205020404" pitchFamily="49" charset="0"/>
                <a:cs typeface="Courier New" panose="02070309020205020404" pitchFamily="49" charset="0"/>
              </a:rPr>
              <a:t>           </a:t>
            </a:r>
          </a:p>
          <a:p>
            <a:pPr>
              <a:spcBef>
                <a:spcPts val="0"/>
              </a:spcBef>
              <a:spcAft>
                <a:spcPts val="0"/>
              </a:spcAft>
            </a:pPr>
            <a:r>
              <a:rPr lang="en-US" sz="800" dirty="0" err="1">
                <a:latin typeface="Courier New" panose="02070309020205020404" pitchFamily="49" charset="0"/>
                <a:cs typeface="Courier New" panose="02070309020205020404" pitchFamily="49" charset="0"/>
              </a:rPr>
              <a:t>twoway</a:t>
            </a:r>
            <a:r>
              <a:rPr lang="en-US" sz="800" dirty="0">
                <a:latin typeface="Courier New" panose="02070309020205020404" pitchFamily="49" charset="0"/>
                <a:cs typeface="Courier New" panose="02070309020205020404" pitchFamily="49" charset="0"/>
              </a:rPr>
              <a:t> (line </a:t>
            </a:r>
            <a:r>
              <a:rPr lang="en-US" sz="800" dirty="0" err="1">
                <a:latin typeface="Courier New" panose="02070309020205020404" pitchFamily="49" charset="0"/>
                <a:cs typeface="Courier New" panose="02070309020205020404" pitchFamily="49" charset="0"/>
              </a:rPr>
              <a:t>est</a:t>
            </a:r>
            <a:r>
              <a:rPr lang="en-US" sz="800" dirty="0">
                <a:latin typeface="Courier New" panose="02070309020205020404" pitchFamily="49" charset="0"/>
                <a:cs typeface="Courier New" panose="02070309020205020404" pitchFamily="49" charset="0"/>
              </a:rPr>
              <a:t> c5) (line sup c5) (line </a:t>
            </a:r>
            <a:r>
              <a:rPr lang="en-US" sz="800" dirty="0" err="1">
                <a:latin typeface="Courier New" panose="02070309020205020404" pitchFamily="49" charset="0"/>
                <a:cs typeface="Courier New" panose="02070309020205020404" pitchFamily="49" charset="0"/>
              </a:rPr>
              <a:t>inf</a:t>
            </a:r>
            <a:r>
              <a:rPr lang="en-US" sz="800" dirty="0">
                <a:latin typeface="Courier New" panose="02070309020205020404" pitchFamily="49" charset="0"/>
                <a:cs typeface="Courier New" panose="02070309020205020404" pitchFamily="49" charset="0"/>
              </a:rPr>
              <a:t> c5), legend(off) </a:t>
            </a:r>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25</a:t>
            </a:fld>
            <a:endParaRPr lang="fr-FR"/>
          </a:p>
        </p:txBody>
      </p:sp>
      <p:sp>
        <p:nvSpPr>
          <p:cNvPr id="5" name="Rectangle 4"/>
          <p:cNvSpPr/>
          <p:nvPr/>
        </p:nvSpPr>
        <p:spPr>
          <a:xfrm>
            <a:off x="6105128" y="358775"/>
            <a:ext cx="3595856" cy="692497"/>
          </a:xfrm>
          <a:prstGeom prst="rect">
            <a:avLst/>
          </a:prstGeom>
        </p:spPr>
        <p:txBody>
          <a:bodyPr wrap="none">
            <a:spAutoFit/>
          </a:bodyPr>
          <a:lstStyle/>
          <a:p>
            <a:r>
              <a:rPr lang="en-US" altLang="en-US" sz="1950" b="1" dirty="0" smtClean="0"/>
              <a:t>A STATA example on Veterans </a:t>
            </a:r>
            <a:br>
              <a:rPr lang="en-US" altLang="en-US" sz="1950" b="1" dirty="0" smtClean="0"/>
            </a:br>
            <a:r>
              <a:rPr lang="en-US" altLang="en-US" sz="1950" b="1" dirty="0" smtClean="0"/>
              <a:t>(CPS extracts </a:t>
            </a:r>
            <a:r>
              <a:rPr lang="en-US" altLang="en-US" sz="1950" b="1" dirty="0" err="1" smtClean="0"/>
              <a:t>ipums</a:t>
            </a:r>
            <a:r>
              <a:rPr lang="en-US" altLang="en-US" sz="1950" b="1" dirty="0" smtClean="0"/>
              <a:t>) 1965-2015</a:t>
            </a:r>
            <a:endParaRPr lang="en-US" sz="1950" dirty="0"/>
          </a:p>
        </p:txBody>
      </p:sp>
      <p:sp>
        <p:nvSpPr>
          <p:cNvPr id="6" name="Rectangle 5"/>
          <p:cNvSpPr/>
          <p:nvPr/>
        </p:nvSpPr>
        <p:spPr>
          <a:xfrm>
            <a:off x="7913484" y="2264973"/>
            <a:ext cx="1580882" cy="461665"/>
          </a:xfrm>
          <a:prstGeom prst="rect">
            <a:avLst/>
          </a:prstGeom>
        </p:spPr>
        <p:txBody>
          <a:bodyPr wrap="none">
            <a:spAutoFit/>
          </a:bodyPr>
          <a:lstStyle/>
          <a:p>
            <a:r>
              <a:rPr lang="en-US" dirty="0" smtClean="0"/>
              <a:t>N=322,243</a:t>
            </a:r>
            <a:endParaRPr lang="en-US" dirty="0"/>
          </a:p>
        </p:txBody>
      </p:sp>
      <p:sp>
        <p:nvSpPr>
          <p:cNvPr id="2" name="Rectangle 1"/>
          <p:cNvSpPr/>
          <p:nvPr/>
        </p:nvSpPr>
        <p:spPr>
          <a:xfrm>
            <a:off x="5961112" y="1242624"/>
            <a:ext cx="4953000" cy="646331"/>
          </a:xfrm>
          <a:prstGeom prst="rect">
            <a:avLst/>
          </a:prstGeom>
        </p:spPr>
        <p:txBody>
          <a:bodyPr>
            <a:spAutoFit/>
          </a:bodyPr>
          <a:lstStyle/>
          <a:p>
            <a:r>
              <a:rPr lang="en-US" sz="1800" b="1" dirty="0"/>
              <a:t>DOFILE </a:t>
            </a:r>
            <a:br>
              <a:rPr lang="en-US" sz="1800" b="1" dirty="0"/>
            </a:br>
            <a:r>
              <a:rPr lang="en-US" sz="1800" b="1" dirty="0"/>
              <a:t>FOR YOUR LOCAL STATA </a:t>
            </a:r>
            <a:endParaRPr lang="en-US" sz="1800" dirty="0"/>
          </a:p>
        </p:txBody>
      </p:sp>
    </p:spTree>
    <p:extLst>
      <p:ext uri="{BB962C8B-B14F-4D97-AF65-F5344CB8AC3E}">
        <p14:creationId xmlns:p14="http://schemas.microsoft.com/office/powerpoint/2010/main" val="391436734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94998" y="2064550"/>
            <a:ext cx="4247269" cy="3088974"/>
          </a:xfrm>
          <a:prstGeom prst="rect">
            <a:avLst/>
          </a:prstGeom>
        </p:spPr>
      </p:pic>
      <p:pic>
        <p:nvPicPr>
          <p:cNvPr id="14" name="Picture 13"/>
          <p:cNvPicPr>
            <a:picLocks noChangeAspect="1"/>
          </p:cNvPicPr>
          <p:nvPr/>
        </p:nvPicPr>
        <p:blipFill>
          <a:blip r:embed="rId3"/>
          <a:stretch>
            <a:fillRect/>
          </a:stretch>
        </p:blipFill>
        <p:spPr>
          <a:xfrm>
            <a:off x="4896731" y="2070668"/>
            <a:ext cx="4264171" cy="3101266"/>
          </a:xfrm>
          <a:prstGeom prst="rect">
            <a:avLst/>
          </a:prstGeom>
        </p:spPr>
      </p:pic>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26</a:t>
            </a:fld>
            <a:endParaRPr lang="fr-FR"/>
          </a:p>
        </p:txBody>
      </p:sp>
      <p:sp>
        <p:nvSpPr>
          <p:cNvPr id="7" name="Rectangle 6"/>
          <p:cNvSpPr/>
          <p:nvPr/>
        </p:nvSpPr>
        <p:spPr>
          <a:xfrm>
            <a:off x="2720752" y="1497185"/>
            <a:ext cx="1007007" cy="461665"/>
          </a:xfrm>
          <a:prstGeom prst="rect">
            <a:avLst/>
          </a:prstGeom>
        </p:spPr>
        <p:txBody>
          <a:bodyPr wrap="none">
            <a:spAutoFit/>
          </a:bodyPr>
          <a:lstStyle/>
          <a:p>
            <a:r>
              <a:rPr lang="en-US" dirty="0"/>
              <a:t>APCD</a:t>
            </a:r>
          </a:p>
        </p:txBody>
      </p:sp>
      <p:sp>
        <p:nvSpPr>
          <p:cNvPr id="8" name="Rectangle 7"/>
          <p:cNvSpPr/>
          <p:nvPr/>
        </p:nvSpPr>
        <p:spPr>
          <a:xfrm>
            <a:off x="6321152" y="1514034"/>
            <a:ext cx="1604927" cy="461665"/>
          </a:xfrm>
          <a:prstGeom prst="rect">
            <a:avLst/>
          </a:prstGeom>
        </p:spPr>
        <p:txBody>
          <a:bodyPr wrap="none">
            <a:spAutoFit/>
          </a:bodyPr>
          <a:lstStyle/>
          <a:p>
            <a:r>
              <a:rPr lang="en-US" dirty="0" smtClean="0"/>
              <a:t>APCTLAG</a:t>
            </a:r>
            <a:endParaRPr lang="en-US" dirty="0"/>
          </a:p>
        </p:txBody>
      </p:sp>
      <p:cxnSp>
        <p:nvCxnSpPr>
          <p:cNvPr id="10" name="Straight Connector 9"/>
          <p:cNvCxnSpPr/>
          <p:nvPr/>
        </p:nvCxnSpPr>
        <p:spPr bwMode="auto">
          <a:xfrm>
            <a:off x="5322404" y="2949507"/>
            <a:ext cx="3528392" cy="0"/>
          </a:xfrm>
          <a:prstGeom prst="line">
            <a:avLst/>
          </a:prstGeom>
          <a:solidFill>
            <a:schemeClr val="accent1"/>
          </a:solidFill>
          <a:ln w="635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984710" y="3429000"/>
            <a:ext cx="3528392" cy="0"/>
          </a:xfrm>
          <a:prstGeom prst="line">
            <a:avLst/>
          </a:prstGeom>
          <a:solidFill>
            <a:schemeClr val="accent1"/>
          </a:solidFill>
          <a:ln w="635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a:off x="5417022" y="2982075"/>
            <a:ext cx="3496418" cy="878973"/>
          </a:xfrm>
          <a:prstGeom prst="line">
            <a:avLst/>
          </a:prstGeom>
          <a:solidFill>
            <a:schemeClr val="accent1"/>
          </a:solidFill>
          <a:ln w="9525" cap="flat" cmpd="sng" algn="ctr">
            <a:solidFill>
              <a:schemeClr val="tx1"/>
            </a:solidFill>
            <a:prstDash val="lg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Rectangle 14"/>
          <p:cNvSpPr/>
          <p:nvPr/>
        </p:nvSpPr>
        <p:spPr>
          <a:xfrm>
            <a:off x="4953000" y="1147100"/>
            <a:ext cx="4953000" cy="461665"/>
          </a:xfrm>
          <a:prstGeom prst="rect">
            <a:avLst/>
          </a:prstGeom>
        </p:spPr>
        <p:txBody>
          <a:bodyPr>
            <a:spAutoFit/>
          </a:bodyPr>
          <a:lstStyle/>
          <a:p>
            <a:r>
              <a:rPr lang="en-US" sz="1200" dirty="0" err="1">
                <a:latin typeface="Courier New" panose="02070309020205020404" pitchFamily="49" charset="0"/>
                <a:cs typeface="Courier New" panose="02070309020205020404" pitchFamily="49" charset="0"/>
              </a:rPr>
              <a:t>apctlag</a:t>
            </a:r>
            <a:r>
              <a:rPr lang="en-US" sz="1200" dirty="0">
                <a:latin typeface="Courier New" panose="02070309020205020404" pitchFamily="49" charset="0"/>
                <a:cs typeface="Courier New" panose="02070309020205020404" pitchFamily="49" charset="0"/>
              </a:rPr>
              <a:t> vet [pw=</a:t>
            </a:r>
            <a:r>
              <a:rPr lang="en-US" sz="1200" dirty="0" err="1">
                <a:latin typeface="Courier New" panose="02070309020205020404" pitchFamily="49" charset="0"/>
                <a:cs typeface="Courier New" panose="02070309020205020404" pitchFamily="49" charset="0"/>
              </a:rPr>
              <a:t>pwei</a:t>
            </a:r>
            <a:r>
              <a:rPr lang="en-US" sz="1200" dirty="0">
                <a:latin typeface="Courier New" panose="02070309020205020404" pitchFamily="49" charset="0"/>
                <a:cs typeface="Courier New" panose="02070309020205020404" pitchFamily="49" charset="0"/>
              </a:rPr>
              <a:t>], age(a5) period(y5) f(bin) l(logit)</a:t>
            </a:r>
          </a:p>
        </p:txBody>
      </p:sp>
      <p:sp>
        <p:nvSpPr>
          <p:cNvPr id="16" name="Rectangle 15"/>
          <p:cNvSpPr/>
          <p:nvPr/>
        </p:nvSpPr>
        <p:spPr>
          <a:xfrm>
            <a:off x="200472" y="1187900"/>
            <a:ext cx="4953000" cy="461665"/>
          </a:xfrm>
          <a:prstGeom prst="rect">
            <a:avLst/>
          </a:prstGeom>
        </p:spPr>
        <p:txBody>
          <a:bodyPr>
            <a:spAutoFit/>
          </a:bodyPr>
          <a:lstStyle/>
          <a:p>
            <a:r>
              <a:rPr lang="en-US" sz="1200" dirty="0" err="1" smtClean="0">
                <a:latin typeface="Courier New" panose="02070309020205020404" pitchFamily="49" charset="0"/>
                <a:cs typeface="Courier New" panose="02070309020205020404" pitchFamily="49" charset="0"/>
              </a:rPr>
              <a:t>apcd</a:t>
            </a:r>
            <a:r>
              <a:rPr lang="en-US" sz="1200" dirty="0" smtClean="0">
                <a:latin typeface="Courier New" panose="02070309020205020404" pitchFamily="49" charset="0"/>
                <a:cs typeface="Courier New" panose="02070309020205020404" pitchFamily="49" charset="0"/>
              </a:rPr>
              <a:t> </a:t>
            </a:r>
            <a:r>
              <a:rPr lang="en-US" sz="1200" dirty="0">
                <a:latin typeface="Courier New" panose="02070309020205020404" pitchFamily="49" charset="0"/>
                <a:cs typeface="Courier New" panose="02070309020205020404" pitchFamily="49" charset="0"/>
              </a:rPr>
              <a:t>vet [pw=</a:t>
            </a:r>
            <a:r>
              <a:rPr lang="en-US" sz="1200" dirty="0" err="1">
                <a:latin typeface="Courier New" panose="02070309020205020404" pitchFamily="49" charset="0"/>
                <a:cs typeface="Courier New" panose="02070309020205020404" pitchFamily="49" charset="0"/>
              </a:rPr>
              <a:t>pwei</a:t>
            </a:r>
            <a:r>
              <a:rPr lang="en-US" sz="1200" dirty="0">
                <a:latin typeface="Courier New" panose="02070309020205020404" pitchFamily="49" charset="0"/>
                <a:cs typeface="Courier New" panose="02070309020205020404" pitchFamily="49" charset="0"/>
              </a:rPr>
              <a:t>], age(a5) period(y5) f(bin) l(logit)</a:t>
            </a:r>
          </a:p>
        </p:txBody>
      </p:sp>
    </p:spTree>
    <p:extLst>
      <p:ext uri="{BB962C8B-B14F-4D97-AF65-F5344CB8AC3E}">
        <p14:creationId xmlns:p14="http://schemas.microsoft.com/office/powerpoint/2010/main" val="174921065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584514" y="1196752"/>
            <a:ext cx="8970997" cy="6370975"/>
          </a:xfrm>
          <a:prstGeom prst="rect">
            <a:avLst/>
          </a:prstGeom>
          <a:noFill/>
        </p:spPr>
        <p:txBody>
          <a:bodyPr wrap="square" rtlCol="0">
            <a:spAutoFit/>
          </a:bodyPr>
          <a:lstStyle/>
          <a:p>
            <a:r>
              <a:rPr lang="en-US" sz="2400" b="1" dirty="0" smtClean="0"/>
              <a:t>Our method B: the larger APC family (with STATA </a:t>
            </a:r>
            <a:r>
              <a:rPr lang="en-US" sz="2400" b="1" dirty="0" err="1" smtClean="0"/>
              <a:t>ssc</a:t>
            </a:r>
            <a:r>
              <a:rPr lang="en-US" sz="2400" b="1" dirty="0" smtClean="0"/>
              <a:t> install )</a:t>
            </a:r>
          </a:p>
          <a:p>
            <a:endParaRPr lang="en-US" sz="2000" dirty="0" smtClean="0"/>
          </a:p>
          <a:p>
            <a:r>
              <a:rPr lang="en-US" sz="2000" dirty="0" smtClean="0"/>
              <a:t>APCD (</a:t>
            </a:r>
            <a:r>
              <a:rPr lang="en-US" sz="2000" dirty="0" err="1" smtClean="0"/>
              <a:t>detrended</a:t>
            </a:r>
            <a:r>
              <a:rPr lang="en-US" sz="2000" dirty="0" smtClean="0"/>
              <a:t>): are some cohorts above or below a linear trend of long-run economic growth? Basically, the APCD is a ‘bump detector’. </a:t>
            </a:r>
            <a:r>
              <a:rPr lang="en-US" sz="2000" dirty="0" err="1" smtClean="0"/>
              <a:t>ssc</a:t>
            </a:r>
            <a:r>
              <a:rPr lang="en-US" sz="2000" dirty="0" smtClean="0"/>
              <a:t> install </a:t>
            </a:r>
            <a:r>
              <a:rPr lang="en-US" sz="2000" dirty="0" err="1" smtClean="0"/>
              <a:t>apcd</a:t>
            </a:r>
            <a:r>
              <a:rPr lang="en-US" sz="2000" dirty="0" smtClean="0"/>
              <a:t> </a:t>
            </a:r>
          </a:p>
          <a:p>
            <a:endParaRPr lang="en-US" sz="2000" dirty="0" smtClean="0"/>
          </a:p>
          <a:p>
            <a:r>
              <a:rPr lang="en-US" sz="2000" dirty="0" smtClean="0"/>
              <a:t>APCTLAG (trended by cohort once average lagged age effect fitted): which cohort increased or declined. The program is a part of the </a:t>
            </a:r>
            <a:r>
              <a:rPr lang="en-US" sz="2000" dirty="0" err="1"/>
              <a:t>ssc</a:t>
            </a:r>
            <a:r>
              <a:rPr lang="en-US" sz="2000" dirty="0"/>
              <a:t> install </a:t>
            </a:r>
            <a:r>
              <a:rPr lang="en-US" sz="2000" dirty="0" err="1" smtClean="0"/>
              <a:t>apcgo</a:t>
            </a:r>
            <a:endParaRPr lang="en-US" sz="2000" dirty="0" smtClean="0"/>
          </a:p>
          <a:p>
            <a:endParaRPr lang="en-US" sz="2000" dirty="0" smtClean="0"/>
          </a:p>
          <a:p>
            <a:r>
              <a:rPr lang="en-US" sz="2000" dirty="0" smtClean="0"/>
              <a:t>APCGO (gap / Oaxaca): once controlled by other covariates, did the gap between group 0 and 1 changed. </a:t>
            </a:r>
            <a:r>
              <a:rPr lang="en-US" sz="2000" dirty="0" err="1"/>
              <a:t>ssc</a:t>
            </a:r>
            <a:r>
              <a:rPr lang="en-US" sz="2000" dirty="0"/>
              <a:t> install </a:t>
            </a:r>
            <a:r>
              <a:rPr lang="en-US" sz="2000" dirty="0" err="1" smtClean="0"/>
              <a:t>apcgo</a:t>
            </a:r>
            <a:endParaRPr lang="en-US" sz="2000" dirty="0" smtClean="0"/>
          </a:p>
          <a:p>
            <a:endParaRPr lang="en-US" sz="2000" dirty="0"/>
          </a:p>
          <a:p>
            <a:r>
              <a:rPr lang="en-US" sz="2000" dirty="0" smtClean="0"/>
              <a:t>APCH (hysteresis) is the cohort </a:t>
            </a:r>
            <a:r>
              <a:rPr lang="en-US" sz="2000" dirty="0" err="1" smtClean="0"/>
              <a:t>apcd</a:t>
            </a:r>
            <a:r>
              <a:rPr lang="en-US" sz="2000" dirty="0" smtClean="0"/>
              <a:t> effect bump durable or not over time</a:t>
            </a:r>
            <a:endParaRPr lang="en-US" sz="2000" dirty="0"/>
          </a:p>
          <a:p>
            <a:endParaRPr lang="en-US" sz="2000" dirty="0" smtClean="0"/>
          </a:p>
          <a:p>
            <a:r>
              <a:rPr lang="en-US" sz="2000" dirty="0" smtClean="0"/>
              <a:t>Refinements to come (faster bootstraps, better controls, simplification, etc.)  </a:t>
            </a:r>
          </a:p>
          <a:p>
            <a:endParaRPr lang="en-US" sz="2000" dirty="0" smtClean="0"/>
          </a:p>
          <a:p>
            <a:endParaRPr lang="en-US" sz="2000" dirty="0"/>
          </a:p>
          <a:p>
            <a:endParaRPr lang="en-US" sz="2000" dirty="0" smtClean="0"/>
          </a:p>
          <a:p>
            <a:r>
              <a:rPr lang="en-US" sz="2000" dirty="0" smtClean="0"/>
              <a:t> </a:t>
            </a:r>
          </a:p>
          <a:p>
            <a:endParaRPr lang="en-US" sz="2000" dirty="0"/>
          </a:p>
          <a:p>
            <a:endParaRPr lang="en-US" dirty="0"/>
          </a:p>
        </p:txBody>
      </p:sp>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27</a:t>
            </a:fld>
            <a:endParaRPr lang="fr-CH" dirty="0"/>
          </a:p>
        </p:txBody>
      </p:sp>
    </p:spTree>
    <p:extLst>
      <p:ext uri="{BB962C8B-B14F-4D97-AF65-F5344CB8AC3E}">
        <p14:creationId xmlns:p14="http://schemas.microsoft.com/office/powerpoint/2010/main" val="258394320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0991A9D-D730-49AF-92A2-375396CBF1F7}" type="slidenum">
              <a:rPr lang="fr-FR" sz="1400">
                <a:latin typeface="Old English Text MT" pitchFamily="66" charset="0"/>
              </a:rPr>
              <a:pPr/>
              <a:t>28</a:t>
            </a:fld>
            <a:endParaRPr lang="fr-FR" sz="1400">
              <a:latin typeface="Old English Text MT" pitchFamily="66" charset="0"/>
            </a:endParaRPr>
          </a:p>
        </p:txBody>
      </p:sp>
      <p:sp>
        <p:nvSpPr>
          <p:cNvPr id="2051" name="Rectangle 6"/>
          <p:cNvSpPr>
            <a:spLocks noGrp="1" noChangeArrowheads="1"/>
          </p:cNvSpPr>
          <p:nvPr>
            <p:ph type="body" idx="1"/>
          </p:nvPr>
        </p:nvSpPr>
        <p:spPr>
          <a:xfrm>
            <a:off x="575666" y="-269081"/>
            <a:ext cx="10714038" cy="4376738"/>
          </a:xfrm>
          <a:noFill/>
        </p:spPr>
        <p:txBody>
          <a:bodyPr/>
          <a:lstStyle/>
          <a:p>
            <a:pPr marL="0" indent="0"/>
            <a:endParaRPr lang="en-US" sz="1800" dirty="0" smtClean="0">
              <a:latin typeface="Old English Text MT" pitchFamily="66" charset="0"/>
            </a:endParaRPr>
          </a:p>
          <a:p>
            <a:pPr marL="0" indent="0" algn="ctr"/>
            <a:endParaRPr lang="en-GB" altLang="ja-JP" sz="3300" dirty="0" smtClean="0">
              <a:latin typeface="Old English Text MT" pitchFamily="66" charset="0"/>
              <a:ea typeface="MS PGothic" pitchFamily="34" charset="-128"/>
            </a:endParaRPr>
          </a:p>
          <a:p>
            <a:pPr marL="0" indent="0" algn="ctr"/>
            <a:r>
              <a:rPr lang="en-US" sz="3600" cap="small" dirty="0"/>
              <a:t>inequality across birth cohorts</a:t>
            </a:r>
            <a:br>
              <a:rPr lang="en-US" sz="3600" cap="small" dirty="0"/>
            </a:br>
            <a:r>
              <a:rPr lang="en-US" sz="3600" cap="small" dirty="0" smtClean="0"/>
              <a:t>PART </a:t>
            </a:r>
            <a:r>
              <a:rPr lang="en-US" sz="3600" cap="small" dirty="0"/>
              <a:t>3</a:t>
            </a:r>
            <a:r>
              <a:rPr lang="en-US" sz="3600" cap="small" dirty="0" smtClean="0"/>
              <a:t>: The inequalities </a:t>
            </a:r>
            <a:br>
              <a:rPr lang="en-US" sz="3600" cap="small" dirty="0" smtClean="0"/>
            </a:br>
            <a:r>
              <a:rPr lang="en-US" sz="3600" cap="small" dirty="0" smtClean="0"/>
              <a:t>to come IN THE U.S.</a:t>
            </a:r>
            <a:endParaRPr lang="fr-FR" altLang="ja-JP" sz="3300" dirty="0" smtClean="0">
              <a:ea typeface="MS PGothic" pitchFamily="34" charset="-128"/>
            </a:endParaRPr>
          </a:p>
        </p:txBody>
      </p:sp>
      <p:sp>
        <p:nvSpPr>
          <p:cNvPr id="21511" name="Rectangle 7"/>
          <p:cNvSpPr>
            <a:spLocks noChangeArrowheads="1"/>
          </p:cNvSpPr>
          <p:nvPr/>
        </p:nvSpPr>
        <p:spPr bwMode="auto">
          <a:xfrm>
            <a:off x="2720975" y="333375"/>
            <a:ext cx="618331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algn="r" defTabSz="957263">
              <a:spcBef>
                <a:spcPct val="20000"/>
              </a:spcBef>
              <a:spcAft>
                <a:spcPct val="20000"/>
              </a:spcAft>
              <a:tabLst>
                <a:tab pos="741363" algn="l"/>
              </a:tabLst>
              <a:defRPr/>
            </a:pPr>
            <a:r>
              <a:rPr lang="fr-FR" sz="4400" dirty="0">
                <a:latin typeface="+mn-lt"/>
              </a:rPr>
              <a:t>Louis Chauvel </a:t>
            </a:r>
          </a:p>
          <a:p>
            <a:pPr algn="r" defTabSz="957263">
              <a:spcBef>
                <a:spcPct val="20000"/>
              </a:spcBef>
              <a:spcAft>
                <a:spcPct val="20000"/>
              </a:spcAft>
              <a:tabLst>
                <a:tab pos="741363" algn="l"/>
              </a:tabLst>
              <a:defRPr/>
            </a:pPr>
            <a:r>
              <a:rPr lang="fr-FR" sz="1800" dirty="0">
                <a:latin typeface="Old English Text MT" pitchFamily="66" charset="0"/>
              </a:rPr>
              <a:t>Pr Dr </a:t>
            </a:r>
            <a:r>
              <a:rPr lang="fr-FR" sz="1800" dirty="0" err="1">
                <a:latin typeface="Old English Text MT" pitchFamily="66" charset="0"/>
              </a:rPr>
              <a:t>at</a:t>
            </a:r>
            <a:r>
              <a:rPr lang="fr-FR" sz="1800" dirty="0">
                <a:latin typeface="Old English Text MT" pitchFamily="66" charset="0"/>
              </a:rPr>
              <a:t> </a:t>
            </a:r>
            <a:r>
              <a:rPr lang="fr-FR" sz="1800" dirty="0" err="1">
                <a:latin typeface="Old English Text MT" pitchFamily="66" charset="0"/>
              </a:rPr>
              <a:t>University</a:t>
            </a:r>
            <a:r>
              <a:rPr lang="fr-FR" sz="1800" dirty="0">
                <a:latin typeface="Old English Text MT" pitchFamily="66" charset="0"/>
              </a:rPr>
              <a:t> of Luxembourg</a:t>
            </a:r>
            <a:br>
              <a:rPr lang="fr-FR" sz="1800" dirty="0">
                <a:latin typeface="Old English Text MT" pitchFamily="66" charset="0"/>
              </a:rPr>
            </a:b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mj-lt"/>
            </a:endParaRPr>
          </a:p>
          <a:p>
            <a:pPr algn="r" defTabSz="957263">
              <a:spcBef>
                <a:spcPct val="20000"/>
              </a:spcBef>
              <a:spcAft>
                <a:spcPct val="20000"/>
              </a:spcAft>
              <a:tabLst>
                <a:tab pos="741363" algn="l"/>
              </a:tabLst>
              <a:defRPr/>
            </a:pPr>
            <a:endParaRPr lang="fr-FR" sz="1800" b="1" dirty="0" smtClean="0">
              <a:latin typeface="+mj-lt"/>
            </a:endParaRPr>
          </a:p>
          <a:p>
            <a:pPr algn="r" defTabSz="957263">
              <a:spcBef>
                <a:spcPct val="20000"/>
              </a:spcBef>
              <a:spcAft>
                <a:spcPct val="20000"/>
              </a:spcAft>
              <a:tabLst>
                <a:tab pos="741363" algn="l"/>
              </a:tabLst>
              <a:defRPr/>
            </a:pPr>
            <a:r>
              <a:rPr lang="fr-FR" sz="1800" b="1" dirty="0" smtClean="0">
                <a:latin typeface="+mj-lt"/>
              </a:rPr>
              <a:t>louis.chauvel@uni.lu</a:t>
            </a:r>
            <a:r>
              <a:rPr lang="fr-FR" sz="1800" b="1" dirty="0">
                <a:latin typeface="+mj-lt"/>
              </a:rPr>
              <a:t/>
            </a:r>
            <a:br>
              <a:rPr lang="fr-FR" sz="1800" b="1" dirty="0">
                <a:latin typeface="+mj-lt"/>
              </a:rPr>
            </a:br>
            <a:r>
              <a:rPr lang="fr-FR" sz="1800" b="1" dirty="0">
                <a:latin typeface="+mj-lt"/>
              </a:rPr>
              <a:t>http://www.louischauvel.org </a:t>
            </a:r>
          </a:p>
        </p:txBody>
      </p:sp>
      <p:sp>
        <p:nvSpPr>
          <p:cNvPr id="2055" name="Rectangle 25"/>
          <p:cNvSpPr>
            <a:spLocks noChangeArrowheads="1"/>
          </p:cNvSpPr>
          <p:nvPr/>
        </p:nvSpPr>
        <p:spPr bwMode="auto">
          <a:xfrm>
            <a:off x="0" y="-15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Old English Text MT" pitchFamily="66" charset="0"/>
            </a:endParaRPr>
          </a:p>
        </p:txBody>
      </p:sp>
      <p:sp>
        <p:nvSpPr>
          <p:cNvPr id="2056" name="Rectangle 26"/>
          <p:cNvSpPr>
            <a:spLocks noChangeArrowheads="1"/>
          </p:cNvSpPr>
          <p:nvPr/>
        </p:nvSpPr>
        <p:spPr bwMode="auto">
          <a:xfrm>
            <a:off x="0" y="1643063"/>
            <a:ext cx="2254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200">
                <a:solidFill>
                  <a:srgbClr val="000000"/>
                </a:solidFill>
                <a:latin typeface="Old English Text MT" pitchFamily="66" charset="0"/>
                <a:cs typeface="Times New Roman" pitchFamily="18" charset="0"/>
              </a:rPr>
              <a:t> </a:t>
            </a:r>
            <a:endParaRPr lang="en-US">
              <a:latin typeface="Old English Text MT" pitchFamily="66" charset="0"/>
            </a:endParaRPr>
          </a:p>
        </p:txBody>
      </p:sp>
      <p:sp>
        <p:nvSpPr>
          <p:cNvPr id="9" name="Rectangle 1"/>
          <p:cNvSpPr>
            <a:spLocks noChangeArrowheads="1"/>
          </p:cNvSpPr>
          <p:nvPr/>
        </p:nvSpPr>
        <p:spPr bwMode="auto">
          <a:xfrm>
            <a:off x="3471151" y="5373216"/>
            <a:ext cx="240729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r"/>
            <a:r>
              <a:rPr lang="en-US" altLang="en-US" sz="1800" b="1" dirty="0">
                <a:latin typeface="Papyrus" pitchFamily="66" charset="0"/>
              </a:rPr>
              <a:t>IRSEI </a:t>
            </a:r>
            <a:br>
              <a:rPr lang="en-US" altLang="en-US" sz="1800" b="1" dirty="0">
                <a:latin typeface="Papyrus" pitchFamily="66" charset="0"/>
              </a:rPr>
            </a:br>
            <a:r>
              <a:rPr lang="en-US" altLang="en-US" sz="1800" b="1" dirty="0">
                <a:latin typeface="Papyrus" pitchFamily="66" charset="0"/>
              </a:rPr>
              <a:t>Institute for Research </a:t>
            </a:r>
            <a:br>
              <a:rPr lang="en-US" altLang="en-US" sz="1800" b="1" dirty="0">
                <a:latin typeface="Papyrus" pitchFamily="66" charset="0"/>
              </a:rPr>
            </a:br>
            <a:r>
              <a:rPr lang="en-US" altLang="en-US" sz="1800" b="1" dirty="0">
                <a:latin typeface="Papyrus" pitchFamily="66" charset="0"/>
              </a:rPr>
              <a:t>on  Socio-Economic  </a:t>
            </a:r>
            <a:br>
              <a:rPr lang="en-US" altLang="en-US" sz="1800" b="1" dirty="0">
                <a:latin typeface="Papyrus" pitchFamily="66" charset="0"/>
              </a:rPr>
            </a:br>
            <a:r>
              <a:rPr lang="en-US" altLang="en-US" sz="1800" b="1" dirty="0">
                <a:latin typeface="Papyrus" pitchFamily="66" charset="0"/>
              </a:rPr>
              <a:t>Inequality</a:t>
            </a:r>
          </a:p>
        </p:txBody>
      </p:sp>
      <p:pic>
        <p:nvPicPr>
          <p:cNvPr id="10" name="Picture 4" descr="Fonds National de la Recherche Luxembou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683" y="291149"/>
            <a:ext cx="3760224"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Résultats de recherche d'images pour « lisdatacenter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683" y="1461932"/>
            <a:ext cx="1880112" cy="213943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3276551" y="3638634"/>
            <a:ext cx="4052713" cy="1446550"/>
          </a:xfrm>
          <a:prstGeom prst="rect">
            <a:avLst/>
          </a:prstGeom>
        </p:spPr>
        <p:txBody>
          <a:bodyPr wrap="none">
            <a:spAutoFit/>
          </a:bodyPr>
          <a:lstStyle/>
          <a:p>
            <a:r>
              <a:rPr lang="en-US" b="1" dirty="0" smtClean="0"/>
              <a:t>Example with LIS in the U.S.</a:t>
            </a:r>
          </a:p>
          <a:p>
            <a:r>
              <a:rPr lang="en-US" sz="2000" dirty="0" smtClean="0"/>
              <a:t>What did the GI bill of right changed </a:t>
            </a:r>
            <a:br>
              <a:rPr lang="en-US" sz="2000" dirty="0" smtClean="0"/>
            </a:br>
            <a:r>
              <a:rPr lang="en-US" sz="2000" dirty="0" smtClean="0"/>
              <a:t>for gender equality in the U.S.?</a:t>
            </a:r>
          </a:p>
          <a:p>
            <a:endParaRPr lang="en-US" dirty="0"/>
          </a:p>
        </p:txBody>
      </p:sp>
    </p:spTree>
    <p:extLst>
      <p:ext uri="{BB962C8B-B14F-4D97-AF65-F5344CB8AC3E}">
        <p14:creationId xmlns:p14="http://schemas.microsoft.com/office/powerpoint/2010/main" val="37152162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29</a:t>
            </a:fld>
            <a:endParaRPr lang="fr-CH" dirty="0"/>
          </a:p>
        </p:txBody>
      </p:sp>
      <p:sp>
        <p:nvSpPr>
          <p:cNvPr id="6" name="Rectangle 5"/>
          <p:cNvSpPr/>
          <p:nvPr/>
        </p:nvSpPr>
        <p:spPr>
          <a:xfrm>
            <a:off x="200472" y="332656"/>
            <a:ext cx="6760825" cy="461665"/>
          </a:xfrm>
          <a:prstGeom prst="rect">
            <a:avLst/>
          </a:prstGeom>
        </p:spPr>
        <p:txBody>
          <a:bodyPr wrap="none">
            <a:spAutoFit/>
          </a:bodyPr>
          <a:lstStyle/>
          <a:p>
            <a:r>
              <a:rPr lang="en-US" dirty="0" smtClean="0"/>
              <a:t>Gender ratio in the population of BA diploma owners</a:t>
            </a:r>
          </a:p>
        </p:txBody>
      </p:sp>
      <p:sp>
        <p:nvSpPr>
          <p:cNvPr id="8" name="Textfeld 5"/>
          <p:cNvSpPr txBox="1"/>
          <p:nvPr/>
        </p:nvSpPr>
        <p:spPr>
          <a:xfrm>
            <a:off x="584514" y="908720"/>
            <a:ext cx="8970997" cy="5078313"/>
          </a:xfrm>
          <a:prstGeom prst="rect">
            <a:avLst/>
          </a:prstGeom>
          <a:noFill/>
        </p:spPr>
        <p:txBody>
          <a:bodyPr wrap="square" rtlCol="0">
            <a:spAutoFit/>
          </a:bodyPr>
          <a:lstStyle/>
          <a:p>
            <a:r>
              <a:rPr lang="en-US" sz="2400" b="1" dirty="0" smtClean="0"/>
              <a:t>Data</a:t>
            </a:r>
            <a:endParaRPr lang="en-US" sz="2400" dirty="0" smtClean="0"/>
          </a:p>
          <a:p>
            <a:r>
              <a:rPr lang="en-US" sz="2000" dirty="0" smtClean="0"/>
              <a:t>Source LIS-US 1917-2019, BA diploma owners</a:t>
            </a:r>
          </a:p>
          <a:p>
            <a:r>
              <a:rPr lang="en-US" sz="2000" b="1" dirty="0" smtClean="0"/>
              <a:t>Dependent variable</a:t>
            </a:r>
          </a:p>
          <a:p>
            <a:r>
              <a:rPr lang="en-US" sz="2000" dirty="0" err="1" smtClean="0"/>
              <a:t>genderratio</a:t>
            </a:r>
            <a:r>
              <a:rPr lang="en-US" sz="2000" dirty="0" smtClean="0"/>
              <a:t> = 1 for female, 0 for male </a:t>
            </a:r>
            <a:r>
              <a:rPr lang="en-US" sz="2000" dirty="0" smtClean="0">
                <a:sym typeface="Wingdings" panose="05000000000000000000" pitchFamily="2" charset="2"/>
              </a:rPr>
              <a:t> gender balance at 0.5</a:t>
            </a:r>
            <a:endParaRPr lang="en-US" sz="2000" dirty="0" smtClean="0"/>
          </a:p>
          <a:p>
            <a:r>
              <a:rPr lang="en-US" sz="2000" b="1" dirty="0"/>
              <a:t>Independent variables</a:t>
            </a:r>
          </a:p>
          <a:p>
            <a:r>
              <a:rPr lang="en-US" sz="2000" dirty="0"/>
              <a:t>Age, </a:t>
            </a:r>
            <a:r>
              <a:rPr lang="en-US" sz="2000" dirty="0" smtClean="0"/>
              <a:t>Period, Cohort (</a:t>
            </a:r>
            <a:r>
              <a:rPr lang="en-US" sz="2000" dirty="0"/>
              <a:t>date of birth).</a:t>
            </a:r>
          </a:p>
          <a:p>
            <a:endParaRPr lang="en-US" sz="2000" dirty="0" smtClean="0"/>
          </a:p>
          <a:p>
            <a:r>
              <a:rPr lang="en-US" sz="2000" b="1" dirty="0" smtClean="0"/>
              <a:t>Method</a:t>
            </a:r>
            <a:endParaRPr lang="en-US" sz="2000" b="1" dirty="0"/>
          </a:p>
          <a:p>
            <a:r>
              <a:rPr lang="en-US" sz="2000" dirty="0" err="1" smtClean="0"/>
              <a:t>apcd</a:t>
            </a:r>
            <a:r>
              <a:rPr lang="en-US" sz="2000" dirty="0" smtClean="0"/>
              <a:t> </a:t>
            </a:r>
            <a:r>
              <a:rPr lang="en-US" sz="2000" dirty="0"/>
              <a:t>[included in the STATA </a:t>
            </a:r>
            <a:r>
              <a:rPr lang="en-US" sz="2000" dirty="0" err="1"/>
              <a:t>ssc</a:t>
            </a:r>
            <a:r>
              <a:rPr lang="en-US" sz="2000" dirty="0"/>
              <a:t> install </a:t>
            </a:r>
            <a:r>
              <a:rPr lang="en-US" sz="2000" dirty="0" err="1" smtClean="0"/>
              <a:t>apcd</a:t>
            </a:r>
            <a:r>
              <a:rPr lang="en-US" sz="2000" dirty="0" smtClean="0"/>
              <a:t> </a:t>
            </a:r>
            <a:r>
              <a:rPr lang="en-US" sz="2000" dirty="0"/>
              <a:t>] logit specification</a:t>
            </a:r>
          </a:p>
          <a:p>
            <a:r>
              <a:rPr lang="en-US" sz="2000" dirty="0" err="1"/>
              <a:t>apctlag</a:t>
            </a:r>
            <a:r>
              <a:rPr lang="en-US" sz="2000" dirty="0"/>
              <a:t> [included in the STATA </a:t>
            </a:r>
            <a:r>
              <a:rPr lang="en-US" sz="2000" dirty="0" err="1"/>
              <a:t>ssc</a:t>
            </a:r>
            <a:r>
              <a:rPr lang="en-US" sz="2000" dirty="0"/>
              <a:t> install </a:t>
            </a:r>
            <a:r>
              <a:rPr lang="en-US" sz="2000" dirty="0" err="1"/>
              <a:t>apcgo</a:t>
            </a:r>
            <a:r>
              <a:rPr lang="en-US" sz="2000" dirty="0"/>
              <a:t> ] logit specification</a:t>
            </a:r>
          </a:p>
          <a:p>
            <a:r>
              <a:rPr lang="en-US" sz="2000" dirty="0" smtClean="0"/>
              <a:t/>
            </a:r>
            <a:br>
              <a:rPr lang="en-US" sz="2000" dirty="0" smtClean="0"/>
            </a:br>
            <a:endParaRPr lang="en-US" sz="2000" dirty="0"/>
          </a:p>
          <a:p>
            <a:r>
              <a:rPr lang="en-US" sz="2000" b="1" dirty="0" smtClean="0"/>
              <a:t>Main interest</a:t>
            </a:r>
            <a:endParaRPr lang="en-US" sz="2000" b="1" dirty="0"/>
          </a:p>
          <a:p>
            <a:r>
              <a:rPr lang="en-US" sz="2000" dirty="0" smtClean="0"/>
              <a:t>Are we at mean(</a:t>
            </a:r>
            <a:r>
              <a:rPr lang="en-US" sz="2000" dirty="0" err="1" smtClean="0"/>
              <a:t>genderratio</a:t>
            </a:r>
            <a:r>
              <a:rPr lang="en-US" sz="2000" dirty="0" smtClean="0"/>
              <a:t>)=0.5 (</a:t>
            </a:r>
            <a:r>
              <a:rPr lang="en-US" sz="2000" dirty="0" smtClean="0">
                <a:sym typeface="Wingdings" panose="05000000000000000000" pitchFamily="2" charset="2"/>
              </a:rPr>
              <a:t> logit=0</a:t>
            </a:r>
            <a:r>
              <a:rPr lang="en-US" sz="2000" dirty="0" smtClean="0"/>
              <a:t>) or not, for which cohort? </a:t>
            </a:r>
          </a:p>
          <a:p>
            <a:endParaRPr lang="en-US" sz="2000" dirty="0"/>
          </a:p>
          <a:p>
            <a:r>
              <a:rPr lang="en-US" sz="2000" dirty="0" smtClean="0"/>
              <a:t>3 minutes crunch … </a:t>
            </a:r>
            <a:endParaRPr lang="en-US" sz="2000" dirty="0"/>
          </a:p>
        </p:txBody>
      </p:sp>
      <p:sp>
        <p:nvSpPr>
          <p:cNvPr id="5" name="Rectangle 4"/>
          <p:cNvSpPr/>
          <p:nvPr/>
        </p:nvSpPr>
        <p:spPr>
          <a:xfrm>
            <a:off x="6897216" y="332656"/>
            <a:ext cx="809837" cy="461665"/>
          </a:xfrm>
          <a:prstGeom prst="rect">
            <a:avLst/>
          </a:prstGeom>
        </p:spPr>
        <p:txBody>
          <a:bodyPr wrap="none">
            <a:spAutoFit/>
          </a:bodyPr>
          <a:lstStyle/>
          <a:p>
            <a:r>
              <a:rPr lang="en-US" dirty="0"/>
              <a:t> U.S.</a:t>
            </a:r>
          </a:p>
        </p:txBody>
      </p:sp>
      <p:sp>
        <p:nvSpPr>
          <p:cNvPr id="2" name="Rectangle 1"/>
          <p:cNvSpPr/>
          <p:nvPr/>
        </p:nvSpPr>
        <p:spPr>
          <a:xfrm>
            <a:off x="5745088" y="869811"/>
            <a:ext cx="2524409" cy="830997"/>
          </a:xfrm>
          <a:prstGeom prst="rect">
            <a:avLst/>
          </a:prstGeom>
        </p:spPr>
        <p:txBody>
          <a:bodyPr wrap="none">
            <a:spAutoFit/>
          </a:bodyPr>
          <a:lstStyle/>
          <a:p>
            <a:r>
              <a:rPr lang="en-US" dirty="0" smtClean="0"/>
              <a:t>Tot N= </a:t>
            </a:r>
            <a:r>
              <a:rPr lang="en-US" dirty="0"/>
              <a:t> 3,340,610 </a:t>
            </a:r>
            <a:endParaRPr lang="en-US" dirty="0" smtClean="0"/>
          </a:p>
          <a:p>
            <a:r>
              <a:rPr lang="en-US" dirty="0"/>
              <a:t>BA N= </a:t>
            </a:r>
            <a:r>
              <a:rPr lang="en-US" dirty="0" smtClean="0"/>
              <a:t>933,289</a:t>
            </a:r>
            <a:endParaRPr lang="en-US" dirty="0"/>
          </a:p>
        </p:txBody>
      </p:sp>
    </p:spTree>
    <p:extLst>
      <p:ext uri="{BB962C8B-B14F-4D97-AF65-F5344CB8AC3E}">
        <p14:creationId xmlns:p14="http://schemas.microsoft.com/office/powerpoint/2010/main" val="1494087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2" end="1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28464" y="152793"/>
            <a:ext cx="9649071" cy="3785652"/>
          </a:xfrm>
          <a:prstGeom prst="rect">
            <a:avLst/>
          </a:prstGeom>
          <a:noFill/>
        </p:spPr>
        <p:txBody>
          <a:bodyPr wrap="square" rtlCol="0">
            <a:spAutoFit/>
          </a:bodyPr>
          <a:lstStyle/>
          <a:p>
            <a:r>
              <a:rPr lang="en-US" sz="3200" b="1" dirty="0" smtClean="0"/>
              <a:t>3 PARTS</a:t>
            </a:r>
          </a:p>
          <a:p>
            <a:endParaRPr lang="en-US" sz="2800" dirty="0" smtClean="0"/>
          </a:p>
          <a:p>
            <a:endParaRPr lang="en-US" sz="2800" dirty="0"/>
          </a:p>
          <a:p>
            <a:endParaRPr lang="en-US" sz="2800" dirty="0" smtClean="0"/>
          </a:p>
          <a:p>
            <a:pPr>
              <a:spcAft>
                <a:spcPts val="2400"/>
              </a:spcAft>
            </a:pPr>
            <a:r>
              <a:rPr lang="en-US" sz="2800" b="1" dirty="0" smtClean="0"/>
              <a:t>1- Theory of Cohort inequalities </a:t>
            </a:r>
          </a:p>
          <a:p>
            <a:pPr>
              <a:spcAft>
                <a:spcPts val="2400"/>
              </a:spcAft>
            </a:pPr>
            <a:r>
              <a:rPr lang="en-US" sz="2800" b="1" dirty="0"/>
              <a:t>2</a:t>
            </a:r>
            <a:r>
              <a:rPr lang="en-US" sz="2800" b="1" dirty="0" smtClean="0"/>
              <a:t>- Methods for Age Period Cohort  </a:t>
            </a:r>
            <a:endParaRPr lang="en-US" sz="2800" b="1" dirty="0"/>
          </a:p>
          <a:p>
            <a:pPr>
              <a:spcAft>
                <a:spcPts val="2400"/>
              </a:spcAft>
            </a:pPr>
            <a:r>
              <a:rPr lang="en-US" sz="2800" b="1" dirty="0" smtClean="0"/>
              <a:t>3- Welfare regimes &amp; international comparisons with the LIS </a:t>
            </a:r>
          </a:p>
        </p:txBody>
      </p:sp>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3</a:t>
            </a:fld>
            <a:endParaRPr lang="fr-CH" dirty="0"/>
          </a:p>
        </p:txBody>
      </p:sp>
      <p:sp>
        <p:nvSpPr>
          <p:cNvPr id="4" name="Rectangle 3"/>
          <p:cNvSpPr/>
          <p:nvPr/>
        </p:nvSpPr>
        <p:spPr>
          <a:xfrm>
            <a:off x="848544" y="692696"/>
            <a:ext cx="8052493" cy="1200329"/>
          </a:xfrm>
          <a:prstGeom prst="rect">
            <a:avLst/>
          </a:prstGeom>
        </p:spPr>
        <p:txBody>
          <a:bodyPr wrap="square">
            <a:spAutoFit/>
          </a:bodyPr>
          <a:lstStyle/>
          <a:p>
            <a:r>
              <a:rPr lang="en-US" dirty="0" smtClean="0"/>
              <a:t>Download these slides here</a:t>
            </a:r>
          </a:p>
          <a:p>
            <a:r>
              <a:rPr lang="en-US" dirty="0">
                <a:hlinkClick r:id="rId3"/>
              </a:rPr>
              <a:t>http://</a:t>
            </a:r>
            <a:r>
              <a:rPr lang="en-US" dirty="0" smtClean="0">
                <a:hlinkClick r:id="rId3"/>
              </a:rPr>
              <a:t>www.louischauvel.org/LIS_WS_2021_LCa.pptx</a:t>
            </a:r>
            <a:r>
              <a:rPr lang="en-US" dirty="0" smtClean="0"/>
              <a:t>    </a:t>
            </a:r>
            <a:r>
              <a:rPr lang="en-US" dirty="0"/>
              <a:t>  </a:t>
            </a:r>
          </a:p>
          <a:p>
            <a:r>
              <a:rPr lang="en-US" dirty="0" smtClean="0"/>
              <a:t>Or follow link here </a:t>
            </a:r>
            <a:r>
              <a:rPr lang="en-US" u="sng" dirty="0" smtClean="0"/>
              <a:t>http</a:t>
            </a:r>
            <a:r>
              <a:rPr lang="en-US" u="sng" dirty="0"/>
              <a:t>://www.louischauvel.org/</a:t>
            </a:r>
          </a:p>
        </p:txBody>
      </p:sp>
    </p:spTree>
    <p:extLst>
      <p:ext uri="{BB962C8B-B14F-4D97-AF65-F5344CB8AC3E}">
        <p14:creationId xmlns:p14="http://schemas.microsoft.com/office/powerpoint/2010/main" val="425723945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lstStyle/>
          <a:p>
            <a:pPr>
              <a:spcBef>
                <a:spcPts val="0"/>
              </a:spcBef>
              <a:spcAft>
                <a:spcPts val="100"/>
              </a:spcAft>
            </a:pPr>
            <a:r>
              <a:rPr lang="en-US" sz="500" dirty="0">
                <a:latin typeface="Courier New" panose="02070309020205020404" pitchFamily="49" charset="0"/>
                <a:cs typeface="Courier New" panose="02070309020205020404" pitchFamily="49" charset="0"/>
              </a:rPr>
              <a:t>clear all                                              </a:t>
            </a:r>
          </a:p>
          <a:p>
            <a:pPr>
              <a:spcBef>
                <a:spcPts val="0"/>
              </a:spcBef>
              <a:spcAft>
                <a:spcPts val="100"/>
              </a:spcAft>
            </a:pPr>
            <a:r>
              <a:rPr lang="en-US" sz="500" dirty="0" smtClean="0">
                <a:latin typeface="Courier New" panose="02070309020205020404" pitchFamily="49" charset="0"/>
                <a:cs typeface="Courier New" panose="02070309020205020404" pitchFamily="49" charset="0"/>
              </a:rPr>
              <a:t>set </a:t>
            </a:r>
            <a:r>
              <a:rPr lang="en-US" sz="500" dirty="0" err="1">
                <a:latin typeface="Courier New" panose="02070309020205020404" pitchFamily="49" charset="0"/>
                <a:cs typeface="Courier New" panose="02070309020205020404" pitchFamily="49" charset="0"/>
              </a:rPr>
              <a:t>varabbrev</a:t>
            </a:r>
            <a:r>
              <a:rPr lang="en-US" sz="500" dirty="0">
                <a:latin typeface="Courier New" panose="02070309020205020404" pitchFamily="49" charset="0"/>
                <a:cs typeface="Courier New" panose="02070309020205020404" pitchFamily="49" charset="0"/>
              </a:rPr>
              <a:t> on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di "$S_DATE $S_TIME"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lissyuse</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lis</a:t>
            </a:r>
            <a:r>
              <a:rPr lang="en-US" sz="500" dirty="0">
                <a:latin typeface="Courier New" panose="02070309020205020404" pitchFamily="49" charset="0"/>
                <a:cs typeface="Courier New" panose="02070309020205020404" pitchFamily="49" charset="0"/>
              </a:rPr>
              <a:t> from(1970) iso2(us) </a:t>
            </a:r>
            <a:r>
              <a:rPr lang="en-US" sz="500" dirty="0" err="1">
                <a:latin typeface="Courier New" panose="02070309020205020404" pitchFamily="49" charset="0"/>
                <a:cs typeface="Courier New" panose="02070309020205020404" pitchFamily="49" charset="0"/>
              </a:rPr>
              <a:t>pvars</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dname</a:t>
            </a:r>
            <a:r>
              <a:rPr lang="en-US" sz="500" dirty="0">
                <a:latin typeface="Courier New" panose="02070309020205020404" pitchFamily="49" charset="0"/>
                <a:cs typeface="Courier New" panose="02070309020205020404" pitchFamily="49" charset="0"/>
              </a:rPr>
              <a:t> hid </a:t>
            </a:r>
            <a:r>
              <a:rPr lang="en-US" sz="500" dirty="0" err="1">
                <a:latin typeface="Courier New" panose="02070309020205020404" pitchFamily="49" charset="0"/>
                <a:cs typeface="Courier New" panose="02070309020205020404" pitchFamily="49" charset="0"/>
              </a:rPr>
              <a:t>ppopwgt</a:t>
            </a:r>
            <a:r>
              <a:rPr lang="en-US" sz="500" dirty="0">
                <a:latin typeface="Courier New" panose="02070309020205020404" pitchFamily="49" charset="0"/>
                <a:cs typeface="Courier New" panose="02070309020205020404" pitchFamily="49" charset="0"/>
              </a:rPr>
              <a:t> age sex relation </a:t>
            </a:r>
            <a:r>
              <a:rPr lang="en-US" sz="500" dirty="0" err="1">
                <a:latin typeface="Courier New" panose="02070309020205020404" pitchFamily="49" charset="0"/>
                <a:cs typeface="Courier New" panose="02070309020205020404" pitchFamily="49" charset="0"/>
              </a:rPr>
              <a:t>educlev</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educ</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ethnic_c</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health_c</a:t>
            </a:r>
            <a:r>
              <a:rPr lang="en-US" sz="500" dirty="0">
                <a:latin typeface="Courier New" panose="02070309020205020404" pitchFamily="49" charset="0"/>
                <a:cs typeface="Courier New" panose="02070309020205020404" pitchFamily="49" charset="0"/>
              </a:rPr>
              <a:t> ) </a:t>
            </a:r>
            <a:r>
              <a:rPr lang="en-US" sz="500" dirty="0" err="1">
                <a:latin typeface="Courier New" panose="02070309020205020404" pitchFamily="49" charset="0"/>
                <a:cs typeface="Courier New" panose="02070309020205020404" pitchFamily="49" charset="0"/>
              </a:rPr>
              <a:t>hvars</a:t>
            </a:r>
            <a:r>
              <a:rPr lang="en-US" sz="500" dirty="0">
                <a:latin typeface="Courier New" panose="02070309020205020404" pitchFamily="49" charset="0"/>
                <a:cs typeface="Courier New" panose="02070309020205020404" pitchFamily="49" charset="0"/>
              </a:rPr>
              <a:t>(hid year iso2 </a:t>
            </a:r>
            <a:r>
              <a:rPr lang="en-US" sz="500" dirty="0" err="1">
                <a:latin typeface="Courier New" panose="02070309020205020404" pitchFamily="49" charset="0"/>
                <a:cs typeface="Courier New" panose="02070309020205020404" pitchFamily="49" charset="0"/>
              </a:rPr>
              <a:t>hpopwgt</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dhi</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nhhmem</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region_c</a:t>
            </a:r>
            <a:r>
              <a:rPr lang="en-US" sz="500" dirty="0">
                <a:latin typeface="Courier New" panose="02070309020205020404" pitchFamily="49" charset="0"/>
                <a:cs typeface="Courier New" panose="02070309020205020404" pitchFamily="49" charset="0"/>
              </a:rPr>
              <a:t> )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*trick to complement missing years           </a:t>
            </a: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cyear</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int</a:t>
            </a:r>
            <a:r>
              <a:rPr lang="en-US" sz="500" dirty="0">
                <a:latin typeface="Courier New" panose="02070309020205020404" pitchFamily="49" charset="0"/>
                <a:cs typeface="Courier New" panose="02070309020205020404" pitchFamily="49" charset="0"/>
              </a:rPr>
              <a:t>(year+(</a:t>
            </a:r>
            <a:r>
              <a:rPr lang="en-US" sz="500" dirty="0" err="1">
                <a:latin typeface="Courier New" panose="02070309020205020404" pitchFamily="49" charset="0"/>
                <a:cs typeface="Courier New" panose="02070309020205020404" pitchFamily="49" charset="0"/>
              </a:rPr>
              <a:t>runiform</a:t>
            </a:r>
            <a:r>
              <a:rPr lang="en-US" sz="500" dirty="0">
                <a:latin typeface="Courier New" panose="02070309020205020404" pitchFamily="49" charset="0"/>
                <a:cs typeface="Courier New" panose="02070309020205020404" pitchFamily="49" charset="0"/>
              </a:rPr>
              <a:t>()*5-3))           </a:t>
            </a:r>
          </a:p>
          <a:p>
            <a:pPr>
              <a:spcBef>
                <a:spcPts val="0"/>
              </a:spcBef>
              <a:spcAft>
                <a:spcPts val="100"/>
              </a:spcAft>
            </a:pPr>
            <a:r>
              <a:rPr lang="en-US" sz="500" dirty="0">
                <a:latin typeface="Courier New" panose="02070309020205020404" pitchFamily="49" charset="0"/>
                <a:cs typeface="Courier New" panose="02070309020205020404" pitchFamily="49" charset="0"/>
              </a:rPr>
              <a:t>ta </a:t>
            </a:r>
            <a:r>
              <a:rPr lang="en-US" sz="500" dirty="0" err="1">
                <a:latin typeface="Courier New" panose="02070309020205020404" pitchFamily="49" charset="0"/>
                <a:cs typeface="Courier New" panose="02070309020205020404" pitchFamily="49" charset="0"/>
              </a:rPr>
              <a:t>cyear</a:t>
            </a:r>
            <a:r>
              <a:rPr lang="en-US" sz="500" dirty="0">
                <a:latin typeface="Courier New" panose="02070309020205020404" pitchFamily="49" charset="0"/>
                <a:cs typeface="Courier New" panose="02070309020205020404" pitchFamily="49" charset="0"/>
              </a:rPr>
              <a:t>           </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recode </a:t>
            </a:r>
            <a:r>
              <a:rPr lang="en-US" sz="500" dirty="0" err="1">
                <a:latin typeface="Courier New" panose="02070309020205020404" pitchFamily="49" charset="0"/>
                <a:cs typeface="Courier New" panose="02070309020205020404" pitchFamily="49" charset="0"/>
              </a:rPr>
              <a:t>cyear</a:t>
            </a:r>
            <a:r>
              <a:rPr lang="en-US" sz="500" dirty="0">
                <a:latin typeface="Courier New" panose="02070309020205020404" pitchFamily="49" charset="0"/>
                <a:cs typeface="Courier New" panose="02070309020205020404" pitchFamily="49" charset="0"/>
              </a:rPr>
              <a:t> (2020/max=2019)            </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*age and year in 5 y groups</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gen y5=</a:t>
            </a:r>
            <a:r>
              <a:rPr lang="en-US" sz="500" dirty="0" err="1">
                <a:latin typeface="Courier New" panose="02070309020205020404" pitchFamily="49" charset="0"/>
                <a:cs typeface="Courier New" panose="02070309020205020404" pitchFamily="49" charset="0"/>
              </a:rPr>
              <a:t>int</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cyear</a:t>
            </a:r>
            <a:r>
              <a:rPr lang="en-US" sz="500" dirty="0">
                <a:latin typeface="Courier New" panose="02070309020205020404" pitchFamily="49" charset="0"/>
                <a:cs typeface="Courier New" panose="02070309020205020404" pitchFamily="49" charset="0"/>
              </a:rPr>
              <a:t>/5)*5                         </a:t>
            </a:r>
          </a:p>
          <a:p>
            <a:pPr>
              <a:spcBef>
                <a:spcPts val="0"/>
              </a:spcBef>
              <a:spcAft>
                <a:spcPts val="100"/>
              </a:spcAft>
            </a:pPr>
            <a:r>
              <a:rPr lang="en-US" sz="500" dirty="0">
                <a:latin typeface="Courier New" panose="02070309020205020404" pitchFamily="49" charset="0"/>
                <a:cs typeface="Courier New" panose="02070309020205020404" pitchFamily="49" charset="0"/>
              </a:rPr>
              <a:t>gen a5=</a:t>
            </a:r>
            <a:r>
              <a:rPr lang="en-US" sz="500" dirty="0" err="1">
                <a:latin typeface="Courier New" panose="02070309020205020404" pitchFamily="49" charset="0"/>
                <a:cs typeface="Courier New" panose="02070309020205020404" pitchFamily="49" charset="0"/>
              </a:rPr>
              <a:t>int</a:t>
            </a:r>
            <a:r>
              <a:rPr lang="en-US" sz="500" dirty="0">
                <a:latin typeface="Courier New" panose="02070309020205020404" pitchFamily="49" charset="0"/>
                <a:cs typeface="Courier New" panose="02070309020205020404" pitchFamily="49" charset="0"/>
              </a:rPr>
              <a:t>(age/5)*5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*age selection</a:t>
            </a:r>
          </a:p>
          <a:p>
            <a:pPr>
              <a:spcBef>
                <a:spcPts val="0"/>
              </a:spcBef>
              <a:spcAft>
                <a:spcPts val="100"/>
              </a:spcAft>
            </a:pPr>
            <a:r>
              <a:rPr lang="en-US" sz="500" dirty="0">
                <a:latin typeface="Courier New" panose="02070309020205020404" pitchFamily="49" charset="0"/>
                <a:cs typeface="Courier New" panose="02070309020205020404" pitchFamily="49" charset="0"/>
              </a:rPr>
              <a:t>keep if age&gt;=25                   </a:t>
            </a:r>
          </a:p>
          <a:p>
            <a:pPr>
              <a:spcBef>
                <a:spcPts val="0"/>
              </a:spcBef>
              <a:spcAft>
                <a:spcPts val="100"/>
              </a:spcAft>
            </a:pPr>
            <a:r>
              <a:rPr lang="en-US" sz="500" dirty="0">
                <a:latin typeface="Courier New" panose="02070309020205020404" pitchFamily="49" charset="0"/>
                <a:cs typeface="Courier New" panose="02070309020205020404" pitchFamily="49" charset="0"/>
              </a:rPr>
              <a:t>keep if age&lt;=79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ed1=</a:t>
            </a:r>
            <a:r>
              <a:rPr lang="en-US" sz="500" dirty="0" err="1">
                <a:latin typeface="Courier New" panose="02070309020205020404" pitchFamily="49" charset="0"/>
                <a:cs typeface="Courier New" panose="02070309020205020404" pitchFamily="49" charset="0"/>
              </a:rPr>
              <a:t>int</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educlev</a:t>
            </a:r>
            <a:r>
              <a:rPr lang="en-US" sz="500" dirty="0">
                <a:latin typeface="Courier New" panose="02070309020205020404" pitchFamily="49" charset="0"/>
                <a:cs typeface="Courier New" panose="02070309020205020404" pitchFamily="49" charset="0"/>
              </a:rPr>
              <a:t>/100)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keep sex age year a5 y5 ed1 </a:t>
            </a:r>
            <a:r>
              <a:rPr lang="en-US" sz="500" dirty="0" err="1">
                <a:latin typeface="Courier New" panose="02070309020205020404" pitchFamily="49" charset="0"/>
                <a:cs typeface="Courier New" panose="02070309020205020404" pitchFamily="49" charset="0"/>
              </a:rPr>
              <a:t>educ</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educlev</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dhi</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edhi</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ccyy</a:t>
            </a:r>
            <a:r>
              <a:rPr lang="en-US" sz="500" dirty="0">
                <a:latin typeface="Courier New" panose="02070309020205020404" pitchFamily="49" charset="0"/>
                <a:cs typeface="Courier New" panose="02070309020205020404" pitchFamily="49" charset="0"/>
              </a:rPr>
              <a:t> iso2 year iso3 </a:t>
            </a:r>
            <a:r>
              <a:rPr lang="en-US" sz="500" dirty="0" err="1">
                <a:latin typeface="Courier New" panose="02070309020205020404" pitchFamily="49" charset="0"/>
                <a:cs typeface="Courier New" panose="02070309020205020404" pitchFamily="49" charset="0"/>
              </a:rPr>
              <a:t>ledhi</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su</a:t>
            </a:r>
            <a:r>
              <a:rPr lang="en-US" sz="500" dirty="0">
                <a:latin typeface="Courier New" panose="02070309020205020404" pitchFamily="49" charset="0"/>
                <a:cs typeface="Courier New" panose="02070309020205020404" pitchFamily="49" charset="0"/>
              </a:rPr>
              <a:t> *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*integer pop weight if </a:t>
            </a:r>
            <a:r>
              <a:rPr lang="en-US" sz="500" dirty="0" err="1">
                <a:latin typeface="Courier New" panose="02070309020205020404" pitchFamily="49" charset="0"/>
                <a:cs typeface="Courier New" panose="02070309020205020404" pitchFamily="49" charset="0"/>
              </a:rPr>
              <a:t>freq</a:t>
            </a:r>
            <a:r>
              <a:rPr lang="en-US" sz="500" dirty="0">
                <a:latin typeface="Courier New" panose="02070309020205020404" pitchFamily="49" charset="0"/>
                <a:cs typeface="Courier New" panose="02070309020205020404" pitchFamily="49" charset="0"/>
              </a:rPr>
              <a:t> weight </a:t>
            </a:r>
            <a:r>
              <a:rPr lang="en-US" sz="500" dirty="0" err="1">
                <a:latin typeface="Courier New" panose="02070309020205020404" pitchFamily="49" charset="0"/>
                <a:cs typeface="Courier New" panose="02070309020205020404" pitchFamily="49" charset="0"/>
              </a:rPr>
              <a:t>fw</a:t>
            </a:r>
            <a:r>
              <a:rPr lang="en-US" sz="500" dirty="0">
                <a:latin typeface="Courier New" panose="02070309020205020404" pitchFamily="49" charset="0"/>
                <a:cs typeface="Courier New" panose="02070309020205020404" pitchFamily="49" charset="0"/>
              </a:rPr>
              <a:t> is used ...</a:t>
            </a:r>
          </a:p>
          <a:p>
            <a:pPr>
              <a:spcBef>
                <a:spcPts val="0"/>
              </a:spcBef>
              <a:spcAft>
                <a:spcPts val="100"/>
              </a:spcAft>
            </a:pPr>
            <a:r>
              <a:rPr lang="en-US" sz="500" dirty="0">
                <a:latin typeface="Courier New" panose="02070309020205020404" pitchFamily="49" charset="0"/>
                <a:cs typeface="Courier New" panose="02070309020205020404" pitchFamily="49" charset="0"/>
              </a:rPr>
              <a:t>replace </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int</a:t>
            </a:r>
            <a:r>
              <a:rPr lang="en-US" sz="500" dirty="0">
                <a:latin typeface="Courier New" panose="02070309020205020404" pitchFamily="49" charset="0"/>
                <a:cs typeface="Courier New" panose="02070309020205020404" pitchFamily="49" charset="0"/>
              </a:rPr>
              <a:t>(ppop+1)                   </a:t>
            </a:r>
          </a:p>
          <a:p>
            <a:pPr>
              <a:spcBef>
                <a:spcPts val="0"/>
              </a:spcBef>
              <a:spcAft>
                <a:spcPts val="100"/>
              </a:spcAft>
            </a:pPr>
            <a:r>
              <a:rPr lang="en-US" sz="500" dirty="0">
                <a:latin typeface="Courier New" panose="02070309020205020404" pitchFamily="49" charset="0"/>
                <a:cs typeface="Courier New" panose="02070309020205020404" pitchFamily="49" charset="0"/>
              </a:rPr>
              <a:t>drop if </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&lt;1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c5=y5-a5                   </a:t>
            </a:r>
          </a:p>
          <a:p>
            <a:pPr>
              <a:spcBef>
                <a:spcPts val="0"/>
              </a:spcBef>
              <a:spcAft>
                <a:spcPts val="100"/>
              </a:spcAft>
            </a:pPr>
            <a:r>
              <a:rPr lang="en-US" sz="500" dirty="0">
                <a:latin typeface="Courier New" panose="02070309020205020404" pitchFamily="49" charset="0"/>
                <a:cs typeface="Courier New" panose="02070309020205020404" pitchFamily="49" charset="0"/>
              </a:rPr>
              <a:t>tab a5  y5 [w=</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 s(c5) </a:t>
            </a:r>
            <a:r>
              <a:rPr lang="en-US" sz="500" dirty="0" err="1">
                <a:latin typeface="Courier New" panose="02070309020205020404" pitchFamily="49" charset="0"/>
                <a:cs typeface="Courier New" panose="02070309020205020404" pitchFamily="49" charset="0"/>
              </a:rPr>
              <a:t>nofreq</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nost</a:t>
            </a:r>
            <a:r>
              <a:rPr lang="en-US" sz="500" dirty="0">
                <a:latin typeface="Courier New" panose="02070309020205020404" pitchFamily="49" charset="0"/>
                <a:cs typeface="Courier New" panose="02070309020205020404" pitchFamily="49" charset="0"/>
              </a:rPr>
              <a:t> noobs  w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estim</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esse</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*tricks to determine max and </a:t>
            </a:r>
            <a:r>
              <a:rPr lang="en-US" sz="500" dirty="0" err="1">
                <a:latin typeface="Courier New" panose="02070309020205020404" pitchFamily="49" charset="0"/>
                <a:cs typeface="Courier New" panose="02070309020205020404" pitchFamily="49" charset="0"/>
              </a:rPr>
              <a:t>mn</a:t>
            </a:r>
            <a:r>
              <a:rPr lang="en-US" sz="500" dirty="0">
                <a:latin typeface="Courier New" panose="02070309020205020404" pitchFamily="49" charset="0"/>
                <a:cs typeface="Courier New" panose="02070309020205020404" pitchFamily="49" charset="0"/>
              </a:rPr>
              <a:t> cohort</a:t>
            </a:r>
          </a:p>
          <a:p>
            <a:pPr>
              <a:spcBef>
                <a:spcPts val="0"/>
              </a:spcBef>
              <a:spcAft>
                <a:spcPts val="100"/>
              </a:spcAft>
            </a:pPr>
            <a:r>
              <a:rPr lang="en-US" sz="500" dirty="0" err="1">
                <a:latin typeface="Courier New" panose="02070309020205020404" pitchFamily="49" charset="0"/>
                <a:cs typeface="Courier New" panose="02070309020205020404" pitchFamily="49" charset="0"/>
              </a:rPr>
              <a:t>su</a:t>
            </a:r>
            <a:r>
              <a:rPr lang="en-US" sz="500" dirty="0">
                <a:latin typeface="Courier New" panose="02070309020205020404" pitchFamily="49" charset="0"/>
                <a:cs typeface="Courier New" panose="02070309020205020404" pitchFamily="49" charset="0"/>
              </a:rPr>
              <a:t> a5 y5 c5                 </a:t>
            </a: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tmpconame</a:t>
            </a:r>
            <a:r>
              <a:rPr lang="en-US" sz="500" dirty="0">
                <a:latin typeface="Courier New" panose="02070309020205020404" pitchFamily="49" charset="0"/>
                <a:cs typeface="Courier New" panose="02070309020205020404" pitchFamily="49" charset="0"/>
              </a:rPr>
              <a:t>=string(c5)                    </a:t>
            </a:r>
          </a:p>
          <a:p>
            <a:pPr>
              <a:spcBef>
                <a:spcPts val="0"/>
              </a:spcBef>
              <a:spcAft>
                <a:spcPts val="100"/>
              </a:spcAft>
            </a:pPr>
            <a:r>
              <a:rPr lang="en-US" sz="500" dirty="0" err="1">
                <a:latin typeface="Courier New" panose="02070309020205020404" pitchFamily="49" charset="0"/>
                <a:cs typeface="Courier New" panose="02070309020205020404" pitchFamily="49" charset="0"/>
              </a:rPr>
              <a:t>noi</a:t>
            </a:r>
            <a:r>
              <a:rPr lang="en-US" sz="500" dirty="0">
                <a:latin typeface="Courier New" panose="02070309020205020404" pitchFamily="49" charset="0"/>
                <a:cs typeface="Courier New" panose="02070309020205020404" pitchFamily="49" charset="0"/>
              </a:rPr>
              <a:t> ta </a:t>
            </a:r>
            <a:r>
              <a:rPr lang="en-US" sz="500" dirty="0" err="1">
                <a:latin typeface="Courier New" panose="02070309020205020404" pitchFamily="49" charset="0"/>
                <a:cs typeface="Courier New" panose="02070309020205020404" pitchFamily="49" charset="0"/>
              </a:rPr>
              <a:t>tmpconame</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encode </a:t>
            </a:r>
            <a:r>
              <a:rPr lang="en-US" sz="500" dirty="0" err="1">
                <a:latin typeface="Courier New" panose="02070309020205020404" pitchFamily="49" charset="0"/>
                <a:cs typeface="Courier New" panose="02070309020205020404" pitchFamily="49" charset="0"/>
              </a:rPr>
              <a:t>tmpconame</a:t>
            </a:r>
            <a:r>
              <a:rPr lang="en-US" sz="500" dirty="0">
                <a:latin typeface="Courier New" panose="02070309020205020404" pitchFamily="49" charset="0"/>
                <a:cs typeface="Courier New" panose="02070309020205020404" pitchFamily="49" charset="0"/>
              </a:rPr>
              <a:t>  , gen(</a:t>
            </a:r>
            <a:r>
              <a:rPr lang="en-US" sz="500" dirty="0" err="1">
                <a:latin typeface="Courier New" panose="02070309020205020404" pitchFamily="49" charset="0"/>
                <a:cs typeface="Courier New" panose="02070309020205020404" pitchFamily="49" charset="0"/>
              </a:rPr>
              <a:t>tmpconum</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noi</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su</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tmpconum</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local </a:t>
            </a:r>
            <a:r>
              <a:rPr lang="en-US" sz="500" dirty="0" err="1">
                <a:latin typeface="Courier New" panose="02070309020205020404" pitchFamily="49" charset="0"/>
                <a:cs typeface="Courier New" panose="02070309020205020404" pitchFamily="49" charset="0"/>
              </a:rPr>
              <a:t>cmax</a:t>
            </a:r>
            <a:r>
              <a:rPr lang="en-US" sz="500" dirty="0">
                <a:latin typeface="Courier New" panose="02070309020205020404" pitchFamily="49" charset="0"/>
                <a:cs typeface="Courier New" panose="02070309020205020404" pitchFamily="49" charset="0"/>
              </a:rPr>
              <a:t>=r(max)                   </a:t>
            </a:r>
          </a:p>
          <a:p>
            <a:pPr>
              <a:spcBef>
                <a:spcPts val="0"/>
              </a:spcBef>
              <a:spcAft>
                <a:spcPts val="100"/>
              </a:spcAft>
            </a:pPr>
            <a:r>
              <a:rPr lang="en-US" sz="500" dirty="0">
                <a:latin typeface="Courier New" panose="02070309020205020404" pitchFamily="49" charset="0"/>
                <a:cs typeface="Courier New" panose="02070309020205020404" pitchFamily="49" charset="0"/>
              </a:rPr>
              <a:t>local </a:t>
            </a:r>
            <a:r>
              <a:rPr lang="en-US" sz="500" dirty="0" err="1">
                <a:latin typeface="Courier New" panose="02070309020205020404" pitchFamily="49" charset="0"/>
                <a:cs typeface="Courier New" panose="02070309020205020404" pitchFamily="49" charset="0"/>
              </a:rPr>
              <a:t>cmin</a:t>
            </a:r>
            <a:r>
              <a:rPr lang="en-US" sz="500" dirty="0">
                <a:latin typeface="Courier New" panose="02070309020205020404" pitchFamily="49" charset="0"/>
                <a:cs typeface="Courier New" panose="02070309020205020404" pitchFamily="49" charset="0"/>
              </a:rPr>
              <a:t>=r(min)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noi</a:t>
            </a:r>
            <a:r>
              <a:rPr lang="en-US" sz="500" dirty="0">
                <a:latin typeface="Courier New" panose="02070309020205020404" pitchFamily="49" charset="0"/>
                <a:cs typeface="Courier New" panose="02070309020205020404" pitchFamily="49" charset="0"/>
              </a:rPr>
              <a:t> di  `</a:t>
            </a:r>
            <a:r>
              <a:rPr lang="en-US" sz="500" dirty="0" err="1">
                <a:latin typeface="Courier New" panose="02070309020205020404" pitchFamily="49" charset="0"/>
                <a:cs typeface="Courier New" panose="02070309020205020404" pitchFamily="49" charset="0"/>
              </a:rPr>
              <a:t>cmin</a:t>
            </a:r>
            <a:r>
              <a:rPr lang="en-US" sz="500" dirty="0">
                <a:latin typeface="Courier New" panose="02070309020205020404" pitchFamily="49" charset="0"/>
                <a:cs typeface="Courier New" panose="02070309020205020404" pitchFamily="49" charset="0"/>
              </a:rPr>
              <a:t>' "   " `</a:t>
            </a:r>
            <a:r>
              <a:rPr lang="en-US" sz="500" dirty="0" err="1">
                <a:latin typeface="Courier New" panose="02070309020205020404" pitchFamily="49" charset="0"/>
                <a:cs typeface="Courier New" panose="02070309020205020404" pitchFamily="49" charset="0"/>
              </a:rPr>
              <a:t>cmax</a:t>
            </a:r>
            <a:r>
              <a:rPr lang="en-US" sz="500" dirty="0">
                <a:latin typeface="Courier New" panose="02070309020205020404" pitchFamily="49" charset="0"/>
                <a:cs typeface="Courier New" panose="02070309020205020404" pitchFamily="49" charset="0"/>
              </a:rPr>
              <a:t>'                  </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 we keep BA holders           </a:t>
            </a:r>
          </a:p>
          <a:p>
            <a:pPr>
              <a:spcBef>
                <a:spcPts val="0"/>
              </a:spcBef>
              <a:spcAft>
                <a:spcPts val="100"/>
              </a:spcAft>
            </a:pPr>
            <a:r>
              <a:rPr lang="en-US" sz="500" dirty="0" err="1">
                <a:latin typeface="Courier New" panose="02070309020205020404" pitchFamily="49" charset="0"/>
                <a:cs typeface="Courier New" panose="02070309020205020404" pitchFamily="49" charset="0"/>
              </a:rPr>
              <a:t>su</a:t>
            </a:r>
            <a:r>
              <a:rPr lang="en-US" sz="500" dirty="0">
                <a:latin typeface="Courier New" panose="02070309020205020404" pitchFamily="49" charset="0"/>
                <a:cs typeface="Courier New" panose="02070309020205020404" pitchFamily="49" charset="0"/>
              </a:rPr>
              <a:t> *                </a:t>
            </a:r>
          </a:p>
          <a:p>
            <a:pPr>
              <a:spcBef>
                <a:spcPts val="0"/>
              </a:spcBef>
              <a:spcAft>
                <a:spcPts val="100"/>
              </a:spcAft>
            </a:pPr>
            <a:r>
              <a:rPr lang="en-US" sz="500" dirty="0">
                <a:latin typeface="Courier New" panose="02070309020205020404" pitchFamily="49" charset="0"/>
                <a:cs typeface="Courier New" panose="02070309020205020404" pitchFamily="49" charset="0"/>
              </a:rPr>
              <a:t>recode </a:t>
            </a:r>
            <a:r>
              <a:rPr lang="en-US" sz="500" dirty="0" err="1">
                <a:latin typeface="Courier New" panose="02070309020205020404" pitchFamily="49" charset="0"/>
                <a:cs typeface="Courier New" panose="02070309020205020404" pitchFamily="49" charset="0"/>
              </a:rPr>
              <a:t>educlev</a:t>
            </a:r>
            <a:r>
              <a:rPr lang="en-US" sz="500" dirty="0">
                <a:latin typeface="Courier New" panose="02070309020205020404" pitchFamily="49" charset="0"/>
                <a:cs typeface="Courier New" panose="02070309020205020404" pitchFamily="49" charset="0"/>
              </a:rPr>
              <a:t> (312 /max=1) (else=0)          </a:t>
            </a:r>
          </a:p>
          <a:p>
            <a:pPr>
              <a:spcBef>
                <a:spcPts val="0"/>
              </a:spcBef>
              <a:spcAft>
                <a:spcPts val="100"/>
              </a:spcAft>
            </a:pPr>
            <a:r>
              <a:rPr lang="en-US" sz="500" dirty="0">
                <a:latin typeface="Courier New" panose="02070309020205020404" pitchFamily="49" charset="0"/>
                <a:cs typeface="Courier New" panose="02070309020205020404" pitchFamily="49" charset="0"/>
              </a:rPr>
              <a:t>replace </a:t>
            </a:r>
            <a:r>
              <a:rPr lang="en-US" sz="500" dirty="0" err="1">
                <a:latin typeface="Courier New" panose="02070309020205020404" pitchFamily="49" charset="0"/>
                <a:cs typeface="Courier New" panose="02070309020205020404" pitchFamily="49" charset="0"/>
              </a:rPr>
              <a:t>educ</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educlev</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ta </a:t>
            </a:r>
            <a:r>
              <a:rPr lang="en-US" sz="500" dirty="0" err="1">
                <a:latin typeface="Courier New" panose="02070309020205020404" pitchFamily="49" charset="0"/>
                <a:cs typeface="Courier New" panose="02070309020205020404" pitchFamily="49" charset="0"/>
              </a:rPr>
              <a:t>educ</a:t>
            </a:r>
            <a:r>
              <a:rPr lang="en-US" sz="500" dirty="0">
                <a:latin typeface="Courier New" panose="02070309020205020404" pitchFamily="49" charset="0"/>
                <a:cs typeface="Courier New" panose="02070309020205020404" pitchFamily="49" charset="0"/>
              </a:rPr>
              <a:t> y5 </a:t>
            </a:r>
          </a:p>
          <a:p>
            <a:pPr>
              <a:spcBef>
                <a:spcPts val="0"/>
              </a:spcBef>
              <a:spcAft>
                <a:spcPts val="100"/>
              </a:spcAft>
            </a:pPr>
            <a:r>
              <a:rPr lang="en-US" sz="500" dirty="0">
                <a:latin typeface="Courier New" panose="02070309020205020404" pitchFamily="49" charset="0"/>
                <a:cs typeface="Courier New" panose="02070309020205020404" pitchFamily="49" charset="0"/>
              </a:rPr>
              <a:t>keep if </a:t>
            </a:r>
            <a:r>
              <a:rPr lang="en-US" sz="500" dirty="0" err="1">
                <a:latin typeface="Courier New" panose="02070309020205020404" pitchFamily="49" charset="0"/>
                <a:cs typeface="Courier New" panose="02070309020205020404" pitchFamily="49" charset="0"/>
              </a:rPr>
              <a:t>educlev</a:t>
            </a:r>
            <a:r>
              <a:rPr lang="en-US" sz="500" dirty="0">
                <a:latin typeface="Courier New" panose="02070309020205020404" pitchFamily="49" charset="0"/>
                <a:cs typeface="Courier New" panose="02070309020205020404" pitchFamily="49" charset="0"/>
              </a:rPr>
              <a:t>==1  </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*generate </a:t>
            </a:r>
            <a:r>
              <a:rPr lang="en-US" sz="500" dirty="0" err="1">
                <a:latin typeface="Courier New" panose="02070309020205020404" pitchFamily="49" charset="0"/>
                <a:cs typeface="Courier New" panose="02070309020205020404" pitchFamily="49" charset="0"/>
              </a:rPr>
              <a:t>genderratio</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var</a:t>
            </a: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genderratio</a:t>
            </a:r>
            <a:r>
              <a:rPr lang="en-US" sz="500" dirty="0">
                <a:latin typeface="Courier New" panose="02070309020205020404" pitchFamily="49" charset="0"/>
                <a:cs typeface="Courier New" panose="02070309020205020404" pitchFamily="49" charset="0"/>
              </a:rPr>
              <a:t>=sex==2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tab a5 y5 [w=</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 s(</a:t>
            </a:r>
            <a:r>
              <a:rPr lang="en-US" sz="500" dirty="0" err="1">
                <a:latin typeface="Courier New" panose="02070309020205020404" pitchFamily="49" charset="0"/>
                <a:cs typeface="Courier New" panose="02070309020205020404" pitchFamily="49" charset="0"/>
              </a:rPr>
              <a:t>gend</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nofreq</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nost</a:t>
            </a:r>
            <a:r>
              <a:rPr lang="en-US" sz="500" dirty="0">
                <a:latin typeface="Courier New" panose="02070309020205020404" pitchFamily="49" charset="0"/>
                <a:cs typeface="Courier New" panose="02070309020205020404" pitchFamily="49" charset="0"/>
              </a:rPr>
              <a:t> noobs  w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wgh</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*the main command </a:t>
            </a:r>
            <a:r>
              <a:rPr lang="en-US" sz="500" dirty="0" err="1">
                <a:latin typeface="Courier New" panose="02070309020205020404" pitchFamily="49" charset="0"/>
                <a:cs typeface="Courier New" panose="02070309020205020404" pitchFamily="49" charset="0"/>
              </a:rPr>
              <a:t>apcd</a:t>
            </a: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apctlag</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apcd</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genderratio</a:t>
            </a:r>
            <a:r>
              <a:rPr lang="en-US" sz="500" dirty="0">
                <a:latin typeface="Courier New" panose="02070309020205020404" pitchFamily="49" charset="0"/>
                <a:cs typeface="Courier New" panose="02070309020205020404" pitchFamily="49" charset="0"/>
              </a:rPr>
              <a:t>  [pw=</a:t>
            </a:r>
            <a:r>
              <a:rPr lang="en-US" sz="500" dirty="0" err="1">
                <a:latin typeface="Courier New" panose="02070309020205020404" pitchFamily="49" charset="0"/>
                <a:cs typeface="Courier New" panose="02070309020205020404" pitchFamily="49" charset="0"/>
              </a:rPr>
              <a:t>wgh</a:t>
            </a:r>
            <a:r>
              <a:rPr lang="en-US" sz="500" dirty="0">
                <a:latin typeface="Courier New" panose="02070309020205020404" pitchFamily="49" charset="0"/>
                <a:cs typeface="Courier New" panose="02070309020205020404" pitchFamily="49" charset="0"/>
              </a:rPr>
              <a:t>] , age(a5) period(y5) f(bin) l(logit)            </a:t>
            </a:r>
          </a:p>
          <a:p>
            <a:pPr>
              <a:spcBef>
                <a:spcPts val="0"/>
              </a:spcBef>
              <a:spcAft>
                <a:spcPts val="100"/>
              </a:spcAft>
            </a:pPr>
            <a:r>
              <a:rPr lang="en-US" sz="500" dirty="0">
                <a:latin typeface="Courier New" panose="02070309020205020404" pitchFamily="49" charset="0"/>
                <a:cs typeface="Courier New" panose="02070309020205020404" pitchFamily="49" charset="0"/>
              </a:rPr>
              <a:t>*</a:t>
            </a:r>
            <a:r>
              <a:rPr lang="en-US" sz="500" dirty="0" err="1">
                <a:latin typeface="Courier New" panose="02070309020205020404" pitchFamily="49" charset="0"/>
                <a:cs typeface="Courier New" panose="02070309020205020404" pitchFamily="49" charset="0"/>
              </a:rPr>
              <a:t>apctlag</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genderratio</a:t>
            </a:r>
            <a:r>
              <a:rPr lang="en-US" sz="500" dirty="0">
                <a:latin typeface="Courier New" panose="02070309020205020404" pitchFamily="49" charset="0"/>
                <a:cs typeface="Courier New" panose="02070309020205020404" pitchFamily="49" charset="0"/>
              </a:rPr>
              <a:t>  [pw=</a:t>
            </a:r>
            <a:r>
              <a:rPr lang="en-US" sz="500" dirty="0" err="1">
                <a:latin typeface="Courier New" panose="02070309020205020404" pitchFamily="49" charset="0"/>
                <a:cs typeface="Courier New" panose="02070309020205020404" pitchFamily="49" charset="0"/>
              </a:rPr>
              <a:t>wgh</a:t>
            </a:r>
            <a:r>
              <a:rPr lang="en-US" sz="500" dirty="0">
                <a:latin typeface="Courier New" panose="02070309020205020404" pitchFamily="49" charset="0"/>
                <a:cs typeface="Courier New" panose="02070309020205020404" pitchFamily="49" charset="0"/>
              </a:rPr>
              <a:t>] , age(a5) period(y5) f(bin) l(logit)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eret</a:t>
            </a:r>
            <a:r>
              <a:rPr lang="en-US" sz="500" dirty="0">
                <a:latin typeface="Courier New" panose="02070309020205020404" pitchFamily="49" charset="0"/>
                <a:cs typeface="Courier New" panose="02070309020205020404" pitchFamily="49" charset="0"/>
              </a:rPr>
              <a:t> li           </a:t>
            </a:r>
          </a:p>
          <a:p>
            <a:pPr>
              <a:spcBef>
                <a:spcPts val="0"/>
              </a:spcBef>
              <a:spcAft>
                <a:spcPts val="100"/>
              </a:spcAft>
            </a:pPr>
            <a:r>
              <a:rPr lang="en-US" sz="500" dirty="0" err="1">
                <a:latin typeface="Courier New" panose="02070309020205020404" pitchFamily="49" charset="0"/>
                <a:cs typeface="Courier New" panose="02070309020205020404" pitchFamily="49" charset="0"/>
              </a:rPr>
              <a:t>capt</a:t>
            </a:r>
            <a:r>
              <a:rPr lang="en-US" sz="500" dirty="0">
                <a:latin typeface="Courier New" panose="02070309020205020404" pitchFamily="49" charset="0"/>
                <a:cs typeface="Courier New" panose="02070309020205020404" pitchFamily="49" charset="0"/>
              </a:rPr>
              <a:t> drop *</a:t>
            </a:r>
            <a:r>
              <a:rPr lang="en-US" sz="500" dirty="0" err="1">
                <a:latin typeface="Courier New" panose="02070309020205020404" pitchFamily="49" charset="0"/>
                <a:cs typeface="Courier New" panose="02070309020205020404" pitchFamily="49" charset="0"/>
              </a:rPr>
              <a:t>apc</a:t>
            </a:r>
            <a:r>
              <a:rPr lang="en-US" sz="500" dirty="0">
                <a:latin typeface="Courier New" panose="02070309020205020404" pitchFamily="49" charset="0"/>
                <a:cs typeface="Courier New" panose="02070309020205020404" pitchFamily="49" charset="0"/>
              </a:rPr>
              <a:t>*           </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*retrieve the matrix coefficients for graphics               </a:t>
            </a:r>
          </a:p>
          <a:p>
            <a:pPr>
              <a:spcBef>
                <a:spcPts val="0"/>
              </a:spcBef>
              <a:spcAft>
                <a:spcPts val="100"/>
              </a:spcAft>
            </a:pPr>
            <a:r>
              <a:rPr lang="en-US" sz="500" dirty="0">
                <a:latin typeface="Courier New" panose="02070309020205020404" pitchFamily="49" charset="0"/>
                <a:cs typeface="Courier New" panose="02070309020205020404" pitchFamily="49" charset="0"/>
              </a:rPr>
              <a:t>* many tricks ahead...</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mat a=e(b)                   </a:t>
            </a:r>
          </a:p>
          <a:p>
            <a:pPr>
              <a:spcBef>
                <a:spcPts val="0"/>
              </a:spcBef>
              <a:spcAft>
                <a:spcPts val="100"/>
              </a:spcAft>
            </a:pPr>
            <a:r>
              <a:rPr lang="en-US" sz="500" dirty="0">
                <a:latin typeface="Courier New" panose="02070309020205020404" pitchFamily="49" charset="0"/>
                <a:cs typeface="Courier New" panose="02070309020205020404" pitchFamily="49" charset="0"/>
              </a:rPr>
              <a:t>mat A=a'                   </a:t>
            </a:r>
          </a:p>
          <a:p>
            <a:pPr>
              <a:spcBef>
                <a:spcPts val="0"/>
              </a:spcBef>
              <a:spcAft>
                <a:spcPts val="100"/>
              </a:spcAft>
            </a:pPr>
            <a:r>
              <a:rPr lang="en-US" sz="500" dirty="0">
                <a:latin typeface="Courier New" panose="02070309020205020404" pitchFamily="49" charset="0"/>
                <a:cs typeface="Courier New" panose="02070309020205020404" pitchFamily="49" charset="0"/>
              </a:rPr>
              <a:t>mat li A                 </a:t>
            </a:r>
          </a:p>
          <a:p>
            <a:pPr>
              <a:spcBef>
                <a:spcPts val="0"/>
              </a:spcBef>
              <a:spcAft>
                <a:spcPts val="100"/>
              </a:spcAft>
            </a:pPr>
            <a:r>
              <a:rPr lang="en-US" sz="500" dirty="0">
                <a:latin typeface="Courier New" panose="02070309020205020404" pitchFamily="49" charset="0"/>
                <a:cs typeface="Courier New" panose="02070309020205020404" pitchFamily="49" charset="0"/>
              </a:rPr>
              <a:t>mat V=e(V)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local </a:t>
            </a:r>
            <a:r>
              <a:rPr lang="en-US" sz="500" dirty="0" err="1">
                <a:latin typeface="Courier New" panose="02070309020205020404" pitchFamily="49" charset="0"/>
                <a:cs typeface="Courier New" panose="02070309020205020404" pitchFamily="49" charset="0"/>
              </a:rPr>
              <a:t>dmax</a:t>
            </a:r>
            <a:r>
              <a:rPr lang="en-US" sz="500" dirty="0">
                <a:latin typeface="Courier New" panose="02070309020205020404" pitchFamily="49" charset="0"/>
                <a:cs typeface="Courier New" panose="02070309020205020404" pitchFamily="49" charset="0"/>
              </a:rPr>
              <a:t>=   `cmax'-2                </a:t>
            </a:r>
          </a:p>
          <a:p>
            <a:pPr>
              <a:spcBef>
                <a:spcPts val="0"/>
              </a:spcBef>
              <a:spcAft>
                <a:spcPts val="100"/>
              </a:spcAft>
            </a:pPr>
            <a:r>
              <a:rPr lang="en-US" sz="500" dirty="0" err="1">
                <a:latin typeface="Courier New" panose="02070309020205020404" pitchFamily="49" charset="0"/>
                <a:cs typeface="Courier New" panose="02070309020205020404" pitchFamily="49" charset="0"/>
              </a:rPr>
              <a:t>forvalues</a:t>
            </a:r>
            <a:r>
              <a:rPr lang="en-US" sz="500" dirty="0">
                <a:latin typeface="Courier New" panose="02070309020205020404" pitchFamily="49" charset="0"/>
                <a:cs typeface="Courier New" panose="02070309020205020404" pitchFamily="49" charset="0"/>
              </a:rPr>
              <a:t> j=1/`</a:t>
            </a:r>
            <a:r>
              <a:rPr lang="en-US" sz="500" dirty="0" err="1">
                <a:latin typeface="Courier New" panose="02070309020205020404" pitchFamily="49" charset="0"/>
                <a:cs typeface="Courier New" panose="02070309020205020404" pitchFamily="49" charset="0"/>
              </a:rPr>
              <a:t>dmax</a:t>
            </a:r>
            <a:r>
              <a:rPr lang="en-US" sz="500" dirty="0">
                <a:latin typeface="Courier New" panose="02070309020205020404" pitchFamily="49" charset="0"/>
                <a:cs typeface="Courier New" panose="02070309020205020404" pitchFamily="49" charset="0"/>
              </a:rPr>
              <a:t>' {                   </a:t>
            </a:r>
          </a:p>
          <a:p>
            <a:pPr>
              <a:spcBef>
                <a:spcPts val="0"/>
              </a:spcBef>
              <a:spcAft>
                <a:spcPts val="100"/>
              </a:spcAft>
            </a:pPr>
            <a:r>
              <a:rPr lang="en-US" sz="500" dirty="0">
                <a:latin typeface="Courier New" panose="02070309020205020404" pitchFamily="49" charset="0"/>
                <a:cs typeface="Courier New" panose="02070309020205020404" pitchFamily="49" charset="0"/>
              </a:rPr>
              <a:t>local k=   `j'+`</a:t>
            </a:r>
            <a:r>
              <a:rPr lang="en-US" sz="500" dirty="0" err="1">
                <a:latin typeface="Courier New" panose="02070309020205020404" pitchFamily="49" charset="0"/>
                <a:cs typeface="Courier New" panose="02070309020205020404" pitchFamily="49" charset="0"/>
              </a:rPr>
              <a:t>cmin</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replace </a:t>
            </a:r>
            <a:r>
              <a:rPr lang="en-US" sz="500" dirty="0" err="1">
                <a:latin typeface="Courier New" panose="02070309020205020404" pitchFamily="49" charset="0"/>
                <a:cs typeface="Courier New" panose="02070309020205020404" pitchFamily="49" charset="0"/>
              </a:rPr>
              <a:t>estim</a:t>
            </a:r>
            <a:r>
              <a:rPr lang="en-US" sz="500" dirty="0">
                <a:latin typeface="Courier New" panose="02070309020205020404" pitchFamily="49" charset="0"/>
                <a:cs typeface="Courier New" panose="02070309020205020404" pitchFamily="49" charset="0"/>
              </a:rPr>
              <a:t> = A[`j',1] if </a:t>
            </a:r>
            <a:r>
              <a:rPr lang="en-US" sz="500" dirty="0" err="1">
                <a:latin typeface="Courier New" panose="02070309020205020404" pitchFamily="49" charset="0"/>
                <a:cs typeface="Courier New" panose="02070309020205020404" pitchFamily="49" charset="0"/>
              </a:rPr>
              <a:t>tmpconum</a:t>
            </a:r>
            <a:r>
              <a:rPr lang="en-US" sz="500" dirty="0">
                <a:latin typeface="Courier New" panose="02070309020205020404" pitchFamily="49" charset="0"/>
                <a:cs typeface="Courier New" panose="02070309020205020404" pitchFamily="49" charset="0"/>
              </a:rPr>
              <a:t>==`k'              </a:t>
            </a:r>
          </a:p>
          <a:p>
            <a:pPr>
              <a:spcBef>
                <a:spcPts val="0"/>
              </a:spcBef>
              <a:spcAft>
                <a:spcPts val="100"/>
              </a:spcAft>
            </a:pPr>
            <a:r>
              <a:rPr lang="en-US" sz="500" dirty="0">
                <a:latin typeface="Courier New" panose="02070309020205020404" pitchFamily="49" charset="0"/>
                <a:cs typeface="Courier New" panose="02070309020205020404" pitchFamily="49" charset="0"/>
              </a:rPr>
              <a:t>replace </a:t>
            </a:r>
            <a:r>
              <a:rPr lang="en-US" sz="500" dirty="0" err="1">
                <a:latin typeface="Courier New" panose="02070309020205020404" pitchFamily="49" charset="0"/>
                <a:cs typeface="Courier New" panose="02070309020205020404" pitchFamily="49" charset="0"/>
              </a:rPr>
              <a:t>esse</a:t>
            </a:r>
            <a:r>
              <a:rPr lang="en-US" sz="500" dirty="0">
                <a:latin typeface="Courier New" panose="02070309020205020404" pitchFamily="49" charset="0"/>
                <a:cs typeface="Courier New" panose="02070309020205020404" pitchFamily="49" charset="0"/>
              </a:rPr>
              <a:t> = </a:t>
            </a:r>
            <a:r>
              <a:rPr lang="en-US" sz="500" dirty="0" err="1">
                <a:latin typeface="Courier New" panose="02070309020205020404" pitchFamily="49" charset="0"/>
                <a:cs typeface="Courier New" panose="02070309020205020404" pitchFamily="49" charset="0"/>
              </a:rPr>
              <a:t>sqrt</a:t>
            </a:r>
            <a:r>
              <a:rPr lang="en-US" sz="500" dirty="0">
                <a:latin typeface="Courier New" panose="02070309020205020404" pitchFamily="49" charset="0"/>
                <a:cs typeface="Courier New" panose="02070309020205020404" pitchFamily="49" charset="0"/>
              </a:rPr>
              <a:t>(V[`</a:t>
            </a:r>
            <a:r>
              <a:rPr lang="en-US" sz="500" dirty="0" err="1">
                <a:latin typeface="Courier New" panose="02070309020205020404" pitchFamily="49" charset="0"/>
                <a:cs typeface="Courier New" panose="02070309020205020404" pitchFamily="49" charset="0"/>
              </a:rPr>
              <a:t>j',`j</a:t>
            </a:r>
            <a:r>
              <a:rPr lang="en-US" sz="500" dirty="0">
                <a:latin typeface="Courier New" panose="02070309020205020404" pitchFamily="49" charset="0"/>
                <a:cs typeface="Courier New" panose="02070309020205020404" pitchFamily="49" charset="0"/>
              </a:rPr>
              <a:t>'])  if </a:t>
            </a:r>
            <a:r>
              <a:rPr lang="en-US" sz="500" dirty="0" err="1">
                <a:latin typeface="Courier New" panose="02070309020205020404" pitchFamily="49" charset="0"/>
                <a:cs typeface="Courier New" panose="02070309020205020404" pitchFamily="49" charset="0"/>
              </a:rPr>
              <a:t>tmpconum</a:t>
            </a:r>
            <a:r>
              <a:rPr lang="en-US" sz="500" dirty="0">
                <a:latin typeface="Courier New" panose="02070309020205020404" pitchFamily="49" charset="0"/>
                <a:cs typeface="Courier New" panose="02070309020205020404" pitchFamily="49" charset="0"/>
              </a:rPr>
              <a:t>==`k'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capt</a:t>
            </a:r>
            <a:r>
              <a:rPr lang="en-US" sz="500" dirty="0">
                <a:latin typeface="Courier New" panose="02070309020205020404" pitchFamily="49" charset="0"/>
                <a:cs typeface="Courier New" panose="02070309020205020404" pitchFamily="49" charset="0"/>
              </a:rPr>
              <a:t> drop </a:t>
            </a:r>
            <a:r>
              <a:rPr lang="en-US" sz="500" dirty="0" err="1">
                <a:latin typeface="Courier New" panose="02070309020205020404" pitchFamily="49" charset="0"/>
                <a:cs typeface="Courier New" panose="02070309020205020404" pitchFamily="49" charset="0"/>
              </a:rPr>
              <a:t>tmp</a:t>
            </a:r>
            <a:r>
              <a:rPr lang="en-US" sz="500" dirty="0">
                <a:latin typeface="Courier New" panose="02070309020205020404" pitchFamily="49" charset="0"/>
                <a:cs typeface="Courier New" panose="02070309020205020404" pitchFamily="49" charset="0"/>
              </a:rPr>
              <a:t>*                   </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a:p>
            <a:pPr>
              <a:spcBef>
                <a:spcPts val="0"/>
              </a:spcBef>
              <a:spcAft>
                <a:spcPts val="100"/>
              </a:spcAft>
            </a:pPr>
            <a:r>
              <a:rPr lang="en-US" sz="500" dirty="0">
                <a:latin typeface="Courier New" panose="02070309020205020404" pitchFamily="49" charset="0"/>
                <a:cs typeface="Courier New" panose="02070309020205020404" pitchFamily="49" charset="0"/>
              </a:rPr>
              <a:t>collapse </a:t>
            </a:r>
            <a:r>
              <a:rPr lang="en-US" sz="500" dirty="0" err="1">
                <a:latin typeface="Courier New" panose="02070309020205020404" pitchFamily="49" charset="0"/>
                <a:cs typeface="Courier New" panose="02070309020205020404" pitchFamily="49" charset="0"/>
              </a:rPr>
              <a:t>estim</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esse</a:t>
            </a:r>
            <a:r>
              <a:rPr lang="en-US" sz="500" dirty="0">
                <a:latin typeface="Courier New" panose="02070309020205020404" pitchFamily="49" charset="0"/>
                <a:cs typeface="Courier New" panose="02070309020205020404" pitchFamily="49" charset="0"/>
              </a:rPr>
              <a:t> [w=</a:t>
            </a:r>
            <a:r>
              <a:rPr lang="en-US" sz="500" dirty="0" err="1">
                <a:latin typeface="Courier New" panose="02070309020205020404" pitchFamily="49" charset="0"/>
                <a:cs typeface="Courier New" panose="02070309020205020404" pitchFamily="49" charset="0"/>
              </a:rPr>
              <a:t>ppop</a:t>
            </a:r>
            <a:r>
              <a:rPr lang="en-US" sz="500" dirty="0">
                <a:latin typeface="Courier New" panose="02070309020205020404" pitchFamily="49" charset="0"/>
                <a:cs typeface="Courier New" panose="02070309020205020404" pitchFamily="49" charset="0"/>
              </a:rPr>
              <a:t>] , by(c5 )                    </a:t>
            </a:r>
          </a:p>
          <a:p>
            <a:pPr>
              <a:spcBef>
                <a:spcPts val="0"/>
              </a:spcBef>
              <a:spcAft>
                <a:spcPts val="100"/>
              </a:spcAft>
            </a:pPr>
            <a:r>
              <a:rPr lang="en-US" sz="500" dirty="0">
                <a:latin typeface="Courier New" panose="02070309020205020404" pitchFamily="49" charset="0"/>
                <a:cs typeface="Courier New" panose="02070309020205020404" pitchFamily="49" charset="0"/>
              </a:rPr>
              <a:t>keep if </a:t>
            </a:r>
            <a:r>
              <a:rPr lang="en-US" sz="500" dirty="0" err="1">
                <a:latin typeface="Courier New" panose="02070309020205020404" pitchFamily="49" charset="0"/>
                <a:cs typeface="Courier New" panose="02070309020205020404" pitchFamily="49" charset="0"/>
              </a:rPr>
              <a:t>est</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sup=est+2*</a:t>
            </a:r>
            <a:r>
              <a:rPr lang="en-US" sz="500" dirty="0" err="1">
                <a:latin typeface="Courier New" panose="02070309020205020404" pitchFamily="49" charset="0"/>
                <a:cs typeface="Courier New" panose="02070309020205020404" pitchFamily="49" charset="0"/>
              </a:rPr>
              <a:t>esse</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gen </a:t>
            </a:r>
            <a:r>
              <a:rPr lang="en-US" sz="500" dirty="0" err="1">
                <a:latin typeface="Courier New" panose="02070309020205020404" pitchFamily="49" charset="0"/>
                <a:cs typeface="Courier New" panose="02070309020205020404" pitchFamily="49" charset="0"/>
              </a:rPr>
              <a:t>inf</a:t>
            </a:r>
            <a:r>
              <a:rPr lang="en-US" sz="500" dirty="0">
                <a:latin typeface="Courier New" panose="02070309020205020404" pitchFamily="49" charset="0"/>
                <a:cs typeface="Courier New" panose="02070309020205020404" pitchFamily="49" charset="0"/>
              </a:rPr>
              <a:t>=est-2*</a:t>
            </a:r>
            <a:r>
              <a:rPr lang="en-US" sz="500" dirty="0" err="1">
                <a:latin typeface="Courier New" panose="02070309020205020404" pitchFamily="49" charset="0"/>
                <a:cs typeface="Courier New" panose="02070309020205020404" pitchFamily="49" charset="0"/>
              </a:rPr>
              <a:t>esse</a:t>
            </a: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tabstat</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est</a:t>
            </a:r>
            <a:r>
              <a:rPr lang="en-US" sz="500" dirty="0">
                <a:latin typeface="Courier New" panose="02070309020205020404" pitchFamily="49" charset="0"/>
                <a:cs typeface="Courier New" panose="02070309020205020404" pitchFamily="49" charset="0"/>
              </a:rPr>
              <a:t> sup </a:t>
            </a:r>
            <a:r>
              <a:rPr lang="en-US" sz="500" dirty="0" err="1">
                <a:latin typeface="Courier New" panose="02070309020205020404" pitchFamily="49" charset="0"/>
                <a:cs typeface="Courier New" panose="02070309020205020404" pitchFamily="49" charset="0"/>
              </a:rPr>
              <a:t>inf</a:t>
            </a:r>
            <a:r>
              <a:rPr lang="en-US" sz="500" dirty="0">
                <a:latin typeface="Courier New" panose="02070309020205020404" pitchFamily="49" charset="0"/>
                <a:cs typeface="Courier New" panose="02070309020205020404" pitchFamily="49" charset="0"/>
              </a:rPr>
              <a:t>  , by(c5)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twoway</a:t>
            </a:r>
            <a:r>
              <a:rPr lang="en-US" sz="500" dirty="0">
                <a:latin typeface="Courier New" panose="02070309020205020404" pitchFamily="49" charset="0"/>
                <a:cs typeface="Courier New" panose="02070309020205020404" pitchFamily="49" charset="0"/>
              </a:rPr>
              <a:t> (line </a:t>
            </a:r>
            <a:r>
              <a:rPr lang="en-US" sz="500" dirty="0" err="1">
                <a:latin typeface="Courier New" panose="02070309020205020404" pitchFamily="49" charset="0"/>
                <a:cs typeface="Courier New" panose="02070309020205020404" pitchFamily="49" charset="0"/>
              </a:rPr>
              <a:t>est</a:t>
            </a:r>
            <a:r>
              <a:rPr lang="en-US" sz="500" dirty="0">
                <a:latin typeface="Courier New" panose="02070309020205020404" pitchFamily="49" charset="0"/>
                <a:cs typeface="Courier New" panose="02070309020205020404" pitchFamily="49" charset="0"/>
              </a:rPr>
              <a:t> c5) (line sup c5) (line </a:t>
            </a:r>
            <a:r>
              <a:rPr lang="en-US" sz="500" dirty="0" err="1">
                <a:latin typeface="Courier New" panose="02070309020205020404" pitchFamily="49" charset="0"/>
                <a:cs typeface="Courier New" panose="02070309020205020404" pitchFamily="49" charset="0"/>
              </a:rPr>
              <a:t>inf</a:t>
            </a:r>
            <a:r>
              <a:rPr lang="en-US" sz="500" dirty="0">
                <a:latin typeface="Courier New" panose="02070309020205020404" pitchFamily="49" charset="0"/>
                <a:cs typeface="Courier New" panose="02070309020205020404" pitchFamily="49" charset="0"/>
              </a:rPr>
              <a:t> c5), legend(off)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err="1">
                <a:latin typeface="Courier New" panose="02070309020205020404" pitchFamily="49" charset="0"/>
                <a:cs typeface="Courier New" panose="02070309020205020404" pitchFamily="49" charset="0"/>
              </a:rPr>
              <a:t>graphexportpdf</a:t>
            </a:r>
            <a:r>
              <a:rPr lang="en-US" sz="500" dirty="0">
                <a:latin typeface="Courier New" panose="02070309020205020404" pitchFamily="49" charset="0"/>
                <a:cs typeface="Courier New" panose="02070309020205020404" pitchFamily="49" charset="0"/>
              </a:rPr>
              <a:t> $</a:t>
            </a:r>
            <a:r>
              <a:rPr lang="en-US" sz="500" dirty="0" err="1">
                <a:latin typeface="Courier New" panose="02070309020205020404" pitchFamily="49" charset="0"/>
                <a:cs typeface="Courier New" panose="02070309020205020404" pitchFamily="49" charset="0"/>
              </a:rPr>
              <a:t>mypdf</a:t>
            </a:r>
            <a:r>
              <a:rPr lang="en-US" sz="500" dirty="0">
                <a:latin typeface="Courier New" panose="02070309020205020404" pitchFamily="49" charset="0"/>
                <a:cs typeface="Courier New" panose="02070309020205020404" pitchFamily="49" charset="0"/>
              </a:rPr>
              <a:t>/graphteststata.pdf, replace    </a:t>
            </a:r>
          </a:p>
          <a:p>
            <a:pPr>
              <a:spcBef>
                <a:spcPts val="0"/>
              </a:spcBef>
              <a:spcAft>
                <a:spcPts val="100"/>
              </a:spcAft>
            </a:pPr>
            <a:r>
              <a:rPr lang="en-US" sz="500" dirty="0">
                <a:latin typeface="Courier New" panose="02070309020205020404" pitchFamily="49" charset="0"/>
                <a:cs typeface="Courier New" panose="02070309020205020404" pitchFamily="49" charset="0"/>
              </a:rPr>
              <a:t>    </a:t>
            </a:r>
          </a:p>
          <a:p>
            <a:pPr>
              <a:spcBef>
                <a:spcPts val="0"/>
              </a:spcBef>
              <a:spcAft>
                <a:spcPts val="100"/>
              </a:spcAft>
            </a:pPr>
            <a:r>
              <a:rPr lang="en-US" sz="500" dirty="0">
                <a:latin typeface="Courier New" panose="02070309020205020404" pitchFamily="49" charset="0"/>
                <a:cs typeface="Courier New" panose="02070309020205020404" pitchFamily="49" charset="0"/>
              </a:rPr>
              <a:t>di "$S_DATE $S_TIME"</a:t>
            </a:r>
          </a:p>
          <a:p>
            <a:pPr>
              <a:spcBef>
                <a:spcPts val="0"/>
              </a:spcBef>
              <a:spcAft>
                <a:spcPts val="100"/>
              </a:spcAft>
            </a:pPr>
            <a:endParaRPr lang="en-US" sz="500" dirty="0">
              <a:latin typeface="Courier New" panose="02070309020205020404" pitchFamily="49" charset="0"/>
              <a:cs typeface="Courier New" panose="02070309020205020404" pitchFamily="49" charset="0"/>
            </a:endParaRPr>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30</a:t>
            </a:fld>
            <a:endParaRPr lang="fr-FR"/>
          </a:p>
        </p:txBody>
      </p:sp>
      <p:sp>
        <p:nvSpPr>
          <p:cNvPr id="5" name="Rectangle 4"/>
          <p:cNvSpPr/>
          <p:nvPr/>
        </p:nvSpPr>
        <p:spPr>
          <a:xfrm>
            <a:off x="2504728" y="438299"/>
            <a:ext cx="4995919" cy="461665"/>
          </a:xfrm>
          <a:prstGeom prst="rect">
            <a:avLst/>
          </a:prstGeom>
        </p:spPr>
        <p:txBody>
          <a:bodyPr wrap="none">
            <a:spAutoFit/>
          </a:bodyPr>
          <a:lstStyle/>
          <a:p>
            <a:r>
              <a:rPr lang="en-US" b="1" dirty="0" smtClean="0">
                <a:hlinkClick r:id="rId2"/>
              </a:rPr>
              <a:t>www.louischauvel.org/</a:t>
            </a:r>
            <a:r>
              <a:rPr lang="en-US" dirty="0" smtClean="0">
                <a:hlinkClick r:id="rId2"/>
              </a:rPr>
              <a:t>LIS_LCa1.txt</a:t>
            </a:r>
            <a:r>
              <a:rPr lang="en-US" dirty="0" smtClean="0"/>
              <a:t>  </a:t>
            </a:r>
            <a:endParaRPr lang="en-US" dirty="0"/>
          </a:p>
        </p:txBody>
      </p:sp>
    </p:spTree>
    <p:extLst>
      <p:ext uri="{BB962C8B-B14F-4D97-AF65-F5344CB8AC3E}">
        <p14:creationId xmlns:p14="http://schemas.microsoft.com/office/powerpoint/2010/main" val="230783437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nSpc>
                <a:spcPts val="600"/>
              </a:lnSpc>
              <a:spcBef>
                <a:spcPts val="100"/>
              </a:spcBef>
              <a:spcAft>
                <a:spcPts val="100"/>
              </a:spcAft>
            </a:pPr>
            <a:r>
              <a:rPr lang="en-US" sz="900" dirty="0" smtClean="0">
                <a:latin typeface="Courier New" panose="02070309020205020404" pitchFamily="49" charset="0"/>
                <a:cs typeface="Courier New" panose="02070309020205020404" pitchFamily="49" charset="0"/>
              </a:rPr>
              <a:t>Generalized </a:t>
            </a:r>
            <a:r>
              <a:rPr lang="en-US" sz="900" dirty="0">
                <a:latin typeface="Courier New" panose="02070309020205020404" pitchFamily="49" charset="0"/>
                <a:cs typeface="Courier New" panose="02070309020205020404" pitchFamily="49" charset="0"/>
              </a:rPr>
              <a:t>linear models                         Number of </a:t>
            </a:r>
            <a:r>
              <a:rPr lang="en-US" sz="900" dirty="0" err="1">
                <a:latin typeface="Courier New" panose="02070309020205020404" pitchFamily="49" charset="0"/>
                <a:cs typeface="Courier New" panose="02070309020205020404" pitchFamily="49" charset="0"/>
              </a:rPr>
              <a:t>obs</a:t>
            </a:r>
            <a:r>
              <a:rPr lang="en-US" sz="900" dirty="0">
                <a:latin typeface="Courier New" panose="02070309020205020404" pitchFamily="49" charset="0"/>
                <a:cs typeface="Courier New" panose="02070309020205020404" pitchFamily="49" charset="0"/>
              </a:rPr>
              <a:t>   =    933,289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Optimization     : ML                             Residual </a:t>
            </a:r>
            <a:r>
              <a:rPr lang="en-US" sz="900" dirty="0" err="1">
                <a:latin typeface="Courier New" panose="02070309020205020404" pitchFamily="49" charset="0"/>
                <a:cs typeface="Courier New" panose="02070309020205020404" pitchFamily="49" charset="0"/>
              </a:rPr>
              <a:t>df</a:t>
            </a:r>
            <a:r>
              <a:rPr lang="en-US" sz="900" dirty="0">
                <a:latin typeface="Courier New" panose="02070309020205020404" pitchFamily="49" charset="0"/>
                <a:cs typeface="Courier New" panose="02070309020205020404" pitchFamily="49" charset="0"/>
              </a:rPr>
              <a:t>     =    933,253</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Scale parameter =          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Deviance         =   2186794239                   (1/</a:t>
            </a:r>
            <a:r>
              <a:rPr lang="en-US" sz="900" dirty="0" err="1">
                <a:latin typeface="Courier New" panose="02070309020205020404" pitchFamily="49" charset="0"/>
                <a:cs typeface="Courier New" panose="02070309020205020404" pitchFamily="49" charset="0"/>
              </a:rPr>
              <a:t>df</a:t>
            </a:r>
            <a:r>
              <a:rPr lang="en-US" sz="900" dirty="0">
                <a:latin typeface="Courier New" panose="02070309020205020404" pitchFamily="49" charset="0"/>
                <a:cs typeface="Courier New" panose="02070309020205020404" pitchFamily="49" charset="0"/>
              </a:rPr>
              <a:t>) Deviance =   2343.196</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Pearson          =   1586409207                   (1/</a:t>
            </a:r>
            <a:r>
              <a:rPr lang="en-US" sz="900" dirty="0" err="1">
                <a:latin typeface="Courier New" panose="02070309020205020404" pitchFamily="49" charset="0"/>
                <a:cs typeface="Courier New" panose="02070309020205020404" pitchFamily="49" charset="0"/>
              </a:rPr>
              <a:t>df</a:t>
            </a:r>
            <a:r>
              <a:rPr lang="en-US" sz="900" dirty="0">
                <a:latin typeface="Courier New" panose="02070309020205020404" pitchFamily="49" charset="0"/>
                <a:cs typeface="Courier New" panose="02070309020205020404" pitchFamily="49" charset="0"/>
              </a:rPr>
              <a:t>) Pearson  =    1699.87</a:t>
            </a:r>
          </a:p>
          <a:p>
            <a:pPr>
              <a:lnSpc>
                <a:spcPts val="600"/>
              </a:lnSpc>
              <a:spcBef>
                <a:spcPts val="100"/>
              </a:spcBef>
              <a:spcAft>
                <a:spcPts val="100"/>
              </a:spcAft>
            </a:pPr>
            <a:r>
              <a:rPr lang="en-US" sz="900" dirty="0" smtClean="0">
                <a:latin typeface="Courier New" panose="02070309020205020404" pitchFamily="49" charset="0"/>
                <a:cs typeface="Courier New" panose="02070309020205020404" pitchFamily="49" charset="0"/>
              </a:rPr>
              <a:t>Variance </a:t>
            </a:r>
            <a:r>
              <a:rPr lang="en-US" sz="900" dirty="0">
                <a:latin typeface="Courier New" panose="02070309020205020404" pitchFamily="49" charset="0"/>
                <a:cs typeface="Courier New" panose="02070309020205020404" pitchFamily="49" charset="0"/>
              </a:rPr>
              <a:t>function: V(u) = u*(1-u)                 [Bernoulli]</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Link function    : g(u) = ln(u/(1-u))             [Logit</a:t>
            </a:r>
            <a:r>
              <a:rPr lang="en-US" sz="900" dirty="0" smtClean="0">
                <a:latin typeface="Courier New" panose="02070309020205020404" pitchFamily="49" charset="0"/>
                <a:cs typeface="Courier New" panose="02070309020205020404" pitchFamily="49" charset="0"/>
              </a:rPr>
              <a:t>]</a:t>
            </a:r>
          </a:p>
          <a:p>
            <a:pPr>
              <a:lnSpc>
                <a:spcPts val="600"/>
              </a:lnSpc>
              <a:spcBef>
                <a:spcPts val="100"/>
              </a:spcBef>
              <a:spcAft>
                <a:spcPts val="100"/>
              </a:spcAft>
            </a:pPr>
            <a:r>
              <a:rPr lang="en-US" sz="900" dirty="0" smtClean="0">
                <a:latin typeface="Courier New" panose="02070309020205020404" pitchFamily="49" charset="0"/>
                <a:cs typeface="Courier New" panose="02070309020205020404" pitchFamily="49" charset="0"/>
              </a:rPr>
              <a:t>                                                  AIC             =   2343.105</a:t>
            </a:r>
          </a:p>
          <a:p>
            <a:pPr>
              <a:lnSpc>
                <a:spcPts val="600"/>
              </a:lnSpc>
              <a:spcBef>
                <a:spcPts val="100"/>
              </a:spcBef>
              <a:spcAft>
                <a:spcPts val="100"/>
              </a:spcAft>
            </a:pPr>
            <a:r>
              <a:rPr lang="en-US" sz="900" dirty="0" smtClean="0">
                <a:latin typeface="Courier New" panose="02070309020205020404" pitchFamily="49" charset="0"/>
                <a:cs typeface="Courier New" panose="02070309020205020404" pitchFamily="49" charset="0"/>
              </a:rPr>
              <a:t>Log </a:t>
            </a:r>
            <a:r>
              <a:rPr lang="en-US" sz="900" dirty="0" err="1">
                <a:latin typeface="Courier New" panose="02070309020205020404" pitchFamily="49" charset="0"/>
                <a:cs typeface="Courier New" panose="02070309020205020404" pitchFamily="49" charset="0"/>
              </a:rPr>
              <a:t>pseudolikelihood</a:t>
            </a:r>
            <a:r>
              <a:rPr lang="en-US" sz="900" dirty="0">
                <a:latin typeface="Courier New" panose="02070309020205020404" pitchFamily="49" charset="0"/>
                <a:cs typeface="Courier New" panose="02070309020205020404" pitchFamily="49" charset="0"/>
              </a:rPr>
              <a:t> =  -1093397119               BIC             =   2.17e+09</a:t>
            </a:r>
          </a:p>
          <a:p>
            <a:pPr>
              <a:lnSpc>
                <a:spcPts val="600"/>
              </a:lnSpc>
              <a:spcBef>
                <a:spcPts val="100"/>
              </a:spcBef>
              <a:spcAft>
                <a:spcPts val="100"/>
              </a:spcAft>
            </a:pPr>
            <a:r>
              <a:rPr lang="en-US" sz="900" dirty="0" smtClean="0">
                <a:latin typeface="Courier New" panose="02070309020205020404" pitchFamily="49" charset="0"/>
                <a:cs typeface="Courier New" panose="02070309020205020404" pitchFamily="49" charset="0"/>
              </a:rPr>
              <a:t>------------------------------------------------------------------------------</a:t>
            </a:r>
            <a:endParaRPr lang="en-US" sz="900" dirty="0">
              <a:latin typeface="Courier New" panose="02070309020205020404" pitchFamily="49" charset="0"/>
              <a:cs typeface="Courier New" panose="02070309020205020404" pitchFamily="49" charset="0"/>
            </a:endParaRP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               Robust</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t>
            </a:r>
            <a:r>
              <a:rPr lang="en-US" sz="900" dirty="0" err="1">
                <a:latin typeface="Courier New" panose="02070309020205020404" pitchFamily="49" charset="0"/>
                <a:cs typeface="Courier New" panose="02070309020205020404" pitchFamily="49" charset="0"/>
              </a:rPr>
              <a:t>genderratio</a:t>
            </a:r>
            <a:r>
              <a:rPr lang="en-US" sz="900" dirty="0">
                <a:latin typeface="Courier New" panose="02070309020205020404" pitchFamily="49" charset="0"/>
                <a:cs typeface="Courier New" panose="02070309020205020404" pitchFamily="49" charset="0"/>
              </a:rPr>
              <a:t> |      </a:t>
            </a:r>
            <a:r>
              <a:rPr lang="en-US" sz="900" dirty="0" err="1">
                <a:latin typeface="Courier New" panose="02070309020205020404" pitchFamily="49" charset="0"/>
                <a:cs typeface="Courier New" panose="02070309020205020404" pitchFamily="49" charset="0"/>
              </a:rPr>
              <a:t>Coef</a:t>
            </a:r>
            <a:r>
              <a:rPr lang="en-US" sz="900" dirty="0">
                <a:latin typeface="Courier New" panose="02070309020205020404" pitchFamily="49" charset="0"/>
                <a:cs typeface="Courier New" panose="02070309020205020404" pitchFamily="49" charset="0"/>
              </a:rPr>
              <a:t>.   Std. Err.      z    P&gt;|z|     [95% Conf. Interval]</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coh_1900 |   .2583411   .1286996     2.01   0.045     .0060946    .5105875</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coh_1905 |   .3730915   .0935134     3.99   0.000     .1898087    .5563743</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coh_1910 |   .2301816   .0681453     3.38   0.001     .0966192    .3637439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coh_1915 |  -.0560536   .0464316    -1.21   0.227     -.147058    .0349507</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coh_1920 |  -.2164963   .0367077    -5.90   0.000    -.2884421   -.1445505</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coh_1925 |  -.2803784   .0303518    -9.24   0.000    -.3398668     -.22089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coh_1930 |  -.2777116   .0258389   -10.75   0.000    -.3283549   -.2270682</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coh_1935 |  -.2356084   .0215203   -10.95   0.000    -.2777873   -.1934294</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coh_1940 |  -.1692578   .0171699    -9.86   0.000    -.2029102   -.1356053</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coh_1945 |  -.1469504   .0135899   -10.81   0.000    -.1735862   -.1203147</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coh_1950 |  -.0195852   .0106198    -1.84   0.065    -.0403997    .0012292</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coh_1955 |   .0355388    .008574     4.14   0.000     .0187341    .0523435</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coh_1960 |    .046708   .0075476     6.19   0.000      .031915    .0615011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coh_1965 |   .0702758   .0082368     8.53   0.000      .054132    .0864196</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coh_1970 |   .1083027   .0105565    10.26   0.000     .0876125     .128993</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coh_1975 |    .123653   .0137115     9.02   0.000      .096779    .1505269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coh_1980 |   .0965982   .0172767     5.59   0.000     .0627365    .1304599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coh_1985 |    .059351    .021594     2.75   0.006     .0170275    .1016744</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age_0025 |   .0395578   .0074524     5.31   0.000     .0249513    .0541643</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age_0030 |   .0068041   .0065273     1.04   0.297    -.0059892    .0195974</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age_0035 |  -.0158064   .0063199    -2.50   0.012    -.0281932   -.0034196</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age_0040 |  -.0151978   .0065051    -2.34   0.019    -.0279475   -.0024481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age_0045 |  -.0149232   .0069575    -2.14   0.032    -.0285596   -.0012867</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age_0050 |  -.0092911   .0077096    -1.21   0.228    -.0244017    .0058195</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age_0055 |  -.0080455   .0086594    -0.93   0.353    -.0250177    .0089267</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age_0060 |  -.0044717    .009471    -0.47   0.637    -.0230345    .0140911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age_0065 |  -.0191627   .0103617    -1.85   0.064    -.0394712    .0011458</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age_0070 |  -.0040625   .0113754    -0.36   0.721    -.0263579    .0182329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age_0075 |   .0445989   .0127241     3.51   0.000     .0196602    .0695376</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per_1970 |   -.042919   .0319692    -1.34   0.179    -.1055775    .0197395</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per_1975 |   .0120972   .0219126     0.55   0.581    -.0308507    .0550451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per_1980 |    .018052    .021578     0.84   0.403      -.02424    .0603441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per_1985 |   .0139065   .0164436     0.85   0.398    -.0183224    .0461354</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per_1990 |   .0037098   .0102724     0.36   0.718    -.0164237    .0238433</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per_1995 |   .0090694   .0078927     1.15   0.251       -.0064    .0245389</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per_2000 |   .0000145   .0059145     0.00   0.998    -.0115777    .0116067</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per_2005 |   .0124844   .0055278     2.26   0.024     .0016502    .0233187</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per_2010 |  -.0001484   .0067484    -0.02   0.982    -.0133749    .0130782</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per_2015 |  -.0262665   .0089208    -2.94   0.003    -.0437508   -.0087821</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t>
            </a:r>
            <a:r>
              <a:rPr lang="en-US" sz="900" dirty="0" err="1">
                <a:latin typeface="Courier New" panose="02070309020205020404" pitchFamily="49" charset="0"/>
                <a:cs typeface="Courier New" panose="02070309020205020404" pitchFamily="49" charset="0"/>
              </a:rPr>
              <a:t>rescacoh</a:t>
            </a:r>
            <a:r>
              <a:rPr lang="en-US" sz="900" dirty="0">
                <a:latin typeface="Courier New" panose="02070309020205020404" pitchFamily="49" charset="0"/>
                <a:cs typeface="Courier New" panose="02070309020205020404" pitchFamily="49" charset="0"/>
              </a:rPr>
              <a:t> |   .3873985   .0399916     9.69   0.000     .3090164    .4657806</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a:t>
            </a:r>
            <a:r>
              <a:rPr lang="en-US" sz="900" dirty="0" err="1">
                <a:latin typeface="Courier New" panose="02070309020205020404" pitchFamily="49" charset="0"/>
                <a:cs typeface="Courier New" panose="02070309020205020404" pitchFamily="49" charset="0"/>
              </a:rPr>
              <a:t>rescaage</a:t>
            </a:r>
            <a:r>
              <a:rPr lang="en-US" sz="900" dirty="0">
                <a:latin typeface="Courier New" panose="02070309020205020404" pitchFamily="49" charset="0"/>
                <a:cs typeface="Courier New" panose="02070309020205020404" pitchFamily="49" charset="0"/>
              </a:rPr>
              <a:t> |   .1280119   .0152609     8.39   0.000     .0981012    .1579226</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       _cons |  -.0896947   .0120217    -7.46   0.000    -.1132568   -.0661325</a:t>
            </a:r>
          </a:p>
          <a:p>
            <a:pPr>
              <a:lnSpc>
                <a:spcPts val="600"/>
              </a:lnSpc>
              <a:spcBef>
                <a:spcPts val="100"/>
              </a:spcBef>
              <a:spcAft>
                <a:spcPts val="100"/>
              </a:spcAft>
            </a:pPr>
            <a:r>
              <a:rPr lang="en-US" sz="900" dirty="0">
                <a:latin typeface="Courier New" panose="02070309020205020404" pitchFamily="49" charset="0"/>
                <a:cs typeface="Courier New" panose="02070309020205020404" pitchFamily="49" charset="0"/>
              </a:rPr>
              <a:t>------------------------------------------------------------------------------</a:t>
            </a:r>
          </a:p>
          <a:p>
            <a:pPr>
              <a:lnSpc>
                <a:spcPts val="600"/>
              </a:lnSpc>
              <a:spcBef>
                <a:spcPts val="100"/>
              </a:spcBef>
              <a:spcAft>
                <a:spcPts val="100"/>
              </a:spcAft>
            </a:pPr>
            <a:endParaRPr lang="en-US" sz="900" dirty="0">
              <a:latin typeface="Courier New" panose="02070309020205020404" pitchFamily="49" charset="0"/>
              <a:cs typeface="Courier New" panose="02070309020205020404" pitchFamily="49" charset="0"/>
            </a:endParaRPr>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31</a:t>
            </a:fld>
            <a:endParaRPr lang="fr-FR"/>
          </a:p>
        </p:txBody>
      </p:sp>
    </p:spTree>
    <p:extLst>
      <p:ext uri="{BB962C8B-B14F-4D97-AF65-F5344CB8AC3E}">
        <p14:creationId xmlns:p14="http://schemas.microsoft.com/office/powerpoint/2010/main" val="114763403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APCD of </a:t>
            </a:r>
            <a:r>
              <a:rPr lang="en-US" dirty="0" err="1" smtClean="0"/>
              <a:t>genderratio</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32</a:t>
            </a:fld>
            <a:endParaRPr lang="fr-FR"/>
          </a:p>
        </p:txBody>
      </p:sp>
      <p:pic>
        <p:nvPicPr>
          <p:cNvPr id="5" name="Picture 4"/>
          <p:cNvPicPr>
            <a:picLocks noChangeAspect="1"/>
          </p:cNvPicPr>
          <p:nvPr/>
        </p:nvPicPr>
        <p:blipFill>
          <a:blip r:embed="rId2"/>
          <a:stretch>
            <a:fillRect/>
          </a:stretch>
        </p:blipFill>
        <p:spPr>
          <a:xfrm>
            <a:off x="792486" y="1207169"/>
            <a:ext cx="7813129" cy="5269831"/>
          </a:xfrm>
          <a:prstGeom prst="rect">
            <a:avLst/>
          </a:prstGeom>
        </p:spPr>
      </p:pic>
      <p:sp>
        <p:nvSpPr>
          <p:cNvPr id="6" name="Rectangle 5"/>
          <p:cNvSpPr/>
          <p:nvPr/>
        </p:nvSpPr>
        <p:spPr>
          <a:xfrm>
            <a:off x="3152800" y="2348880"/>
            <a:ext cx="4419800" cy="830997"/>
          </a:xfrm>
          <a:prstGeom prst="rect">
            <a:avLst/>
          </a:prstGeom>
        </p:spPr>
        <p:txBody>
          <a:bodyPr wrap="none">
            <a:spAutoFit/>
          </a:bodyPr>
          <a:lstStyle/>
          <a:p>
            <a:r>
              <a:rPr lang="en-US" dirty="0" smtClean="0"/>
              <a:t>GI bill of right massively reduced </a:t>
            </a:r>
            <a:br>
              <a:rPr lang="en-US" dirty="0" smtClean="0"/>
            </a:br>
            <a:r>
              <a:rPr lang="en-US" dirty="0" smtClean="0"/>
              <a:t>gender balance in cohorts 1915-20</a:t>
            </a:r>
            <a:endParaRPr lang="en-US" dirty="0"/>
          </a:p>
        </p:txBody>
      </p:sp>
      <p:cxnSp>
        <p:nvCxnSpPr>
          <p:cNvPr id="8" name="Straight Arrow Connector 7"/>
          <p:cNvCxnSpPr/>
          <p:nvPr/>
        </p:nvCxnSpPr>
        <p:spPr bwMode="auto">
          <a:xfrm flipH="1">
            <a:off x="2720752" y="3179877"/>
            <a:ext cx="360040" cy="96920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flipV="1">
            <a:off x="5362700" y="4750561"/>
            <a:ext cx="312141" cy="31166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1640632" y="4221088"/>
            <a:ext cx="6987431" cy="0"/>
          </a:xfrm>
          <a:prstGeom prst="line">
            <a:avLst/>
          </a:prstGeom>
          <a:ln>
            <a:headEnd type="none" w="med" len="med"/>
            <a:tailEnd type="none" w="med" len="med"/>
          </a:ln>
          <a:extLst/>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56442045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416496" y="902910"/>
            <a:ext cx="8336657" cy="5523135"/>
          </a:xfrm>
          <a:prstGeom prst="rect">
            <a:avLst/>
          </a:prstGeom>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APCTLAG of </a:t>
            </a:r>
            <a:r>
              <a:rPr lang="en-US" dirty="0" err="1" smtClean="0"/>
              <a:t>genderratio</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33</a:t>
            </a:fld>
            <a:endParaRPr lang="fr-FR"/>
          </a:p>
        </p:txBody>
      </p:sp>
      <p:sp>
        <p:nvSpPr>
          <p:cNvPr id="6" name="Rectangle 5"/>
          <p:cNvSpPr/>
          <p:nvPr/>
        </p:nvSpPr>
        <p:spPr>
          <a:xfrm>
            <a:off x="2374924" y="2142505"/>
            <a:ext cx="4419800" cy="830997"/>
          </a:xfrm>
          <a:prstGeom prst="rect">
            <a:avLst/>
          </a:prstGeom>
        </p:spPr>
        <p:txBody>
          <a:bodyPr wrap="none">
            <a:spAutoFit/>
          </a:bodyPr>
          <a:lstStyle/>
          <a:p>
            <a:r>
              <a:rPr lang="en-US" dirty="0" smtClean="0"/>
              <a:t>GI bill of right massively reduced </a:t>
            </a:r>
            <a:br>
              <a:rPr lang="en-US" dirty="0" smtClean="0"/>
            </a:br>
            <a:r>
              <a:rPr lang="en-US" dirty="0" smtClean="0"/>
              <a:t>gender balance in cohorts 1915-20</a:t>
            </a:r>
            <a:endParaRPr lang="en-US" dirty="0"/>
          </a:p>
        </p:txBody>
      </p:sp>
      <p:cxnSp>
        <p:nvCxnSpPr>
          <p:cNvPr id="8" name="Straight Arrow Connector 7"/>
          <p:cNvCxnSpPr/>
          <p:nvPr/>
        </p:nvCxnSpPr>
        <p:spPr bwMode="auto">
          <a:xfrm flipH="1">
            <a:off x="2720752" y="3179877"/>
            <a:ext cx="360040" cy="96920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flipV="1">
            <a:off x="5362700" y="4750561"/>
            <a:ext cx="312141" cy="31166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a:off x="1640632" y="3573016"/>
            <a:ext cx="6987431" cy="0"/>
          </a:xfrm>
          <a:prstGeom prst="line">
            <a:avLst/>
          </a:prstGeom>
          <a:ln>
            <a:headEnd type="none" w="med" len="med"/>
            <a:tailEnd type="none" w="med" len="med"/>
          </a:ln>
          <a:extLst/>
        </p:spPr>
        <p:style>
          <a:lnRef idx="3">
            <a:schemeClr val="dk1"/>
          </a:lnRef>
          <a:fillRef idx="0">
            <a:schemeClr val="dk1"/>
          </a:fillRef>
          <a:effectRef idx="2">
            <a:schemeClr val="dk1"/>
          </a:effectRef>
          <a:fontRef idx="minor">
            <a:schemeClr val="tx1"/>
          </a:fontRef>
        </p:style>
      </p:cxnSp>
      <p:sp>
        <p:nvSpPr>
          <p:cNvPr id="11" name="Rectangle 10"/>
          <p:cNvSpPr/>
          <p:nvPr/>
        </p:nvSpPr>
        <p:spPr>
          <a:xfrm>
            <a:off x="5673080" y="4750561"/>
            <a:ext cx="2396810" cy="461665"/>
          </a:xfrm>
          <a:prstGeom prst="rect">
            <a:avLst/>
          </a:prstGeom>
        </p:spPr>
        <p:txBody>
          <a:bodyPr wrap="none">
            <a:spAutoFit/>
          </a:bodyPr>
          <a:lstStyle/>
          <a:p>
            <a:r>
              <a:rPr lang="en-US" dirty="0" smtClean="0"/>
              <a:t>40years recovery!</a:t>
            </a:r>
            <a:endParaRPr lang="en-US" dirty="0"/>
          </a:p>
        </p:txBody>
      </p:sp>
    </p:spTree>
    <p:extLst>
      <p:ext uri="{BB962C8B-B14F-4D97-AF65-F5344CB8AC3E}">
        <p14:creationId xmlns:p14="http://schemas.microsoft.com/office/powerpoint/2010/main" val="296975817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7"/>
          <p:cNvSpPr>
            <a:spLocks noChangeArrowheads="1"/>
          </p:cNvSpPr>
          <p:nvPr/>
        </p:nvSpPr>
        <p:spPr bwMode="auto">
          <a:xfrm>
            <a:off x="2720975" y="333375"/>
            <a:ext cx="618331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algn="r" defTabSz="957263">
              <a:spcBef>
                <a:spcPct val="20000"/>
              </a:spcBef>
              <a:spcAft>
                <a:spcPct val="20000"/>
              </a:spcAft>
              <a:tabLst>
                <a:tab pos="741363" algn="l"/>
              </a:tabLst>
              <a:defRPr/>
            </a:pPr>
            <a:r>
              <a:rPr lang="fr-FR" sz="4400" dirty="0">
                <a:latin typeface="+mn-lt"/>
              </a:rPr>
              <a:t>Louis Chauvel </a:t>
            </a:r>
          </a:p>
          <a:p>
            <a:pPr algn="r" defTabSz="957263">
              <a:spcBef>
                <a:spcPct val="20000"/>
              </a:spcBef>
              <a:spcAft>
                <a:spcPct val="20000"/>
              </a:spcAft>
              <a:tabLst>
                <a:tab pos="741363" algn="l"/>
              </a:tabLst>
              <a:defRPr/>
            </a:pPr>
            <a:r>
              <a:rPr lang="fr-FR" sz="1800" dirty="0">
                <a:latin typeface="Old English Text MT" pitchFamily="66" charset="0"/>
              </a:rPr>
              <a:t>Pr Dr </a:t>
            </a:r>
            <a:r>
              <a:rPr lang="fr-FR" sz="1800" dirty="0" err="1">
                <a:latin typeface="Old English Text MT" pitchFamily="66" charset="0"/>
              </a:rPr>
              <a:t>at</a:t>
            </a:r>
            <a:r>
              <a:rPr lang="fr-FR" sz="1800" dirty="0">
                <a:latin typeface="Old English Text MT" pitchFamily="66" charset="0"/>
              </a:rPr>
              <a:t> </a:t>
            </a:r>
            <a:r>
              <a:rPr lang="fr-FR" sz="1800" dirty="0" err="1">
                <a:latin typeface="Old English Text MT" pitchFamily="66" charset="0"/>
              </a:rPr>
              <a:t>University</a:t>
            </a:r>
            <a:r>
              <a:rPr lang="fr-FR" sz="1800" dirty="0">
                <a:latin typeface="Old English Text MT" pitchFamily="66" charset="0"/>
              </a:rPr>
              <a:t> of Luxembourg</a:t>
            </a:r>
            <a:br>
              <a:rPr lang="fr-FR" sz="1800" dirty="0">
                <a:latin typeface="Old English Text MT" pitchFamily="66" charset="0"/>
              </a:rPr>
            </a:b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mj-lt"/>
            </a:endParaRPr>
          </a:p>
          <a:p>
            <a:pPr algn="r" defTabSz="957263">
              <a:spcBef>
                <a:spcPct val="20000"/>
              </a:spcBef>
              <a:spcAft>
                <a:spcPct val="20000"/>
              </a:spcAft>
              <a:tabLst>
                <a:tab pos="741363" algn="l"/>
              </a:tabLst>
              <a:defRPr/>
            </a:pPr>
            <a:endParaRPr lang="fr-FR" sz="1800" b="1" dirty="0" smtClean="0">
              <a:latin typeface="+mj-lt"/>
            </a:endParaRPr>
          </a:p>
          <a:p>
            <a:pPr algn="r" defTabSz="957263">
              <a:spcBef>
                <a:spcPct val="20000"/>
              </a:spcBef>
              <a:spcAft>
                <a:spcPct val="20000"/>
              </a:spcAft>
              <a:tabLst>
                <a:tab pos="741363" algn="l"/>
              </a:tabLst>
              <a:defRPr/>
            </a:pPr>
            <a:r>
              <a:rPr lang="fr-FR" sz="1800" b="1" dirty="0" smtClean="0">
                <a:latin typeface="+mj-lt"/>
              </a:rPr>
              <a:t>louis.chauvel@uni.lu</a:t>
            </a:r>
            <a:r>
              <a:rPr lang="fr-FR" sz="1800" b="1" dirty="0">
                <a:latin typeface="+mj-lt"/>
              </a:rPr>
              <a:t/>
            </a:r>
            <a:br>
              <a:rPr lang="fr-FR" sz="1800" b="1" dirty="0">
                <a:latin typeface="+mj-lt"/>
              </a:rPr>
            </a:br>
            <a:r>
              <a:rPr lang="fr-FR" sz="1800" b="1" dirty="0">
                <a:latin typeface="+mj-lt"/>
              </a:rPr>
              <a:t>http://www.louischauvel.org </a:t>
            </a:r>
          </a:p>
        </p:txBody>
      </p:sp>
      <p:sp>
        <p:nvSpPr>
          <p:cNvPr id="2050"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0991A9D-D730-49AF-92A2-375396CBF1F7}" type="slidenum">
              <a:rPr lang="fr-FR" sz="1400">
                <a:latin typeface="Old English Text MT" pitchFamily="66" charset="0"/>
              </a:rPr>
              <a:pPr/>
              <a:t>34</a:t>
            </a:fld>
            <a:endParaRPr lang="fr-FR" sz="1400">
              <a:latin typeface="Old English Text MT" pitchFamily="66" charset="0"/>
            </a:endParaRPr>
          </a:p>
        </p:txBody>
      </p:sp>
      <p:sp>
        <p:nvSpPr>
          <p:cNvPr id="2051" name="Rectangle 6"/>
          <p:cNvSpPr>
            <a:spLocks noGrp="1" noChangeArrowheads="1"/>
          </p:cNvSpPr>
          <p:nvPr>
            <p:ph type="body" idx="1"/>
          </p:nvPr>
        </p:nvSpPr>
        <p:spPr>
          <a:xfrm>
            <a:off x="575666" y="188640"/>
            <a:ext cx="10714038" cy="4376738"/>
          </a:xfrm>
          <a:noFill/>
        </p:spPr>
        <p:txBody>
          <a:bodyPr/>
          <a:lstStyle/>
          <a:p>
            <a:pPr marL="0" indent="0"/>
            <a:endParaRPr lang="en-US" sz="1800" dirty="0" smtClean="0">
              <a:latin typeface="Old English Text MT" pitchFamily="66" charset="0"/>
            </a:endParaRPr>
          </a:p>
          <a:p>
            <a:pPr marL="0" indent="0" algn="ctr"/>
            <a:endParaRPr lang="en-GB" altLang="ja-JP" sz="3300" dirty="0" smtClean="0">
              <a:latin typeface="Old English Text MT" pitchFamily="66" charset="0"/>
              <a:ea typeface="MS PGothic" pitchFamily="34" charset="-128"/>
            </a:endParaRPr>
          </a:p>
          <a:p>
            <a:pPr marL="0" indent="0" algn="ctr"/>
            <a:r>
              <a:rPr lang="en-US" sz="3600" cap="small" dirty="0"/>
              <a:t>inequality across birth cohorts</a:t>
            </a:r>
            <a:br>
              <a:rPr lang="en-US" sz="3600" cap="small" dirty="0"/>
            </a:br>
            <a:r>
              <a:rPr lang="en-US" sz="3600" cap="small" dirty="0" smtClean="0"/>
              <a:t>PART </a:t>
            </a:r>
            <a:r>
              <a:rPr lang="en-US" sz="3600" cap="small" dirty="0"/>
              <a:t>3</a:t>
            </a:r>
            <a:r>
              <a:rPr lang="en-US" sz="3600" cap="small" dirty="0" smtClean="0"/>
              <a:t>: </a:t>
            </a:r>
            <a:br>
              <a:rPr lang="en-US" sz="3600" cap="small" dirty="0" smtClean="0"/>
            </a:br>
            <a:r>
              <a:rPr lang="en-US" sz="3600" cap="small" dirty="0" smtClean="0"/>
              <a:t>WELFARE REGIMES </a:t>
            </a:r>
            <a:br>
              <a:rPr lang="en-US" sz="3600" cap="small" dirty="0" smtClean="0"/>
            </a:br>
            <a:r>
              <a:rPr lang="en-US" sz="3600" cap="small" dirty="0" smtClean="0"/>
              <a:t>COMPARISONS</a:t>
            </a:r>
            <a:endParaRPr lang="fr-FR" altLang="ja-JP" sz="3300" dirty="0" smtClean="0">
              <a:ea typeface="MS PGothic" pitchFamily="34" charset="-128"/>
            </a:endParaRPr>
          </a:p>
        </p:txBody>
      </p:sp>
      <p:pic>
        <p:nvPicPr>
          <p:cNvPr id="2054" name="Picture 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4141" y="4350841"/>
            <a:ext cx="2081313" cy="10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Rectangle 25"/>
          <p:cNvSpPr>
            <a:spLocks noChangeArrowheads="1"/>
          </p:cNvSpPr>
          <p:nvPr/>
        </p:nvSpPr>
        <p:spPr bwMode="auto">
          <a:xfrm>
            <a:off x="0" y="-15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Old English Text MT" pitchFamily="66" charset="0"/>
            </a:endParaRPr>
          </a:p>
        </p:txBody>
      </p:sp>
      <p:sp>
        <p:nvSpPr>
          <p:cNvPr id="2056" name="Rectangle 26"/>
          <p:cNvSpPr>
            <a:spLocks noChangeArrowheads="1"/>
          </p:cNvSpPr>
          <p:nvPr/>
        </p:nvSpPr>
        <p:spPr bwMode="auto">
          <a:xfrm>
            <a:off x="0" y="1643063"/>
            <a:ext cx="2254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200">
                <a:solidFill>
                  <a:srgbClr val="000000"/>
                </a:solidFill>
                <a:latin typeface="Old English Text MT" pitchFamily="66" charset="0"/>
                <a:cs typeface="Times New Roman" pitchFamily="18" charset="0"/>
              </a:rPr>
              <a:t> </a:t>
            </a:r>
            <a:endParaRPr lang="en-US">
              <a:latin typeface="Old English Text MT" pitchFamily="66" charset="0"/>
            </a:endParaRPr>
          </a:p>
        </p:txBody>
      </p:sp>
      <p:sp>
        <p:nvSpPr>
          <p:cNvPr id="9" name="Rectangle 1"/>
          <p:cNvSpPr>
            <a:spLocks noChangeArrowheads="1"/>
          </p:cNvSpPr>
          <p:nvPr/>
        </p:nvSpPr>
        <p:spPr bwMode="auto">
          <a:xfrm>
            <a:off x="3471151" y="5373216"/>
            <a:ext cx="240729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r"/>
            <a:r>
              <a:rPr lang="en-US" altLang="en-US" sz="1800" b="1" dirty="0">
                <a:latin typeface="Papyrus" pitchFamily="66" charset="0"/>
              </a:rPr>
              <a:t>IRSEI </a:t>
            </a:r>
            <a:br>
              <a:rPr lang="en-US" altLang="en-US" sz="1800" b="1" dirty="0">
                <a:latin typeface="Papyrus" pitchFamily="66" charset="0"/>
              </a:rPr>
            </a:br>
            <a:r>
              <a:rPr lang="en-US" altLang="en-US" sz="1800" b="1" dirty="0">
                <a:latin typeface="Papyrus" pitchFamily="66" charset="0"/>
              </a:rPr>
              <a:t>Institute for Research </a:t>
            </a:r>
            <a:br>
              <a:rPr lang="en-US" altLang="en-US" sz="1800" b="1" dirty="0">
                <a:latin typeface="Papyrus" pitchFamily="66" charset="0"/>
              </a:rPr>
            </a:br>
            <a:r>
              <a:rPr lang="en-US" altLang="en-US" sz="1800" b="1" dirty="0">
                <a:latin typeface="Papyrus" pitchFamily="66" charset="0"/>
              </a:rPr>
              <a:t>on  Socio-Economic  </a:t>
            </a:r>
            <a:br>
              <a:rPr lang="en-US" altLang="en-US" sz="1800" b="1" dirty="0">
                <a:latin typeface="Papyrus" pitchFamily="66" charset="0"/>
              </a:rPr>
            </a:br>
            <a:r>
              <a:rPr lang="en-US" altLang="en-US" sz="1800" b="1" dirty="0">
                <a:latin typeface="Papyrus" pitchFamily="66" charset="0"/>
              </a:rPr>
              <a:t>Inequality</a:t>
            </a:r>
          </a:p>
        </p:txBody>
      </p:sp>
      <p:pic>
        <p:nvPicPr>
          <p:cNvPr id="10" name="Picture 4" descr="Fonds National de la Recherche Luxembour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683" y="291149"/>
            <a:ext cx="3760224"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Résultats de recherche d'images pour « lisdatacenter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83" y="1461932"/>
            <a:ext cx="1880112" cy="2139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19464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mtClean="0"/>
          </a:p>
        </p:txBody>
      </p:sp>
      <p:sp>
        <p:nvSpPr>
          <p:cNvPr id="6147" name="Content Placeholder 2"/>
          <p:cNvSpPr>
            <a:spLocks noGrp="1"/>
          </p:cNvSpPr>
          <p:nvPr>
            <p:ph idx="1"/>
          </p:nvPr>
        </p:nvSpPr>
        <p:spPr/>
        <p:txBody>
          <a:bodyPr/>
          <a:lstStyle/>
          <a:p>
            <a:endParaRPr lang="en-US" altLang="en-US" dirty="0" smtClean="0"/>
          </a:p>
        </p:txBody>
      </p:sp>
      <p:sp>
        <p:nvSpPr>
          <p:cNvPr id="6148" name="Slide Number Placeholder 3"/>
          <p:cNvSpPr>
            <a:spLocks noGrp="1"/>
          </p:cNvSpPr>
          <p:nvPr>
            <p:ph type="sldNum" sz="quarter" idx="4294967295"/>
          </p:nvPr>
        </p:nvSpPr>
        <p:spPr>
          <a:xfrm>
            <a:off x="7616825" y="188913"/>
            <a:ext cx="2057400" cy="457200"/>
          </a:xfrm>
          <a:prstGeom prst="rect">
            <a:avLst/>
          </a:prstGeom>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fld id="{AC39294E-B648-4C61-B97E-6B14729FA165}" type="slidenum">
              <a:rPr lang="fr-FR" altLang="en-US" sz="1400" smtClean="0"/>
              <a:pPr/>
              <a:t>35</a:t>
            </a:fld>
            <a:endParaRPr lang="fr-FR" altLang="en-US" sz="1400" smtClean="0"/>
          </a:p>
        </p:txBody>
      </p:sp>
      <p:pic>
        <p:nvPicPr>
          <p:cNvPr id="61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064" y="195263"/>
            <a:ext cx="6737373" cy="5471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2514" y="487710"/>
            <a:ext cx="4806950"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51" name="Rectangle 11"/>
          <p:cNvSpPr>
            <a:spLocks noChangeArrowheads="1"/>
          </p:cNvSpPr>
          <p:nvPr/>
        </p:nvSpPr>
        <p:spPr bwMode="auto">
          <a:xfrm>
            <a:off x="615950" y="161925"/>
            <a:ext cx="3417923" cy="117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lvl="1">
              <a:spcBef>
                <a:spcPct val="20000"/>
              </a:spcBef>
              <a:buClr>
                <a:schemeClr val="tx1"/>
              </a:buClr>
              <a:buFont typeface="Zapf Dingbats" charset="2"/>
              <a:buNone/>
            </a:pPr>
            <a:r>
              <a:rPr lang="en-US" altLang="en-US" sz="3200" b="1" i="1" dirty="0" smtClean="0"/>
              <a:t>Backgrounds </a:t>
            </a:r>
            <a:r>
              <a:rPr lang="en-US" altLang="en-US" sz="3200" b="1" i="1" dirty="0"/>
              <a:t>…</a:t>
            </a:r>
          </a:p>
          <a:p>
            <a:pPr lvl="1">
              <a:spcBef>
                <a:spcPct val="20000"/>
              </a:spcBef>
              <a:buClr>
                <a:schemeClr val="tx1"/>
              </a:buClr>
              <a:buFont typeface="Zapf Dingbats" charset="2"/>
              <a:buNone/>
            </a:pPr>
            <a:r>
              <a:rPr lang="en-US" altLang="en-US" sz="3200" dirty="0"/>
              <a:t> </a:t>
            </a:r>
          </a:p>
        </p:txBody>
      </p:sp>
      <p:sp>
        <p:nvSpPr>
          <p:cNvPr id="6152" name="Rectangle 5"/>
          <p:cNvSpPr>
            <a:spLocks noChangeArrowheads="1"/>
          </p:cNvSpPr>
          <p:nvPr/>
        </p:nvSpPr>
        <p:spPr bwMode="auto">
          <a:xfrm>
            <a:off x="992560" y="1412776"/>
            <a:ext cx="71327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en-US" altLang="en-US" b="1" i="1" dirty="0"/>
              <a:t>A 17 countries comparison  of inter-cohort inequalities</a:t>
            </a:r>
            <a:endParaRPr lang="en-US" altLang="en-US" i="1" dirty="0"/>
          </a:p>
        </p:txBody>
      </p:sp>
      <p:sp>
        <p:nvSpPr>
          <p:cNvPr id="2" name="Rectangle 1"/>
          <p:cNvSpPr/>
          <p:nvPr/>
        </p:nvSpPr>
        <p:spPr>
          <a:xfrm>
            <a:off x="591816" y="5805264"/>
            <a:ext cx="9473752" cy="584775"/>
          </a:xfrm>
          <a:prstGeom prst="rect">
            <a:avLst/>
          </a:prstGeom>
        </p:spPr>
        <p:txBody>
          <a:bodyPr wrap="square">
            <a:spAutoFit/>
          </a:bodyPr>
          <a:lstStyle/>
          <a:p>
            <a:pPr>
              <a:spcBef>
                <a:spcPts val="0"/>
              </a:spcBef>
              <a:spcAft>
                <a:spcPts val="488"/>
              </a:spcAft>
              <a:defRPr/>
            </a:pPr>
            <a:r>
              <a:rPr lang="en-GB" sz="1600" dirty="0" smtClean="0"/>
              <a:t>See </a:t>
            </a:r>
            <a:r>
              <a:rPr lang="en-GB" sz="1600" dirty="0"/>
              <a:t>a</a:t>
            </a:r>
            <a:r>
              <a:rPr lang="en-GB" sz="1600" dirty="0" smtClean="0"/>
              <a:t>lso : Chauvel</a:t>
            </a:r>
            <a:r>
              <a:rPr lang="en-GB" sz="1600" dirty="0"/>
              <a:t>, L. and M. </a:t>
            </a:r>
            <a:r>
              <a:rPr lang="en-GB" sz="1600" dirty="0" err="1"/>
              <a:t>Schröder</a:t>
            </a:r>
            <a:r>
              <a:rPr lang="en-GB" sz="1600" dirty="0"/>
              <a:t>. 2015. The impact of cohort membership on disposable incomes </a:t>
            </a:r>
            <a:r>
              <a:rPr lang="en-GB" sz="1600" dirty="0" smtClean="0"/>
              <a:t/>
            </a:r>
            <a:br>
              <a:rPr lang="en-GB" sz="1600" dirty="0" smtClean="0"/>
            </a:br>
            <a:r>
              <a:rPr lang="en-GB" sz="1600" dirty="0" smtClean="0"/>
              <a:t>in </a:t>
            </a:r>
            <a:r>
              <a:rPr lang="en-GB" sz="1600" dirty="0"/>
              <a:t>West Germany, France, and the United States. </a:t>
            </a:r>
            <a:r>
              <a:rPr lang="en-GB" sz="1600" i="1" dirty="0"/>
              <a:t>European Sociological Review</a:t>
            </a:r>
            <a:r>
              <a:rPr lang="en-GB" sz="1600" dirty="0"/>
              <a:t>, 31:298-311.</a:t>
            </a:r>
          </a:p>
        </p:txBody>
      </p:sp>
    </p:spTree>
    <p:extLst>
      <p:ext uri="{BB962C8B-B14F-4D97-AF65-F5344CB8AC3E}">
        <p14:creationId xmlns:p14="http://schemas.microsoft.com/office/powerpoint/2010/main" val="193751863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fld id="{9A86C4B7-D394-4411-A9F2-6B6759A99887}" type="slidenum">
              <a:rPr lang="fr-FR" sz="1400"/>
              <a:pPr/>
              <a:t>36</a:t>
            </a:fld>
            <a:endParaRPr lang="fr-FR" sz="1400"/>
          </a:p>
        </p:txBody>
      </p:sp>
      <p:sp>
        <p:nvSpPr>
          <p:cNvPr id="803842" name="Rectangle 2"/>
          <p:cNvSpPr>
            <a:spLocks noChangeArrowheads="1"/>
          </p:cNvSpPr>
          <p:nvPr/>
        </p:nvSpPr>
        <p:spPr bwMode="auto">
          <a:xfrm>
            <a:off x="200472" y="1295400"/>
            <a:ext cx="917575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marL="747713" lvl="3" algn="l" defTabSz="957263">
              <a:spcBef>
                <a:spcPct val="20000"/>
              </a:spcBef>
              <a:tabLst>
                <a:tab pos="741363" algn="l"/>
              </a:tabLst>
              <a:defRPr/>
            </a:pPr>
            <a:endParaRPr lang="en-US" sz="900" dirty="0"/>
          </a:p>
          <a:p>
            <a:pPr algn="l" defTabSz="957263">
              <a:spcBef>
                <a:spcPct val="20000"/>
              </a:spcBef>
              <a:spcAft>
                <a:spcPct val="100000"/>
              </a:spcAft>
              <a:tabLst>
                <a:tab pos="741363" algn="l"/>
              </a:tabLst>
              <a:defRPr/>
            </a:pPr>
            <a:r>
              <a:rPr lang="en-US" sz="2100" b="1" dirty="0"/>
              <a:t>Interpreting the French case:</a:t>
            </a:r>
          </a:p>
          <a:p>
            <a:pPr marL="582613" lvl="2" indent="-168275" algn="l" defTabSz="957263">
              <a:spcBef>
                <a:spcPct val="20000"/>
              </a:spcBef>
              <a:buClr>
                <a:schemeClr val="tx1"/>
              </a:buClr>
              <a:buFont typeface="Zapf Dingbats" charset="2"/>
              <a:buChar char="l"/>
              <a:tabLst>
                <a:tab pos="741363" algn="l"/>
              </a:tabLst>
              <a:defRPr/>
            </a:pPr>
            <a:r>
              <a:rPr lang="en-US" sz="2000" b="1" dirty="0" err="1"/>
              <a:t>Esping</a:t>
            </a:r>
            <a:r>
              <a:rPr lang="en-US" sz="2000" b="1" dirty="0"/>
              <a:t>-Andersen Typology of Welfare states: </a:t>
            </a:r>
            <a:br>
              <a:rPr lang="en-US" sz="2000" b="1" dirty="0"/>
            </a:br>
            <a:r>
              <a:rPr lang="en-US" sz="1800" b="1" dirty="0"/>
              <a:t>France = “corporatist-conservative” welfare regime, stabilization of social relations</a:t>
            </a:r>
            <a:br>
              <a:rPr lang="en-US" sz="1800" b="1" dirty="0"/>
            </a:br>
            <a:r>
              <a:rPr lang="en-US" sz="1800" b="1" dirty="0"/>
              <a:t>Protection of insiders (protected male workers) against outsiders</a:t>
            </a:r>
          </a:p>
          <a:p>
            <a:pPr marL="582613" lvl="2" indent="-168275" algn="l" defTabSz="957263">
              <a:spcBef>
                <a:spcPct val="20000"/>
              </a:spcBef>
              <a:buClr>
                <a:schemeClr val="tx1"/>
              </a:buClr>
              <a:buFont typeface="Zapf Dingbats" charset="2"/>
              <a:buChar char="l"/>
              <a:tabLst>
                <a:tab pos="741363" algn="l"/>
              </a:tabLst>
              <a:defRPr/>
            </a:pPr>
            <a:endParaRPr lang="en-US" sz="2000" b="1" dirty="0"/>
          </a:p>
          <a:p>
            <a:pPr marL="582613" lvl="2" indent="-168275" algn="l" defTabSz="957263">
              <a:spcBef>
                <a:spcPct val="20000"/>
              </a:spcBef>
              <a:buClr>
                <a:schemeClr val="tx1"/>
              </a:buClr>
              <a:buFont typeface="Zapf Dingbats" charset="2"/>
              <a:buChar char="l"/>
              <a:tabLst>
                <a:tab pos="741363" algn="l"/>
              </a:tabLst>
              <a:defRPr/>
            </a:pPr>
            <a:r>
              <a:rPr lang="en-US" sz="2000" b="1" dirty="0"/>
              <a:t>In case of economic brake :</a:t>
            </a:r>
            <a:br>
              <a:rPr lang="en-US" sz="2000" b="1" dirty="0"/>
            </a:br>
            <a:r>
              <a:rPr lang="en-US" sz="1800" b="1" dirty="0"/>
              <a:t> « </a:t>
            </a:r>
            <a:r>
              <a:rPr lang="en-US" sz="1800" b="1" dirty="0" err="1"/>
              <a:t>Insiderisation</a:t>
            </a:r>
            <a:r>
              <a:rPr lang="en-US" sz="1800" b="1" dirty="0"/>
              <a:t> » of insiders, already in the stable labor force </a:t>
            </a:r>
            <a:br>
              <a:rPr lang="en-US" sz="1800" b="1" dirty="0"/>
            </a:br>
            <a:r>
              <a:rPr lang="en-US" sz="1800" b="1" dirty="0"/>
              <a:t>and « </a:t>
            </a:r>
            <a:r>
              <a:rPr lang="en-US" sz="1800" b="1" dirty="0" err="1"/>
              <a:t>outsiderisation</a:t>
            </a:r>
            <a:r>
              <a:rPr lang="en-US" sz="1800" b="1" dirty="0"/>
              <a:t> » of new entrants</a:t>
            </a:r>
          </a:p>
          <a:p>
            <a:pPr marL="582613" lvl="2" indent="-168275" algn="l" defTabSz="957263">
              <a:spcBef>
                <a:spcPct val="20000"/>
              </a:spcBef>
              <a:buClr>
                <a:schemeClr val="tx1"/>
              </a:buClr>
              <a:buFont typeface="Zapf Dingbats" charset="2"/>
              <a:buChar char="l"/>
              <a:tabLst>
                <a:tab pos="741363" algn="l"/>
              </a:tabLst>
              <a:defRPr/>
            </a:pPr>
            <a:endParaRPr lang="en-US" sz="1800" b="1" dirty="0"/>
          </a:p>
          <a:p>
            <a:pPr marL="582613" lvl="2" indent="-168275" algn="l" defTabSz="957263">
              <a:spcBef>
                <a:spcPct val="20000"/>
              </a:spcBef>
              <a:buClr>
                <a:schemeClr val="tx1"/>
              </a:buClr>
              <a:buFont typeface="Zapf Dingbats" charset="2"/>
              <a:buChar char="l"/>
              <a:tabLst>
                <a:tab pos="741363" algn="l"/>
              </a:tabLst>
              <a:defRPr/>
            </a:pPr>
            <a:r>
              <a:rPr lang="en-US" sz="2000" b="1" dirty="0"/>
              <a:t>In France, young people can wait … decades </a:t>
            </a:r>
            <a:br>
              <a:rPr lang="en-US" sz="2000" b="1" dirty="0"/>
            </a:br>
            <a:r>
              <a:rPr lang="en-US" sz="2000" b="1" dirty="0"/>
              <a:t>Increasing poverty rates for young people</a:t>
            </a:r>
            <a:r>
              <a:rPr lang="en-US" sz="1800" b="1" dirty="0"/>
              <a:t>, stable </a:t>
            </a:r>
            <a:r>
              <a:rPr lang="en-US" sz="1800" b="1" dirty="0" err="1"/>
              <a:t>intracohort</a:t>
            </a:r>
            <a:r>
              <a:rPr lang="en-US" sz="1800" b="1" dirty="0"/>
              <a:t> inequalities </a:t>
            </a:r>
            <a:br>
              <a:rPr lang="en-US" sz="1800" b="1" dirty="0"/>
            </a:br>
            <a:r>
              <a:rPr lang="en-US" sz="1800" b="1" dirty="0"/>
              <a:t>(after taxes and welfare reallocations)</a:t>
            </a:r>
            <a:endParaRPr lang="en-US" sz="1600" b="1" dirty="0"/>
          </a:p>
          <a:p>
            <a:pPr marL="414338" lvl="2" algn="l" defTabSz="957263">
              <a:spcBef>
                <a:spcPct val="20000"/>
              </a:spcBef>
              <a:buClr>
                <a:schemeClr val="tx1"/>
              </a:buClr>
              <a:tabLst>
                <a:tab pos="741363" algn="l"/>
              </a:tabLst>
              <a:defRPr/>
            </a:pPr>
            <a:endParaRPr lang="en-US" sz="2000" b="1" dirty="0"/>
          </a:p>
        </p:txBody>
      </p:sp>
      <p:pic>
        <p:nvPicPr>
          <p:cNvPr id="2" name="Picture 1"/>
          <p:cNvPicPr>
            <a:picLocks noChangeAspect="1"/>
          </p:cNvPicPr>
          <p:nvPr/>
        </p:nvPicPr>
        <p:blipFill>
          <a:blip r:embed="rId3"/>
          <a:stretch>
            <a:fillRect/>
          </a:stretch>
        </p:blipFill>
        <p:spPr>
          <a:xfrm>
            <a:off x="5745088" y="476672"/>
            <a:ext cx="3799218" cy="780673"/>
          </a:xfrm>
          <a:prstGeom prst="rect">
            <a:avLst/>
          </a:prstGeom>
        </p:spPr>
      </p:pic>
      <p:sp>
        <p:nvSpPr>
          <p:cNvPr id="3" name="Rectangle 2"/>
          <p:cNvSpPr/>
          <p:nvPr/>
        </p:nvSpPr>
        <p:spPr>
          <a:xfrm>
            <a:off x="5745088" y="1295400"/>
            <a:ext cx="2284600" cy="523220"/>
          </a:xfrm>
          <a:prstGeom prst="rect">
            <a:avLst/>
          </a:prstGeom>
        </p:spPr>
        <p:txBody>
          <a:bodyPr wrap="none">
            <a:spAutoFit/>
          </a:bodyPr>
          <a:lstStyle/>
          <a:p>
            <a:r>
              <a:rPr lang="en-US" sz="1400" dirty="0">
                <a:solidFill>
                  <a:srgbClr val="333333"/>
                </a:solidFill>
                <a:latin typeface="Arial" panose="020B0604020202020204" pitchFamily="34" charset="0"/>
              </a:rPr>
              <a:t>Emile Durkheim’s </a:t>
            </a:r>
            <a:r>
              <a:rPr lang="en-US" sz="1400" i="1" dirty="0" smtClean="0">
                <a:solidFill>
                  <a:srgbClr val="333333"/>
                </a:solidFill>
                <a:latin typeface="Arial" panose="020B0604020202020204" pitchFamily="34" charset="0"/>
              </a:rPr>
              <a:t>Suicide</a:t>
            </a:r>
            <a:br>
              <a:rPr lang="en-US" sz="1400" i="1" dirty="0" smtClean="0">
                <a:solidFill>
                  <a:srgbClr val="333333"/>
                </a:solidFill>
                <a:latin typeface="Arial" panose="020B0604020202020204" pitchFamily="34" charset="0"/>
              </a:rPr>
            </a:br>
            <a:endParaRPr lang="en-US" sz="1400" dirty="0"/>
          </a:p>
        </p:txBody>
      </p:sp>
      <p:cxnSp>
        <p:nvCxnSpPr>
          <p:cNvPr id="5" name="Straight Connector 4"/>
          <p:cNvCxnSpPr/>
          <p:nvPr/>
        </p:nvCxnSpPr>
        <p:spPr bwMode="auto">
          <a:xfrm>
            <a:off x="6033120" y="1124744"/>
            <a:ext cx="3439178"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 name="Picture 5"/>
          <p:cNvPicPr>
            <a:picLocks noChangeAspect="1"/>
          </p:cNvPicPr>
          <p:nvPr/>
        </p:nvPicPr>
        <p:blipFill>
          <a:blip r:embed="rId4"/>
          <a:stretch>
            <a:fillRect/>
          </a:stretch>
        </p:blipFill>
        <p:spPr>
          <a:xfrm>
            <a:off x="632520" y="363367"/>
            <a:ext cx="4237223" cy="609306"/>
          </a:xfrm>
          <a:prstGeom prst="rect">
            <a:avLst/>
          </a:prstGeom>
        </p:spPr>
      </p:pic>
      <p:cxnSp>
        <p:nvCxnSpPr>
          <p:cNvPr id="9" name="Straight Connector 8"/>
          <p:cNvCxnSpPr/>
          <p:nvPr/>
        </p:nvCxnSpPr>
        <p:spPr bwMode="auto">
          <a:xfrm>
            <a:off x="920552" y="764704"/>
            <a:ext cx="374441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tangle 9"/>
          <p:cNvSpPr/>
          <p:nvPr/>
        </p:nvSpPr>
        <p:spPr>
          <a:xfrm>
            <a:off x="920552" y="972673"/>
            <a:ext cx="2808312" cy="523220"/>
          </a:xfrm>
          <a:prstGeom prst="rect">
            <a:avLst/>
          </a:prstGeom>
        </p:spPr>
        <p:txBody>
          <a:bodyPr wrap="square">
            <a:spAutoFit/>
          </a:bodyPr>
          <a:lstStyle/>
          <a:p>
            <a:r>
              <a:rPr lang="fr-FR" sz="1400" dirty="0"/>
              <a:t>Émile Durkheim (1897), </a:t>
            </a:r>
            <a:r>
              <a:rPr lang="fr-FR" sz="1400" dirty="0" smtClean="0"/>
              <a:t/>
            </a:r>
            <a:br>
              <a:rPr lang="fr-FR" sz="1400" dirty="0" smtClean="0"/>
            </a:br>
            <a:r>
              <a:rPr lang="fr-FR" sz="1400" dirty="0" smtClean="0"/>
              <a:t>Le </a:t>
            </a:r>
            <a:r>
              <a:rPr lang="fr-FR" sz="1400" dirty="0"/>
              <a:t>suicide. Étude de </a:t>
            </a:r>
            <a:r>
              <a:rPr lang="fr-FR" sz="1400" dirty="0" smtClean="0"/>
              <a:t>sociologie, p.1</a:t>
            </a:r>
            <a:endParaRPr lang="en-US" sz="1400" dirty="0"/>
          </a:p>
        </p:txBody>
      </p:sp>
    </p:spTree>
    <p:extLst>
      <p:ext uri="{BB962C8B-B14F-4D97-AF65-F5344CB8AC3E}">
        <p14:creationId xmlns:p14="http://schemas.microsoft.com/office/powerpoint/2010/main" val="231120497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xfrm>
            <a:off x="7086600" y="6643688"/>
            <a:ext cx="2057400" cy="457200"/>
          </a:xfrm>
          <a:noFill/>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fld id="{C4BC2F36-2AED-4085-8C4E-0E6AE0B19A81}" type="slidenum">
              <a:rPr lang="fr-FR" altLang="en-US" sz="1800" smtClean="0"/>
              <a:pPr/>
              <a:t>37</a:t>
            </a:fld>
            <a:endParaRPr lang="fr-FR" altLang="en-US" sz="1800" smtClean="0"/>
          </a:p>
        </p:txBody>
      </p:sp>
      <p:sp>
        <p:nvSpPr>
          <p:cNvPr id="15363" name="Rectangle 2"/>
          <p:cNvSpPr>
            <a:spLocks noGrp="1" noChangeArrowheads="1"/>
          </p:cNvSpPr>
          <p:nvPr>
            <p:ph type="body" idx="1"/>
          </p:nvPr>
        </p:nvSpPr>
        <p:spPr>
          <a:xfrm>
            <a:off x="415925" y="-26988"/>
            <a:ext cx="9001125" cy="6207126"/>
          </a:xfrm>
          <a:noFill/>
        </p:spPr>
        <p:txBody>
          <a:bodyPr/>
          <a:lstStyle/>
          <a:p>
            <a:pPr marL="488950" lvl="1" indent="-323850">
              <a:buFont typeface="Zapf Dingbats" charset="2"/>
              <a:buNone/>
            </a:pPr>
            <a:endParaRPr lang="en-US" altLang="en-US" sz="2700" smtClean="0"/>
          </a:p>
          <a:p>
            <a:pPr marL="488950" lvl="1" indent="-323850">
              <a:buFont typeface="Zapf Dingbats" charset="2"/>
              <a:buNone/>
            </a:pPr>
            <a:r>
              <a:rPr lang="en-US" altLang="en-US" sz="3900" i="1" smtClean="0"/>
              <a:t>Theories of Welfare Regimes</a:t>
            </a:r>
            <a:r>
              <a:rPr lang="en-US" altLang="en-US" sz="2800" b="0" smtClean="0"/>
              <a:t/>
            </a:r>
            <a:br>
              <a:rPr lang="en-US" altLang="en-US" sz="2800" b="0" smtClean="0"/>
            </a:br>
            <a:r>
              <a:rPr lang="en-US" altLang="en-US" sz="2800" b="0" smtClean="0"/>
              <a:t>Decommodification models and welfare regimes </a:t>
            </a:r>
            <a:br>
              <a:rPr lang="en-US" altLang="en-US" sz="2800" b="0" smtClean="0"/>
            </a:br>
            <a:r>
              <a:rPr lang="en-US" altLang="en-US" sz="2800" b="0" smtClean="0"/>
              <a:t>				</a:t>
            </a:r>
          </a:p>
          <a:p>
            <a:pPr marL="488950" lvl="1" indent="-323850">
              <a:buFont typeface="Zapf Dingbats" charset="2"/>
              <a:buNone/>
            </a:pPr>
            <a:endParaRPr lang="en-US" altLang="en-US" sz="2800" b="0" smtClean="0"/>
          </a:p>
          <a:p>
            <a:pPr marL="661988" lvl="2" indent="-247650">
              <a:buFont typeface="Zapf Dingbats" charset="2"/>
              <a:buNone/>
            </a:pPr>
            <a:endParaRPr lang="en-US" altLang="en-US" sz="3000" smtClean="0"/>
          </a:p>
        </p:txBody>
      </p:sp>
      <p:pic>
        <p:nvPicPr>
          <p:cNvPr id="15364" name="Picture 4" descr="0745607969">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925" y="2179638"/>
            <a:ext cx="30289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descr="336955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6488" y="2384425"/>
            <a:ext cx="351472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Rectangle 6"/>
          <p:cNvSpPr>
            <a:spLocks noChangeArrowheads="1"/>
          </p:cNvSpPr>
          <p:nvPr/>
        </p:nvSpPr>
        <p:spPr bwMode="auto">
          <a:xfrm>
            <a:off x="3360738" y="5059363"/>
            <a:ext cx="2960687"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a:r>
              <a:rPr lang="en-US" altLang="en-US" sz="2000"/>
              <a:t>Gosta Esping-Andersen (Danish, born 1947) </a:t>
            </a:r>
            <a:br>
              <a:rPr lang="en-US" altLang="en-US" sz="2000"/>
            </a:br>
            <a:r>
              <a:rPr lang="en-US" altLang="en-US" sz="2000"/>
              <a:t>Professor @ </a:t>
            </a:r>
            <a:r>
              <a:rPr lang="en-US" altLang="en-US" sz="2000" i="1"/>
              <a:t>Universitat Pompeu Fabra </a:t>
            </a:r>
            <a:r>
              <a:rPr lang="en-US" altLang="en-US" sz="2000"/>
              <a:t>(Barcelona). </a:t>
            </a:r>
          </a:p>
        </p:txBody>
      </p:sp>
      <p:sp>
        <p:nvSpPr>
          <p:cNvPr id="15368" name="Rectangle 2"/>
          <p:cNvSpPr>
            <a:spLocks noChangeArrowheads="1"/>
          </p:cNvSpPr>
          <p:nvPr/>
        </p:nvSpPr>
        <p:spPr bwMode="auto">
          <a:xfrm>
            <a:off x="276225" y="1558925"/>
            <a:ext cx="9572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r>
              <a:rPr lang="en-US" altLang="en-US" sz="1800" dirty="0"/>
              <a:t>“De-commodification occurs when a service is rendered as a matter of right, and when a person can maintain a livelihood without reliance on the market” (</a:t>
            </a:r>
            <a:r>
              <a:rPr lang="en-US" altLang="en-US" sz="1800" dirty="0" err="1"/>
              <a:t>Esping</a:t>
            </a:r>
            <a:r>
              <a:rPr lang="en-US" altLang="en-US" sz="1800" dirty="0"/>
              <a:t>-Anderson, pp. 21-22)</a:t>
            </a:r>
          </a:p>
        </p:txBody>
      </p:sp>
    </p:spTree>
    <p:extLst>
      <p:ext uri="{BB962C8B-B14F-4D97-AF65-F5344CB8AC3E}">
        <p14:creationId xmlns:p14="http://schemas.microsoft.com/office/powerpoint/2010/main" val="82692605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fld id="{144690C9-49DD-43A3-BDFC-157C885122C2}" type="slidenum">
              <a:rPr lang="fr-FR" altLang="en-US" sz="1800" smtClean="0"/>
              <a:pPr/>
              <a:t>38</a:t>
            </a:fld>
            <a:endParaRPr lang="fr-FR" altLang="en-US" sz="1800" smtClean="0"/>
          </a:p>
        </p:txBody>
      </p:sp>
      <p:sp>
        <p:nvSpPr>
          <p:cNvPr id="16387" name="Rectangle 2"/>
          <p:cNvSpPr>
            <a:spLocks noGrp="1" noChangeArrowheads="1"/>
          </p:cNvSpPr>
          <p:nvPr>
            <p:ph type="body" idx="1"/>
          </p:nvPr>
        </p:nvSpPr>
        <p:spPr>
          <a:xfrm>
            <a:off x="415925" y="-531813"/>
            <a:ext cx="9001125" cy="6207126"/>
          </a:xfrm>
          <a:noFill/>
        </p:spPr>
        <p:txBody>
          <a:bodyPr/>
          <a:lstStyle/>
          <a:p>
            <a:pPr marL="995363" lvl="3" indent="-247650"/>
            <a:endParaRPr lang="en-US" altLang="en-US" sz="2700" smtClean="0"/>
          </a:p>
          <a:p>
            <a:pPr marL="488950" lvl="1" indent="-323850">
              <a:buFont typeface="Zapf Dingbats" charset="2"/>
              <a:buNone/>
            </a:pPr>
            <a:r>
              <a:rPr lang="en-US" altLang="en-US" sz="3900" i="1" smtClean="0"/>
              <a:t>Central references</a:t>
            </a:r>
            <a:endParaRPr lang="en-US" altLang="en-US" sz="3800" smtClean="0"/>
          </a:p>
        </p:txBody>
      </p:sp>
      <p:sp>
        <p:nvSpPr>
          <p:cNvPr id="16388" name="Rectangle 3"/>
          <p:cNvSpPr>
            <a:spLocks noChangeArrowheads="1"/>
          </p:cNvSpPr>
          <p:nvPr/>
        </p:nvSpPr>
        <p:spPr bwMode="auto">
          <a:xfrm>
            <a:off x="344488" y="485775"/>
            <a:ext cx="9072562" cy="562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lvl1pPr marL="361950" indent="-361950" defTabSz="957263">
              <a:spcBef>
                <a:spcPct val="20000"/>
              </a:spcBef>
              <a:spcAft>
                <a:spcPct val="100000"/>
              </a:spcAft>
              <a:tabLst>
                <a:tab pos="741363" algn="l"/>
              </a:tabLst>
              <a:defRPr sz="2500" b="1">
                <a:solidFill>
                  <a:schemeClr val="tx1"/>
                </a:solidFill>
                <a:latin typeface="Times New Roman" pitchFamily="18" charset="0"/>
              </a:defRPr>
            </a:lvl1pPr>
            <a:lvl2pPr marL="488950" indent="-323850" defTabSz="957263">
              <a:spcBef>
                <a:spcPct val="20000"/>
              </a:spcBef>
              <a:buClr>
                <a:schemeClr val="tx1"/>
              </a:buClr>
              <a:buFont typeface="Zapf Dingbats" charset="2"/>
              <a:buChar char="l"/>
              <a:tabLst>
                <a:tab pos="741363" algn="l"/>
              </a:tabLst>
              <a:defRPr sz="2100" b="1">
                <a:solidFill>
                  <a:schemeClr val="tx1"/>
                </a:solidFill>
                <a:latin typeface="Times New Roman" pitchFamily="18" charset="0"/>
              </a:defRPr>
            </a:lvl2pPr>
            <a:lvl3pPr marL="661988" indent="-247650" defTabSz="957263">
              <a:spcBef>
                <a:spcPct val="20000"/>
              </a:spcBef>
              <a:buClr>
                <a:schemeClr val="tx1"/>
              </a:buClr>
              <a:buFont typeface="Zapf Dingbats" charset="2"/>
              <a:buChar char="l"/>
              <a:tabLst>
                <a:tab pos="741363" algn="l"/>
              </a:tabLst>
              <a:defRPr sz="1700" b="1">
                <a:solidFill>
                  <a:schemeClr val="tx1"/>
                </a:solidFill>
                <a:latin typeface="Times New Roman" pitchFamily="18" charset="0"/>
              </a:defRPr>
            </a:lvl3pPr>
            <a:lvl4pPr marL="995363" indent="-247650" defTabSz="957263">
              <a:spcBef>
                <a:spcPct val="20000"/>
              </a:spcBef>
              <a:tabLst>
                <a:tab pos="741363" algn="l"/>
              </a:tabLst>
              <a:defRPr sz="1700">
                <a:solidFill>
                  <a:schemeClr val="tx1"/>
                </a:solidFill>
                <a:latin typeface="Times New Roman" pitchFamily="18" charset="0"/>
              </a:defRPr>
            </a:lvl4pPr>
            <a:lvl5pPr marL="995363" indent="74613" defTabSz="957263">
              <a:spcBef>
                <a:spcPct val="20000"/>
              </a:spcBef>
              <a:tabLst>
                <a:tab pos="741363" algn="l"/>
              </a:tabLst>
              <a:defRPr sz="1500">
                <a:solidFill>
                  <a:schemeClr val="tx1"/>
                </a:solidFill>
                <a:latin typeface="Times New Roman" pitchFamily="18" charset="0"/>
              </a:defRPr>
            </a:lvl5pPr>
            <a:lvl6pPr marL="14525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6pPr>
            <a:lvl7pPr marL="19097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7pPr>
            <a:lvl8pPr marL="23669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8pPr>
            <a:lvl9pPr marL="28241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9pPr>
          </a:lstStyle>
          <a:p>
            <a:pPr lvl="3">
              <a:lnSpc>
                <a:spcPct val="80000"/>
              </a:lnSpc>
            </a:pPr>
            <a:endParaRPr lang="en-US" altLang="en-US" sz="1900"/>
          </a:p>
          <a:p>
            <a:pPr lvl="1">
              <a:lnSpc>
                <a:spcPct val="80000"/>
              </a:lnSpc>
              <a:buFont typeface="Zapf Dingbats" charset="2"/>
              <a:buNone/>
            </a:pPr>
            <a:r>
              <a:rPr lang="en-GB" altLang="en-US" b="0"/>
              <a:t>Pierson Ch. and Castles F.G. (eds) 2006, </a:t>
            </a:r>
            <a:br>
              <a:rPr lang="en-GB" altLang="en-US" b="0"/>
            </a:br>
            <a:r>
              <a:rPr lang="en-GB" altLang="en-US" b="0" i="1"/>
              <a:t>The Welfare State Reader</a:t>
            </a:r>
            <a:r>
              <a:rPr lang="en-GB" altLang="en-US" b="0"/>
              <a:t>, 2nd ed, Cambridge: Polity Press.</a:t>
            </a:r>
            <a:r>
              <a:rPr lang="fr-FR" altLang="en-US" sz="2500"/>
              <a:t> </a:t>
            </a:r>
            <a:r>
              <a:rPr lang="en-US" altLang="en-US" sz="2400" b="0"/>
              <a:t/>
            </a:r>
            <a:br>
              <a:rPr lang="en-US" altLang="en-US" sz="2400" b="0"/>
            </a:br>
            <a:endParaRPr lang="en-US" altLang="en-US" sz="2400" b="0"/>
          </a:p>
          <a:p>
            <a:pPr lvl="1">
              <a:lnSpc>
                <a:spcPct val="80000"/>
              </a:lnSpc>
              <a:buFont typeface="Zapf Dingbats" charset="2"/>
              <a:buNone/>
            </a:pPr>
            <a:endParaRPr lang="en-US" altLang="en-US" sz="2400" b="0"/>
          </a:p>
        </p:txBody>
      </p:sp>
      <p:pic>
        <p:nvPicPr>
          <p:cNvPr id="1638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1844675"/>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0" name="Rectangle 5"/>
          <p:cNvSpPr>
            <a:spLocks noChangeArrowheads="1"/>
          </p:cNvSpPr>
          <p:nvPr/>
        </p:nvSpPr>
        <p:spPr bwMode="auto">
          <a:xfrm>
            <a:off x="560388" y="1700213"/>
            <a:ext cx="3529012" cy="504825"/>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endParaRPr lang="en-US" altLang="en-US"/>
          </a:p>
        </p:txBody>
      </p:sp>
      <p:pic>
        <p:nvPicPr>
          <p:cNvPr id="1639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3725" y="1701800"/>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2" name="Rectangle 12"/>
          <p:cNvSpPr>
            <a:spLocks noChangeArrowheads="1"/>
          </p:cNvSpPr>
          <p:nvPr/>
        </p:nvSpPr>
        <p:spPr bwMode="auto">
          <a:xfrm>
            <a:off x="5456238" y="1555750"/>
            <a:ext cx="3529012" cy="504825"/>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endParaRPr lang="en-US" altLang="en-US"/>
          </a:p>
        </p:txBody>
      </p:sp>
      <p:sp>
        <p:nvSpPr>
          <p:cNvPr id="16393" name="Rectangle 14"/>
          <p:cNvSpPr>
            <a:spLocks noChangeArrowheads="1"/>
          </p:cNvSpPr>
          <p:nvPr/>
        </p:nvSpPr>
        <p:spPr bwMode="auto">
          <a:xfrm>
            <a:off x="273050" y="4676775"/>
            <a:ext cx="10152063"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endParaRPr lang="en-US" altLang="en-US" sz="2400"/>
          </a:p>
          <a:p>
            <a:r>
              <a:rPr lang="en-US" altLang="en-US" sz="2400"/>
              <a:t>Pierson C., Obinger H., Lewis J., Leibfried S., Castles F.G. (Eds), 2010,</a:t>
            </a:r>
            <a:br>
              <a:rPr lang="en-US" altLang="en-US" sz="2400"/>
            </a:br>
            <a:r>
              <a:rPr lang="en-US" altLang="en-US" sz="2400"/>
              <a:t>The Oxford Handbook of the Welfare State, Oxford ; Ox Univ Pr. </a:t>
            </a:r>
            <a:br>
              <a:rPr lang="en-US" altLang="en-US" sz="2400"/>
            </a:br>
            <a:endParaRPr lang="en-US" altLang="en-US" sz="2400"/>
          </a:p>
        </p:txBody>
      </p:sp>
      <p:pic>
        <p:nvPicPr>
          <p:cNvPr id="16394" name="Picture 15" descr="arrow_dow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4706938"/>
            <a:ext cx="85725"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5" name="Oval 1"/>
          <p:cNvSpPr>
            <a:spLocks noChangeArrowheads="1"/>
          </p:cNvSpPr>
          <p:nvPr/>
        </p:nvSpPr>
        <p:spPr bwMode="auto">
          <a:xfrm>
            <a:off x="5456238" y="1700213"/>
            <a:ext cx="3241675" cy="3384550"/>
          </a:xfrm>
          <a:prstGeom prst="ellipse">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endParaRPr lang="en-US" altLang="en-US"/>
          </a:p>
        </p:txBody>
      </p:sp>
      <p:sp>
        <p:nvSpPr>
          <p:cNvPr id="16396" name="Right Arrow 2"/>
          <p:cNvSpPr>
            <a:spLocks noChangeArrowheads="1"/>
          </p:cNvSpPr>
          <p:nvPr/>
        </p:nvSpPr>
        <p:spPr bwMode="auto">
          <a:xfrm rot="-2293970">
            <a:off x="3689350" y="3824288"/>
            <a:ext cx="2555875" cy="527050"/>
          </a:xfrm>
          <a:prstGeom prst="rightArrow">
            <a:avLst>
              <a:gd name="adj1" fmla="val 50000"/>
              <a:gd name="adj2" fmla="val 49886"/>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endParaRPr lang="en-US" altLang="en-US"/>
          </a:p>
        </p:txBody>
      </p:sp>
      <p:sp>
        <p:nvSpPr>
          <p:cNvPr id="16397" name="Right Arrow 13"/>
          <p:cNvSpPr>
            <a:spLocks noChangeArrowheads="1"/>
          </p:cNvSpPr>
          <p:nvPr/>
        </p:nvSpPr>
        <p:spPr bwMode="auto">
          <a:xfrm rot="8603110">
            <a:off x="2754313" y="2190750"/>
            <a:ext cx="2555875" cy="527050"/>
          </a:xfrm>
          <a:prstGeom prst="rightArrow">
            <a:avLst>
              <a:gd name="adj1" fmla="val 50000"/>
              <a:gd name="adj2" fmla="val 49886"/>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endParaRPr lang="en-US" altLang="en-US"/>
          </a:p>
        </p:txBody>
      </p:sp>
    </p:spTree>
    <p:extLst>
      <p:ext uri="{BB962C8B-B14F-4D97-AF65-F5344CB8AC3E}">
        <p14:creationId xmlns:p14="http://schemas.microsoft.com/office/powerpoint/2010/main" val="237382736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fld id="{144690C9-49DD-43A3-BDFC-157C885122C2}" type="slidenum">
              <a:rPr lang="fr-FR" altLang="en-US" sz="1800" smtClean="0"/>
              <a:pPr/>
              <a:t>39</a:t>
            </a:fld>
            <a:endParaRPr lang="fr-FR" altLang="en-US" sz="1800" smtClean="0"/>
          </a:p>
        </p:txBody>
      </p:sp>
      <p:sp>
        <p:nvSpPr>
          <p:cNvPr id="16387" name="Rectangle 2"/>
          <p:cNvSpPr>
            <a:spLocks noGrp="1" noChangeArrowheads="1"/>
          </p:cNvSpPr>
          <p:nvPr>
            <p:ph type="body" idx="1"/>
          </p:nvPr>
        </p:nvSpPr>
        <p:spPr>
          <a:xfrm>
            <a:off x="415925" y="-531813"/>
            <a:ext cx="9001125" cy="6207126"/>
          </a:xfrm>
          <a:noFill/>
        </p:spPr>
        <p:txBody>
          <a:bodyPr/>
          <a:lstStyle/>
          <a:p>
            <a:pPr marL="995363" lvl="3" indent="-247650"/>
            <a:endParaRPr lang="en-US" altLang="en-US" sz="2700" smtClean="0"/>
          </a:p>
          <a:p>
            <a:pPr marL="488950" lvl="1" indent="-323850">
              <a:buFont typeface="Zapf Dingbats" charset="2"/>
              <a:buNone/>
            </a:pPr>
            <a:r>
              <a:rPr lang="en-US" altLang="en-US" sz="3900" i="1" smtClean="0"/>
              <a:t>Central references</a:t>
            </a:r>
            <a:endParaRPr lang="en-US" altLang="en-US" sz="3800" smtClean="0"/>
          </a:p>
        </p:txBody>
      </p:sp>
      <p:sp>
        <p:nvSpPr>
          <p:cNvPr id="16388" name="Rectangle 3"/>
          <p:cNvSpPr>
            <a:spLocks noChangeArrowheads="1"/>
          </p:cNvSpPr>
          <p:nvPr/>
        </p:nvSpPr>
        <p:spPr bwMode="auto">
          <a:xfrm>
            <a:off x="344488" y="485775"/>
            <a:ext cx="9072562" cy="562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lvl1pPr marL="361950" indent="-361950" defTabSz="957263">
              <a:spcBef>
                <a:spcPct val="20000"/>
              </a:spcBef>
              <a:spcAft>
                <a:spcPct val="100000"/>
              </a:spcAft>
              <a:tabLst>
                <a:tab pos="741363" algn="l"/>
              </a:tabLst>
              <a:defRPr sz="2500" b="1">
                <a:solidFill>
                  <a:schemeClr val="tx1"/>
                </a:solidFill>
                <a:latin typeface="Times New Roman" pitchFamily="18" charset="0"/>
              </a:defRPr>
            </a:lvl1pPr>
            <a:lvl2pPr marL="488950" indent="-323850" defTabSz="957263">
              <a:spcBef>
                <a:spcPct val="20000"/>
              </a:spcBef>
              <a:buClr>
                <a:schemeClr val="tx1"/>
              </a:buClr>
              <a:buFont typeface="Zapf Dingbats" charset="2"/>
              <a:buChar char="l"/>
              <a:tabLst>
                <a:tab pos="741363" algn="l"/>
              </a:tabLst>
              <a:defRPr sz="2100" b="1">
                <a:solidFill>
                  <a:schemeClr val="tx1"/>
                </a:solidFill>
                <a:latin typeface="Times New Roman" pitchFamily="18" charset="0"/>
              </a:defRPr>
            </a:lvl2pPr>
            <a:lvl3pPr marL="661988" indent="-247650" defTabSz="957263">
              <a:spcBef>
                <a:spcPct val="20000"/>
              </a:spcBef>
              <a:buClr>
                <a:schemeClr val="tx1"/>
              </a:buClr>
              <a:buFont typeface="Zapf Dingbats" charset="2"/>
              <a:buChar char="l"/>
              <a:tabLst>
                <a:tab pos="741363" algn="l"/>
              </a:tabLst>
              <a:defRPr sz="1700" b="1">
                <a:solidFill>
                  <a:schemeClr val="tx1"/>
                </a:solidFill>
                <a:latin typeface="Times New Roman" pitchFamily="18" charset="0"/>
              </a:defRPr>
            </a:lvl3pPr>
            <a:lvl4pPr marL="995363" indent="-247650" defTabSz="957263">
              <a:spcBef>
                <a:spcPct val="20000"/>
              </a:spcBef>
              <a:tabLst>
                <a:tab pos="741363" algn="l"/>
              </a:tabLst>
              <a:defRPr sz="1700">
                <a:solidFill>
                  <a:schemeClr val="tx1"/>
                </a:solidFill>
                <a:latin typeface="Times New Roman" pitchFamily="18" charset="0"/>
              </a:defRPr>
            </a:lvl4pPr>
            <a:lvl5pPr marL="995363" indent="74613" defTabSz="957263">
              <a:spcBef>
                <a:spcPct val="20000"/>
              </a:spcBef>
              <a:tabLst>
                <a:tab pos="741363" algn="l"/>
              </a:tabLst>
              <a:defRPr sz="1500">
                <a:solidFill>
                  <a:schemeClr val="tx1"/>
                </a:solidFill>
                <a:latin typeface="Times New Roman" pitchFamily="18" charset="0"/>
              </a:defRPr>
            </a:lvl5pPr>
            <a:lvl6pPr marL="14525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6pPr>
            <a:lvl7pPr marL="19097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7pPr>
            <a:lvl8pPr marL="23669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8pPr>
            <a:lvl9pPr marL="2824163" indent="74613" defTabSz="957263" eaLnBrk="0" fontAlgn="base" hangingPunct="0">
              <a:spcBef>
                <a:spcPct val="20000"/>
              </a:spcBef>
              <a:spcAft>
                <a:spcPct val="0"/>
              </a:spcAft>
              <a:tabLst>
                <a:tab pos="741363" algn="l"/>
              </a:tabLst>
              <a:defRPr sz="1500">
                <a:solidFill>
                  <a:schemeClr val="tx1"/>
                </a:solidFill>
                <a:latin typeface="Times New Roman" pitchFamily="18" charset="0"/>
              </a:defRPr>
            </a:lvl9pPr>
          </a:lstStyle>
          <a:p>
            <a:pPr lvl="3">
              <a:lnSpc>
                <a:spcPct val="80000"/>
              </a:lnSpc>
            </a:pPr>
            <a:endParaRPr lang="en-US" altLang="en-US" sz="1400" dirty="0"/>
          </a:p>
          <a:p>
            <a:pPr lvl="1">
              <a:lnSpc>
                <a:spcPct val="80000"/>
              </a:lnSpc>
              <a:buNone/>
            </a:pPr>
            <a:r>
              <a:rPr lang="en-US" altLang="en-US" sz="1400" b="0" dirty="0" err="1"/>
              <a:t>Schröder</a:t>
            </a:r>
            <a:r>
              <a:rPr lang="en-US" altLang="en-US" sz="1400" b="0" dirty="0"/>
              <a:t>, Martin, 2013: </a:t>
            </a:r>
            <a:r>
              <a:rPr lang="en-US" altLang="en-US" sz="1400" b="0" dirty="0" smtClean="0"/>
              <a:t/>
            </a:r>
            <a:br>
              <a:rPr lang="en-US" altLang="en-US" sz="1400" b="0" dirty="0" smtClean="0"/>
            </a:br>
            <a:r>
              <a:rPr lang="en-US" altLang="en-US" sz="1400" b="0" dirty="0" smtClean="0"/>
              <a:t>Integrating </a:t>
            </a:r>
            <a:r>
              <a:rPr lang="en-US" altLang="en-US" sz="1400" b="0" dirty="0"/>
              <a:t>Varieties of </a:t>
            </a:r>
            <a:r>
              <a:rPr lang="en-US" altLang="en-US" sz="1400" b="0" dirty="0" smtClean="0"/>
              <a:t/>
            </a:r>
            <a:br>
              <a:rPr lang="en-US" altLang="en-US" sz="1400" b="0" dirty="0" smtClean="0"/>
            </a:br>
            <a:r>
              <a:rPr lang="en-US" altLang="en-US" sz="1400" b="0" dirty="0" smtClean="0"/>
              <a:t>Capitalism </a:t>
            </a:r>
            <a:r>
              <a:rPr lang="en-US" altLang="en-US" sz="1400" b="0" dirty="0"/>
              <a:t>and Welfare State Research: </a:t>
            </a:r>
            <a:r>
              <a:rPr lang="en-US" altLang="en-US" sz="1400" b="0" dirty="0" smtClean="0"/>
              <a:t/>
            </a:r>
            <a:br>
              <a:rPr lang="en-US" altLang="en-US" sz="1400" b="0" dirty="0" smtClean="0"/>
            </a:br>
            <a:r>
              <a:rPr lang="en-US" altLang="en-US" sz="1400" b="0" dirty="0" smtClean="0"/>
              <a:t>A </a:t>
            </a:r>
            <a:r>
              <a:rPr lang="en-US" altLang="en-US" sz="1400" b="0" dirty="0"/>
              <a:t>Unified Typology of Capitalisms. </a:t>
            </a:r>
            <a:r>
              <a:rPr lang="en-US" altLang="en-US" sz="1400" b="0" dirty="0" smtClean="0"/>
              <a:t/>
            </a:r>
            <a:br>
              <a:rPr lang="en-US" altLang="en-US" sz="1400" b="0" dirty="0" smtClean="0"/>
            </a:br>
            <a:r>
              <a:rPr lang="en-US" altLang="en-US" sz="1400" b="0" dirty="0" smtClean="0"/>
              <a:t>New </a:t>
            </a:r>
            <a:r>
              <a:rPr lang="en-US" altLang="en-US" sz="1400" b="0" dirty="0"/>
              <a:t>York: Palgrave</a:t>
            </a:r>
            <a:r>
              <a:rPr lang="en-US" altLang="en-US" sz="1400" b="0" dirty="0" smtClean="0"/>
              <a:t>.</a:t>
            </a:r>
          </a:p>
          <a:p>
            <a:pPr lvl="1">
              <a:lnSpc>
                <a:spcPct val="80000"/>
              </a:lnSpc>
              <a:buNone/>
            </a:pPr>
            <a:endParaRPr lang="en-US" altLang="en-US" sz="1400" b="0" dirty="0"/>
          </a:p>
          <a:p>
            <a:r>
              <a:rPr lang="en-US" sz="1400" b="0" dirty="0"/>
              <a:t>Emanuele </a:t>
            </a:r>
            <a:r>
              <a:rPr lang="en-US" sz="1400" b="0" dirty="0" err="1"/>
              <a:t>Ferragina</a:t>
            </a:r>
            <a:r>
              <a:rPr lang="en-US" sz="1400" b="0" dirty="0"/>
              <a:t>, Martin </a:t>
            </a:r>
            <a:r>
              <a:rPr lang="en-US" sz="1400" b="0" dirty="0" err="1"/>
              <a:t>Seeleib</a:t>
            </a:r>
            <a:r>
              <a:rPr lang="en-US" sz="1400" b="0" dirty="0"/>
              <a:t>-Kaiser. </a:t>
            </a:r>
            <a:r>
              <a:rPr lang="en-US" sz="1400" b="0" dirty="0" smtClean="0"/>
              <a:t/>
            </a:r>
            <a:br>
              <a:rPr lang="en-US" sz="1400" b="0" dirty="0" smtClean="0"/>
            </a:br>
            <a:r>
              <a:rPr lang="en-US" sz="1400" b="0" dirty="0" smtClean="0"/>
              <a:t>Welfare </a:t>
            </a:r>
            <a:r>
              <a:rPr lang="en-US" sz="1400" b="0" dirty="0"/>
              <a:t>regime debate: past</a:t>
            </a:r>
            <a:r>
              <a:rPr lang="en-US" sz="1400" b="0" dirty="0" smtClean="0"/>
              <a:t>, present</a:t>
            </a:r>
            <a:r>
              <a:rPr lang="en-US" sz="1400" b="0" dirty="0"/>
              <a:t>, futures?. </a:t>
            </a:r>
            <a:br>
              <a:rPr lang="en-US" sz="1400" b="0" dirty="0"/>
            </a:br>
            <a:r>
              <a:rPr lang="en-US" sz="1400" b="0" dirty="0" smtClean="0"/>
              <a:t>Policy </a:t>
            </a:r>
            <a:r>
              <a:rPr lang="en-US" sz="1400" b="0" dirty="0"/>
              <a:t>and Politics, Policy Press, 2011, 39 (4), pp.583-611</a:t>
            </a:r>
            <a:r>
              <a:rPr lang="en-US" sz="1400" b="0" dirty="0" smtClean="0"/>
              <a:t>.</a:t>
            </a:r>
            <a:br>
              <a:rPr lang="en-US" sz="1400" b="0" dirty="0" smtClean="0"/>
            </a:br>
            <a:r>
              <a:rPr lang="en-US" sz="1400" b="0" dirty="0" smtClean="0"/>
              <a:t> &lt;</a:t>
            </a:r>
            <a:r>
              <a:rPr lang="en-US" sz="1400" b="0" dirty="0"/>
              <a:t>10.1332/030557311X603592&gt;. </a:t>
            </a:r>
            <a:br>
              <a:rPr lang="en-US" sz="1400" b="0" dirty="0"/>
            </a:br>
            <a:r>
              <a:rPr lang="en-US" sz="1400" b="0" dirty="0">
                <a:hlinkClick r:id="rId3"/>
              </a:rPr>
              <a:t>https://</a:t>
            </a:r>
            <a:r>
              <a:rPr lang="en-US" sz="1400" b="0" dirty="0" smtClean="0">
                <a:hlinkClick r:id="rId3"/>
              </a:rPr>
              <a:t>halshs.archives-ouvertes.fr/halshs-01347336</a:t>
            </a:r>
            <a:r>
              <a:rPr lang="en-US" sz="1400" b="0" dirty="0" smtClean="0"/>
              <a:t> </a:t>
            </a:r>
            <a:endParaRPr lang="en-US" altLang="en-US" sz="1400" b="0" dirty="0"/>
          </a:p>
        </p:txBody>
      </p:sp>
      <p:pic>
        <p:nvPicPr>
          <p:cNvPr id="16394" name="Picture 15" descr="arrow_dow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4706938"/>
            <a:ext cx="85725"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6" name="Picture 2" descr="http://i.ebayimg.com/00/s/MTYwMFgxMDE3/z/BRUAAOSwu4BVnIqQ/$_5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71303" y="652500"/>
            <a:ext cx="3361113" cy="5287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55850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0991A9D-D730-49AF-92A2-375396CBF1F7}" type="slidenum">
              <a:rPr lang="fr-FR" sz="1400">
                <a:latin typeface="Old English Text MT" pitchFamily="66" charset="0"/>
              </a:rPr>
              <a:pPr/>
              <a:t>4</a:t>
            </a:fld>
            <a:endParaRPr lang="fr-FR" sz="1400">
              <a:latin typeface="Old English Text MT" pitchFamily="66" charset="0"/>
            </a:endParaRPr>
          </a:p>
        </p:txBody>
      </p:sp>
      <p:sp>
        <p:nvSpPr>
          <p:cNvPr id="2051" name="Rectangle 6"/>
          <p:cNvSpPr>
            <a:spLocks noGrp="1" noChangeArrowheads="1"/>
          </p:cNvSpPr>
          <p:nvPr>
            <p:ph type="body" idx="1"/>
          </p:nvPr>
        </p:nvSpPr>
        <p:spPr>
          <a:xfrm>
            <a:off x="575666" y="-269081"/>
            <a:ext cx="10714038" cy="4376738"/>
          </a:xfrm>
          <a:noFill/>
        </p:spPr>
        <p:txBody>
          <a:bodyPr/>
          <a:lstStyle/>
          <a:p>
            <a:pPr marL="0" indent="0"/>
            <a:endParaRPr lang="en-US" sz="1800" dirty="0" smtClean="0">
              <a:latin typeface="Old English Text MT" pitchFamily="66" charset="0"/>
            </a:endParaRPr>
          </a:p>
          <a:p>
            <a:pPr marL="0" indent="0" algn="ctr"/>
            <a:endParaRPr lang="en-GB" altLang="ja-JP" sz="3300" dirty="0" smtClean="0">
              <a:latin typeface="Old English Text MT" pitchFamily="66" charset="0"/>
              <a:ea typeface="MS PGothic" pitchFamily="34" charset="-128"/>
            </a:endParaRPr>
          </a:p>
          <a:p>
            <a:pPr marL="0" indent="0" algn="ctr"/>
            <a:r>
              <a:rPr lang="en-US" sz="3600" cap="small" dirty="0"/>
              <a:t>inequality across birth cohorts</a:t>
            </a:r>
            <a:br>
              <a:rPr lang="en-US" sz="3600" cap="small" dirty="0"/>
            </a:br>
            <a:r>
              <a:rPr lang="en-US" sz="3600" cap="small" dirty="0" smtClean="0"/>
              <a:t>PART 1: </a:t>
            </a:r>
            <a:r>
              <a:rPr lang="fr-FR" sz="3300" dirty="0">
                <a:ea typeface="MS PGothic" pitchFamily="34" charset="-128"/>
              </a:rPr>
              <a:t/>
            </a:r>
            <a:br>
              <a:rPr lang="fr-FR" sz="3300" dirty="0">
                <a:ea typeface="MS PGothic" pitchFamily="34" charset="-128"/>
              </a:rPr>
            </a:br>
            <a:r>
              <a:rPr lang="en-US" sz="3300" dirty="0">
                <a:ea typeface="MS PGothic" pitchFamily="34" charset="-128"/>
              </a:rPr>
              <a:t>Theory of Cohort inequalities: </a:t>
            </a:r>
            <a:r>
              <a:rPr lang="en-US" sz="3300" dirty="0" smtClean="0">
                <a:ea typeface="MS PGothic" pitchFamily="34" charset="-128"/>
              </a:rPr>
              <a:t/>
            </a:r>
            <a:br>
              <a:rPr lang="en-US" sz="3300" dirty="0" smtClean="0">
                <a:ea typeface="MS PGothic" pitchFamily="34" charset="-128"/>
              </a:rPr>
            </a:br>
            <a:r>
              <a:rPr lang="en-US" sz="3300" dirty="0" smtClean="0">
                <a:ea typeface="MS PGothic" pitchFamily="34" charset="-128"/>
              </a:rPr>
              <a:t>France </a:t>
            </a:r>
            <a:r>
              <a:rPr lang="en-US" sz="3300" dirty="0">
                <a:ea typeface="MS PGothic" pitchFamily="34" charset="-128"/>
              </a:rPr>
              <a:t>as an extreme case</a:t>
            </a:r>
            <a:endParaRPr lang="en-US" sz="3600" cap="small" dirty="0"/>
          </a:p>
        </p:txBody>
      </p:sp>
      <p:sp>
        <p:nvSpPr>
          <p:cNvPr id="21511" name="Rectangle 7"/>
          <p:cNvSpPr>
            <a:spLocks noChangeArrowheads="1"/>
          </p:cNvSpPr>
          <p:nvPr/>
        </p:nvSpPr>
        <p:spPr bwMode="auto">
          <a:xfrm>
            <a:off x="2720975" y="333375"/>
            <a:ext cx="618331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algn="r" defTabSz="957263">
              <a:spcBef>
                <a:spcPct val="20000"/>
              </a:spcBef>
              <a:spcAft>
                <a:spcPct val="20000"/>
              </a:spcAft>
              <a:tabLst>
                <a:tab pos="741363" algn="l"/>
              </a:tabLst>
              <a:defRPr/>
            </a:pPr>
            <a:r>
              <a:rPr lang="fr-FR" sz="4400" dirty="0">
                <a:latin typeface="+mn-lt"/>
              </a:rPr>
              <a:t>Louis Chauvel </a:t>
            </a:r>
          </a:p>
          <a:p>
            <a:pPr algn="r" defTabSz="957263">
              <a:spcBef>
                <a:spcPct val="20000"/>
              </a:spcBef>
              <a:spcAft>
                <a:spcPct val="20000"/>
              </a:spcAft>
              <a:tabLst>
                <a:tab pos="741363" algn="l"/>
              </a:tabLst>
              <a:defRPr/>
            </a:pPr>
            <a:r>
              <a:rPr lang="fr-FR" sz="1800" dirty="0">
                <a:latin typeface="Old English Text MT" pitchFamily="66" charset="0"/>
              </a:rPr>
              <a:t>Pr Dr </a:t>
            </a:r>
            <a:r>
              <a:rPr lang="fr-FR" sz="1800" dirty="0" err="1">
                <a:latin typeface="Old English Text MT" pitchFamily="66" charset="0"/>
              </a:rPr>
              <a:t>at</a:t>
            </a:r>
            <a:r>
              <a:rPr lang="fr-FR" sz="1800" dirty="0">
                <a:latin typeface="Old English Text MT" pitchFamily="66" charset="0"/>
              </a:rPr>
              <a:t> </a:t>
            </a:r>
            <a:r>
              <a:rPr lang="fr-FR" sz="1800" dirty="0" err="1">
                <a:latin typeface="Old English Text MT" pitchFamily="66" charset="0"/>
              </a:rPr>
              <a:t>University</a:t>
            </a:r>
            <a:r>
              <a:rPr lang="fr-FR" sz="1800" dirty="0">
                <a:latin typeface="Old English Text MT" pitchFamily="66" charset="0"/>
              </a:rPr>
              <a:t> of Luxembourg</a:t>
            </a:r>
            <a:br>
              <a:rPr lang="fr-FR" sz="1800" dirty="0">
                <a:latin typeface="Old English Text MT" pitchFamily="66" charset="0"/>
              </a:rPr>
            </a:b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Old English Text MT" pitchFamily="66" charset="0"/>
            </a:endParaRPr>
          </a:p>
          <a:p>
            <a:pPr algn="r" defTabSz="957263">
              <a:spcBef>
                <a:spcPct val="20000"/>
              </a:spcBef>
              <a:spcAft>
                <a:spcPct val="20000"/>
              </a:spcAft>
              <a:tabLst>
                <a:tab pos="741363" algn="l"/>
              </a:tabLst>
              <a:defRPr/>
            </a:pPr>
            <a:endParaRPr lang="fr-FR" sz="1800" dirty="0">
              <a:latin typeface="+mj-lt"/>
            </a:endParaRPr>
          </a:p>
          <a:p>
            <a:pPr algn="r" defTabSz="957263">
              <a:spcBef>
                <a:spcPct val="20000"/>
              </a:spcBef>
              <a:spcAft>
                <a:spcPct val="20000"/>
              </a:spcAft>
              <a:tabLst>
                <a:tab pos="741363" algn="l"/>
              </a:tabLst>
              <a:defRPr/>
            </a:pPr>
            <a:endParaRPr lang="fr-FR" sz="1800" b="1" dirty="0" smtClean="0">
              <a:latin typeface="+mj-lt"/>
            </a:endParaRPr>
          </a:p>
          <a:p>
            <a:pPr algn="r" defTabSz="957263">
              <a:spcBef>
                <a:spcPct val="20000"/>
              </a:spcBef>
              <a:spcAft>
                <a:spcPct val="20000"/>
              </a:spcAft>
              <a:tabLst>
                <a:tab pos="741363" algn="l"/>
              </a:tabLst>
              <a:defRPr/>
            </a:pPr>
            <a:r>
              <a:rPr lang="fr-FR" sz="1800" b="1" dirty="0" smtClean="0">
                <a:latin typeface="+mj-lt"/>
              </a:rPr>
              <a:t>louis.chauvel@uni.lu</a:t>
            </a:r>
            <a:r>
              <a:rPr lang="fr-FR" sz="1800" b="1" dirty="0">
                <a:latin typeface="+mj-lt"/>
              </a:rPr>
              <a:t/>
            </a:r>
            <a:br>
              <a:rPr lang="fr-FR" sz="1800" b="1" dirty="0">
                <a:latin typeface="+mj-lt"/>
              </a:rPr>
            </a:br>
            <a:r>
              <a:rPr lang="fr-FR" sz="1800" b="1" dirty="0">
                <a:latin typeface="+mj-lt"/>
              </a:rPr>
              <a:t>http://www.louischauvel.org </a:t>
            </a:r>
          </a:p>
        </p:txBody>
      </p:sp>
      <p:pic>
        <p:nvPicPr>
          <p:cNvPr id="2054" name="Picture 6">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4141" y="4350841"/>
            <a:ext cx="2081313" cy="10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Rectangle 25"/>
          <p:cNvSpPr>
            <a:spLocks noChangeArrowheads="1"/>
          </p:cNvSpPr>
          <p:nvPr/>
        </p:nvSpPr>
        <p:spPr bwMode="auto">
          <a:xfrm>
            <a:off x="0" y="-15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atin typeface="Old English Text MT" pitchFamily="66" charset="0"/>
            </a:endParaRPr>
          </a:p>
        </p:txBody>
      </p:sp>
      <p:sp>
        <p:nvSpPr>
          <p:cNvPr id="2056" name="Rectangle 26"/>
          <p:cNvSpPr>
            <a:spLocks noChangeArrowheads="1"/>
          </p:cNvSpPr>
          <p:nvPr/>
        </p:nvSpPr>
        <p:spPr bwMode="auto">
          <a:xfrm>
            <a:off x="0" y="1643063"/>
            <a:ext cx="2254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200">
                <a:solidFill>
                  <a:srgbClr val="000000"/>
                </a:solidFill>
                <a:latin typeface="Old English Text MT" pitchFamily="66" charset="0"/>
                <a:cs typeface="Times New Roman" pitchFamily="18" charset="0"/>
              </a:rPr>
              <a:t> </a:t>
            </a:r>
            <a:endParaRPr lang="en-US">
              <a:latin typeface="Old English Text MT" pitchFamily="66" charset="0"/>
            </a:endParaRPr>
          </a:p>
        </p:txBody>
      </p:sp>
      <p:sp>
        <p:nvSpPr>
          <p:cNvPr id="2" name="Rectangle 1"/>
          <p:cNvSpPr/>
          <p:nvPr/>
        </p:nvSpPr>
        <p:spPr>
          <a:xfrm>
            <a:off x="313683" y="5373216"/>
            <a:ext cx="1928733" cy="461665"/>
          </a:xfrm>
          <a:prstGeom prst="rect">
            <a:avLst/>
          </a:prstGeom>
        </p:spPr>
        <p:txBody>
          <a:bodyPr wrap="none">
            <a:spAutoFit/>
          </a:bodyPr>
          <a:lstStyle/>
          <a:p>
            <a:r>
              <a:rPr lang="fr-FR" dirty="0" smtClean="0"/>
              <a:t>LIS July 2021</a:t>
            </a:r>
            <a:endParaRPr lang="en-US" dirty="0"/>
          </a:p>
        </p:txBody>
      </p:sp>
      <p:sp>
        <p:nvSpPr>
          <p:cNvPr id="9" name="Rectangle 1"/>
          <p:cNvSpPr>
            <a:spLocks noChangeArrowheads="1"/>
          </p:cNvSpPr>
          <p:nvPr/>
        </p:nvSpPr>
        <p:spPr bwMode="auto">
          <a:xfrm>
            <a:off x="3471151" y="5373216"/>
            <a:ext cx="240729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r"/>
            <a:r>
              <a:rPr lang="en-US" altLang="en-US" sz="1800" b="1" dirty="0">
                <a:latin typeface="Papyrus" pitchFamily="66" charset="0"/>
              </a:rPr>
              <a:t>IRSEI </a:t>
            </a:r>
            <a:br>
              <a:rPr lang="en-US" altLang="en-US" sz="1800" b="1" dirty="0">
                <a:latin typeface="Papyrus" pitchFamily="66" charset="0"/>
              </a:rPr>
            </a:br>
            <a:r>
              <a:rPr lang="en-US" altLang="en-US" sz="1800" b="1" dirty="0">
                <a:latin typeface="Papyrus" pitchFamily="66" charset="0"/>
              </a:rPr>
              <a:t>Institute for Research </a:t>
            </a:r>
            <a:br>
              <a:rPr lang="en-US" altLang="en-US" sz="1800" b="1" dirty="0">
                <a:latin typeface="Papyrus" pitchFamily="66" charset="0"/>
              </a:rPr>
            </a:br>
            <a:r>
              <a:rPr lang="en-US" altLang="en-US" sz="1800" b="1" dirty="0">
                <a:latin typeface="Papyrus" pitchFamily="66" charset="0"/>
              </a:rPr>
              <a:t>on  Socio-Economic  </a:t>
            </a:r>
            <a:br>
              <a:rPr lang="en-US" altLang="en-US" sz="1800" b="1" dirty="0">
                <a:latin typeface="Papyrus" pitchFamily="66" charset="0"/>
              </a:rPr>
            </a:br>
            <a:r>
              <a:rPr lang="en-US" altLang="en-US" sz="1800" b="1" dirty="0">
                <a:latin typeface="Papyrus" pitchFamily="66" charset="0"/>
              </a:rPr>
              <a:t>Inequality</a:t>
            </a:r>
          </a:p>
        </p:txBody>
      </p:sp>
      <p:pic>
        <p:nvPicPr>
          <p:cNvPr id="10" name="Picture 4" descr="Fonds National de la Recherche Luxembour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683" y="291149"/>
            <a:ext cx="3760224"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Résultats de recherche d'images pour « lisdatacenter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83" y="1461932"/>
            <a:ext cx="1880112" cy="2139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3048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fld id="{D60BEF46-7457-4026-82F6-3ADDBEC7CCFC}" type="slidenum">
              <a:rPr lang="fr-FR" altLang="en-US" sz="1800" smtClean="0"/>
              <a:pPr/>
              <a:t>40</a:t>
            </a:fld>
            <a:endParaRPr lang="fr-FR" altLang="en-US" sz="1800" smtClean="0"/>
          </a:p>
        </p:txBody>
      </p:sp>
      <p:graphicFrame>
        <p:nvGraphicFramePr>
          <p:cNvPr id="1229856" name="Group 32"/>
          <p:cNvGraphicFramePr>
            <a:graphicFrameLocks noGrp="1"/>
          </p:cNvGraphicFramePr>
          <p:nvPr>
            <p:extLst/>
          </p:nvPr>
        </p:nvGraphicFramePr>
        <p:xfrm>
          <a:off x="560388" y="620688"/>
          <a:ext cx="8712200" cy="5819091"/>
        </p:xfrm>
        <a:graphic>
          <a:graphicData uri="http://schemas.openxmlformats.org/drawingml/2006/table">
            <a:tbl>
              <a:tblPr/>
              <a:tblGrid>
                <a:gridCol w="2160587">
                  <a:extLst>
                    <a:ext uri="{9D8B030D-6E8A-4147-A177-3AD203B41FA5}">
                      <a16:colId xmlns:a16="http://schemas.microsoft.com/office/drawing/2014/main" val="20000"/>
                    </a:ext>
                  </a:extLst>
                </a:gridCol>
                <a:gridCol w="2232025">
                  <a:extLst>
                    <a:ext uri="{9D8B030D-6E8A-4147-A177-3AD203B41FA5}">
                      <a16:colId xmlns:a16="http://schemas.microsoft.com/office/drawing/2014/main" val="20001"/>
                    </a:ext>
                  </a:extLst>
                </a:gridCol>
                <a:gridCol w="2159000">
                  <a:extLst>
                    <a:ext uri="{9D8B030D-6E8A-4147-A177-3AD203B41FA5}">
                      <a16:colId xmlns:a16="http://schemas.microsoft.com/office/drawing/2014/main" val="20002"/>
                    </a:ext>
                  </a:extLst>
                </a:gridCol>
                <a:gridCol w="2160588">
                  <a:extLst>
                    <a:ext uri="{9D8B030D-6E8A-4147-A177-3AD203B41FA5}">
                      <a16:colId xmlns:a16="http://schemas.microsoft.com/office/drawing/2014/main" val="20003"/>
                    </a:ext>
                  </a:extLst>
                </a:gridCol>
              </a:tblGrid>
              <a:tr h="881116">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endParaRPr kumimoji="0" lang="fr-FR" altLang="en-US" sz="1800" b="1" i="0" u="none" strike="noStrike" cap="none" normalizeH="0" baseline="0" dirty="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Liberal </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(=Residual)</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Theoretical  equality of opportunity</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Corporatist (=Conservative)</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Maintaining</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social order </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Social-demo.</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smtClean="0">
                          <a:ln>
                            <a:noFill/>
                          </a:ln>
                          <a:solidFill>
                            <a:schemeClr val="tx1"/>
                          </a:solidFill>
                          <a:effectLst/>
                          <a:latin typeface="Times New Roman" pitchFamily="18" charset="0"/>
                        </a:rPr>
                        <a:t>(=Universalistic)</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err="1" smtClean="0">
                          <a:ln>
                            <a:noFill/>
                          </a:ln>
                          <a:solidFill>
                            <a:schemeClr val="tx1"/>
                          </a:solidFill>
                          <a:effectLst/>
                          <a:latin typeface="Times New Roman" pitchFamily="18" charset="0"/>
                        </a:rPr>
                        <a:t>decommodification</a:t>
                      </a:r>
                      <a:r>
                        <a:rPr kumimoji="0" lang="en-US" altLang="en-US" sz="1800" b="1" i="0" u="none" strike="noStrike" cap="none" normalizeH="0" baseline="0" dirty="0" smtClean="0">
                          <a:ln>
                            <a:noFill/>
                          </a:ln>
                          <a:solidFill>
                            <a:schemeClr val="tx1"/>
                          </a:solidFill>
                          <a:effectLst/>
                          <a:latin typeface="Times New Roman" pitchFamily="18" charset="0"/>
                        </a:rPr>
                        <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err="1" smtClean="0">
                          <a:ln>
                            <a:noFill/>
                          </a:ln>
                          <a:solidFill>
                            <a:schemeClr val="tx1"/>
                          </a:solidFill>
                          <a:effectLst/>
                          <a:latin typeface="Times New Roman" pitchFamily="18" charset="0"/>
                        </a:rPr>
                        <a:t>defamilialistion</a:t>
                      </a:r>
                      <a:r>
                        <a:rPr kumimoji="0" lang="en-US" altLang="en-US" sz="1800" b="1" i="0" u="none" strike="noStrike" cap="none" normalizeH="0" baseline="0" dirty="0" smtClean="0">
                          <a:ln>
                            <a:noFill/>
                          </a:ln>
                          <a:solidFill>
                            <a:schemeClr val="tx1"/>
                          </a:solidFill>
                          <a:effectLst/>
                          <a:latin typeface="Times New Roman" pitchFamily="18" charset="0"/>
                        </a:rPr>
                        <a:t> </a:t>
                      </a:r>
                      <a:br>
                        <a:rPr kumimoji="0" lang="en-US" altLang="en-US" sz="1800" b="1" i="0" u="none" strike="noStrike" cap="none" normalizeH="0" baseline="0" dirty="0" smtClean="0">
                          <a:ln>
                            <a:noFill/>
                          </a:ln>
                          <a:solidFill>
                            <a:schemeClr val="tx1"/>
                          </a:solidFill>
                          <a:effectLst/>
                          <a:latin typeface="Times New Roman" pitchFamily="18" charset="0"/>
                        </a:rPr>
                      </a:br>
                      <a:r>
                        <a:rPr kumimoji="0" lang="en-US" altLang="en-US" sz="1800" b="1" i="0" u="none" strike="noStrike" cap="none" normalizeH="0" baseline="0" dirty="0" err="1" smtClean="0">
                          <a:ln>
                            <a:noFill/>
                          </a:ln>
                          <a:solidFill>
                            <a:schemeClr val="tx1"/>
                          </a:solidFill>
                          <a:effectLst/>
                          <a:latin typeface="Times New Roman" pitchFamily="18" charset="0"/>
                        </a:rPr>
                        <a:t>destartification</a:t>
                      </a:r>
                      <a:r>
                        <a:rPr kumimoji="0" lang="en-US" altLang="en-US" sz="1800" b="1" i="0" u="none" strike="noStrike" cap="none" normalizeH="0" baseline="0" dirty="0" smtClean="0">
                          <a:ln>
                            <a:noFill/>
                          </a:ln>
                          <a:solidFill>
                            <a:schemeClr val="tx1"/>
                          </a:solidFill>
                          <a:effectLst/>
                          <a:latin typeface="Times New Roman" pitchFamily="18" charset="0"/>
                        </a:rPr>
                        <a:t> </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14455">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Degree / Model of decommodification</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Free Market as the central institution</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Intermediate level of decommo-dification</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Collective social consumption promoted</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60474">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System of social stratification</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Protection of the (good) poor, but stigmatization of “free riders”: </a:t>
                      </a:r>
                      <a:br>
                        <a:rPr kumimoji="0" lang="en-US" altLang="en-US" sz="1800" b="1" i="0" u="none" strike="noStrike" cap="none" normalizeH="0" baseline="0" smtClean="0">
                          <a:ln>
                            <a:noFill/>
                          </a:ln>
                          <a:solidFill>
                            <a:schemeClr val="tx1"/>
                          </a:solidFill>
                          <a:effectLst/>
                          <a:latin typeface="Times New Roman" pitchFamily="18" charset="0"/>
                        </a:rPr>
                      </a:br>
                      <a:r>
                        <a:rPr kumimoji="0" lang="en-US" altLang="en-US" sz="1800" b="1" i="0" u="none" strike="noStrike" cap="none" normalizeH="0" baseline="0" smtClean="0">
                          <a:ln>
                            <a:noFill/>
                          </a:ln>
                          <a:solidFill>
                            <a:schemeClr val="tx1"/>
                          </a:solidFill>
                          <a:effectLst/>
                          <a:latin typeface="Times New Roman" pitchFamily="18" charset="0"/>
                        </a:rPr>
                        <a:t>Strong economic inequalities but more permeable boundaries between social classes</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Solidarity between equals: Intermediate degree of inequality but social boundaries strongly impermeable</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Economic, gender,  inequality is minimal and strong “fluidity” (net mobility, equality of opportunities &amp; outcomes) between classes</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81116">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Typical countries </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US UK </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smtClean="0">
                          <a:ln>
                            <a:noFill/>
                          </a:ln>
                          <a:solidFill>
                            <a:schemeClr val="tx1"/>
                          </a:solidFill>
                          <a:effectLst/>
                          <a:latin typeface="Times New Roman" pitchFamily="18" charset="0"/>
                        </a:rPr>
                        <a:t>Germany</a:t>
                      </a:r>
                      <a:br>
                        <a:rPr kumimoji="0" lang="en-US" altLang="en-US" sz="1800" b="1" i="0" u="none" strike="noStrike" cap="none" normalizeH="0" baseline="0" smtClean="0">
                          <a:ln>
                            <a:noFill/>
                          </a:ln>
                          <a:solidFill>
                            <a:schemeClr val="tx1"/>
                          </a:solidFill>
                          <a:effectLst/>
                          <a:latin typeface="Times New Roman" pitchFamily="18" charset="0"/>
                        </a:rPr>
                      </a:br>
                      <a:r>
                        <a:rPr kumimoji="0" lang="en-US" altLang="en-US" sz="1800" b="1" i="0" u="none" strike="noStrike" cap="none" normalizeH="0" baseline="0" smtClean="0">
                          <a:ln>
                            <a:noFill/>
                          </a:ln>
                          <a:solidFill>
                            <a:schemeClr val="tx1"/>
                          </a:solidFill>
                          <a:effectLst/>
                          <a:latin typeface="Times New Roman" pitchFamily="18" charset="0"/>
                        </a:rPr>
                        <a:t>(France)</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57263">
                        <a:spcBef>
                          <a:spcPct val="20000"/>
                        </a:spcBef>
                        <a:spcAft>
                          <a:spcPct val="100000"/>
                        </a:spcAft>
                        <a:tabLst>
                          <a:tab pos="741363" algn="l"/>
                        </a:tabLst>
                        <a:defRPr sz="2100" b="1">
                          <a:solidFill>
                            <a:schemeClr val="tx1"/>
                          </a:solidFill>
                          <a:latin typeface="Times New Roman" pitchFamily="18" charset="0"/>
                        </a:defRPr>
                      </a:lvl1pPr>
                      <a:lvl2pPr marL="165100" defTabSz="957263">
                        <a:spcBef>
                          <a:spcPct val="20000"/>
                        </a:spcBef>
                        <a:buClr>
                          <a:schemeClr val="tx1"/>
                        </a:buClr>
                        <a:buFont typeface="Zapf Dingbats" charset="2"/>
                        <a:tabLst>
                          <a:tab pos="741363" algn="l"/>
                        </a:tabLst>
                        <a:defRPr sz="1900" b="1">
                          <a:solidFill>
                            <a:schemeClr val="tx1"/>
                          </a:solidFill>
                          <a:latin typeface="Times New Roman" pitchFamily="18" charset="0"/>
                        </a:defRPr>
                      </a:lvl2pPr>
                      <a:lvl3pPr marL="414338" defTabSz="957263">
                        <a:spcBef>
                          <a:spcPct val="20000"/>
                        </a:spcBef>
                        <a:buClr>
                          <a:schemeClr val="tx1"/>
                        </a:buClr>
                        <a:buFont typeface="Zapf Dingbats" charset="2"/>
                        <a:tabLst>
                          <a:tab pos="741363" algn="l"/>
                        </a:tabLst>
                        <a:defRPr sz="1500" b="1">
                          <a:solidFill>
                            <a:schemeClr val="tx1"/>
                          </a:solidFill>
                          <a:latin typeface="Times New Roman" pitchFamily="18" charset="0"/>
                        </a:defRPr>
                      </a:lvl3pPr>
                      <a:lvl4pPr marL="747713" defTabSz="957263">
                        <a:spcBef>
                          <a:spcPct val="20000"/>
                        </a:spcBef>
                        <a:tabLst>
                          <a:tab pos="741363" algn="l"/>
                        </a:tabLst>
                        <a:defRPr sz="1500">
                          <a:solidFill>
                            <a:schemeClr val="tx1"/>
                          </a:solidFill>
                          <a:latin typeface="Times New Roman" pitchFamily="18" charset="0"/>
                        </a:defRPr>
                      </a:lvl4pPr>
                      <a:lvl5pPr marL="1069975" defTabSz="957263">
                        <a:spcBef>
                          <a:spcPct val="20000"/>
                        </a:spcBef>
                        <a:tabLst>
                          <a:tab pos="741363" algn="l"/>
                        </a:tabLst>
                        <a:defRPr sz="1300">
                          <a:solidFill>
                            <a:schemeClr val="tx1"/>
                          </a:solidFill>
                          <a:latin typeface="Times New Roman" pitchFamily="18" charset="0"/>
                        </a:defRPr>
                      </a:lvl5pPr>
                      <a:lvl6pPr marL="1527175" defTabSz="957263" eaLnBrk="0" fontAlgn="base" hangingPunct="0">
                        <a:spcBef>
                          <a:spcPct val="20000"/>
                        </a:spcBef>
                        <a:spcAft>
                          <a:spcPct val="0"/>
                        </a:spcAft>
                        <a:tabLst>
                          <a:tab pos="741363" algn="l"/>
                        </a:tabLst>
                        <a:defRPr sz="1300">
                          <a:solidFill>
                            <a:schemeClr val="tx1"/>
                          </a:solidFill>
                          <a:latin typeface="Times New Roman" pitchFamily="18" charset="0"/>
                        </a:defRPr>
                      </a:lvl6pPr>
                      <a:lvl7pPr marL="1984375" defTabSz="957263" eaLnBrk="0" fontAlgn="base" hangingPunct="0">
                        <a:spcBef>
                          <a:spcPct val="20000"/>
                        </a:spcBef>
                        <a:spcAft>
                          <a:spcPct val="0"/>
                        </a:spcAft>
                        <a:tabLst>
                          <a:tab pos="741363" algn="l"/>
                        </a:tabLst>
                        <a:defRPr sz="1300">
                          <a:solidFill>
                            <a:schemeClr val="tx1"/>
                          </a:solidFill>
                          <a:latin typeface="Times New Roman" pitchFamily="18" charset="0"/>
                        </a:defRPr>
                      </a:lvl7pPr>
                      <a:lvl8pPr marL="2441575" defTabSz="957263" eaLnBrk="0" fontAlgn="base" hangingPunct="0">
                        <a:spcBef>
                          <a:spcPct val="20000"/>
                        </a:spcBef>
                        <a:spcAft>
                          <a:spcPct val="0"/>
                        </a:spcAft>
                        <a:tabLst>
                          <a:tab pos="741363" algn="l"/>
                        </a:tabLst>
                        <a:defRPr sz="1300">
                          <a:solidFill>
                            <a:schemeClr val="tx1"/>
                          </a:solidFill>
                          <a:latin typeface="Times New Roman" pitchFamily="18" charset="0"/>
                        </a:defRPr>
                      </a:lvl8pPr>
                      <a:lvl9pPr marL="2898775" defTabSz="957263" eaLnBrk="0" fontAlgn="base" hangingPunct="0">
                        <a:spcBef>
                          <a:spcPct val="20000"/>
                        </a:spcBef>
                        <a:spcAft>
                          <a:spcPct val="0"/>
                        </a:spcAft>
                        <a:tabLst>
                          <a:tab pos="741363" algn="l"/>
                        </a:tabLst>
                        <a:defRPr sz="1300">
                          <a:solidFill>
                            <a:schemeClr val="tx1"/>
                          </a:solidFill>
                          <a:latin typeface="Times New Roman" pitchFamily="18" charset="0"/>
                        </a:defRPr>
                      </a:lvl9pPr>
                    </a:lstStyle>
                    <a:p>
                      <a:pPr marL="0" marR="0" lvl="0" indent="0" algn="ctr" defTabSz="957263" rtl="0" eaLnBrk="0" fontAlgn="base" latinLnBrk="0" hangingPunct="0">
                        <a:lnSpc>
                          <a:spcPct val="100000"/>
                        </a:lnSpc>
                        <a:spcBef>
                          <a:spcPct val="20000"/>
                        </a:spcBef>
                        <a:spcAft>
                          <a:spcPct val="100000"/>
                        </a:spcAft>
                        <a:buClrTx/>
                        <a:buSzTx/>
                        <a:buFontTx/>
                        <a:buNone/>
                        <a:tabLst>
                          <a:tab pos="741363" algn="l"/>
                        </a:tabLst>
                      </a:pPr>
                      <a:r>
                        <a:rPr kumimoji="0" lang="en-US" altLang="en-US" sz="1800" b="1" i="0" u="none" strike="noStrike" cap="none" normalizeH="0" baseline="0" dirty="0" smtClean="0">
                          <a:ln>
                            <a:noFill/>
                          </a:ln>
                          <a:solidFill>
                            <a:schemeClr val="tx1"/>
                          </a:solidFill>
                          <a:effectLst/>
                          <a:latin typeface="Times New Roman" pitchFamily="18" charset="0"/>
                        </a:rPr>
                        <a:t>Sweden</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0276178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fld id="{F9DFA9D2-A8E3-4BA8-B6E5-847019D7A071}" type="slidenum">
              <a:rPr lang="fr-FR" sz="1400"/>
              <a:pPr/>
              <a:t>41</a:t>
            </a:fld>
            <a:endParaRPr lang="fr-FR" sz="1400"/>
          </a:p>
        </p:txBody>
      </p:sp>
      <p:sp>
        <p:nvSpPr>
          <p:cNvPr id="26627" name="Rectangle 2"/>
          <p:cNvSpPr>
            <a:spLocks noChangeArrowheads="1"/>
          </p:cNvSpPr>
          <p:nvPr/>
        </p:nvSpPr>
        <p:spPr bwMode="auto">
          <a:xfrm>
            <a:off x="380999" y="44450"/>
            <a:ext cx="9251951"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marL="747713" lvl="3" defTabSz="957263">
              <a:spcBef>
                <a:spcPct val="20000"/>
              </a:spcBef>
              <a:tabLst>
                <a:tab pos="741363" algn="l"/>
              </a:tabLst>
            </a:pPr>
            <a:endParaRPr lang="en-US" sz="900" dirty="0"/>
          </a:p>
          <a:p>
            <a:pPr defTabSz="957263">
              <a:spcBef>
                <a:spcPct val="20000"/>
              </a:spcBef>
              <a:spcAft>
                <a:spcPct val="100000"/>
              </a:spcAft>
              <a:tabLst>
                <a:tab pos="741363" algn="l"/>
              </a:tabLst>
            </a:pPr>
            <a:r>
              <a:rPr lang="en-US" sz="2100" b="1" dirty="0" smtClean="0"/>
              <a:t>Three </a:t>
            </a:r>
            <a:r>
              <a:rPr lang="en-US" sz="2100" b="1" dirty="0"/>
              <a:t>(+1) modalities </a:t>
            </a:r>
            <a:r>
              <a:rPr lang="en-US" sz="2100" b="1" dirty="0" err="1"/>
              <a:t>Esping</a:t>
            </a:r>
            <a:r>
              <a:rPr lang="en-US" sz="2100" b="1" dirty="0"/>
              <a:t>-Andersen Typology of Welfare states :</a:t>
            </a:r>
          </a:p>
          <a:p>
            <a:pPr marL="582613" lvl="2" indent="-168275" defTabSz="957263">
              <a:spcBef>
                <a:spcPct val="20000"/>
              </a:spcBef>
              <a:buClr>
                <a:schemeClr val="tx1"/>
              </a:buClr>
              <a:buFontTx/>
              <a:buChar char="•"/>
              <a:tabLst>
                <a:tab pos="741363" algn="l"/>
              </a:tabLst>
            </a:pPr>
            <a:r>
              <a:rPr lang="en-US" sz="2000" b="1" dirty="0"/>
              <a:t>Conservative model (Continental Europe) : FRANCE </a:t>
            </a:r>
            <a:br>
              <a:rPr lang="en-US" sz="2000" b="1" dirty="0"/>
            </a:br>
            <a:r>
              <a:rPr lang="en-US" sz="2000" dirty="0"/>
              <a:t>Preservation of (old) social </a:t>
            </a:r>
            <a:r>
              <a:rPr lang="en-US" sz="2000" dirty="0" smtClean="0"/>
              <a:t>balance, </a:t>
            </a:r>
            <a:r>
              <a:rPr lang="en-US" sz="2000" dirty="0"/>
              <a:t>with social insurance excluding unemployed =&gt; strong </a:t>
            </a:r>
            <a:r>
              <a:rPr lang="en-US" sz="2000" dirty="0" err="1"/>
              <a:t>intercohort</a:t>
            </a:r>
            <a:r>
              <a:rPr lang="en-US" sz="2000" dirty="0"/>
              <a:t> inequalities and less </a:t>
            </a:r>
            <a:r>
              <a:rPr lang="en-US" sz="2000" dirty="0" err="1"/>
              <a:t>intracohort</a:t>
            </a:r>
            <a:r>
              <a:rPr lang="en-US" sz="2000" dirty="0"/>
              <a:t> inequalities than in the Liberal </a:t>
            </a:r>
            <a:r>
              <a:rPr lang="en-US" sz="2000" dirty="0" smtClean="0"/>
              <a:t>model</a:t>
            </a:r>
            <a:endParaRPr lang="en-US" sz="1800" dirty="0"/>
          </a:p>
          <a:p>
            <a:pPr marL="582613" lvl="2" indent="-168275" defTabSz="957263">
              <a:spcBef>
                <a:spcPct val="20000"/>
              </a:spcBef>
              <a:buClr>
                <a:schemeClr val="tx1"/>
              </a:buClr>
              <a:buFontTx/>
              <a:buChar char="•"/>
              <a:tabLst>
                <a:tab pos="741363" algn="l"/>
              </a:tabLst>
            </a:pPr>
            <a:r>
              <a:rPr lang="en-US" sz="2000" b="1" dirty="0"/>
              <a:t>&lt;</a:t>
            </a:r>
            <a:r>
              <a:rPr lang="en-US" sz="2000" b="1" dirty="0" err="1"/>
              <a:t>Familialistic</a:t>
            </a:r>
            <a:r>
              <a:rPr lang="en-US" sz="2000" b="1" dirty="0"/>
              <a:t> Model (Mediterranean Europe) : ITALY&gt;</a:t>
            </a:r>
            <a:br>
              <a:rPr lang="en-US" sz="2000" b="1" dirty="0"/>
            </a:br>
            <a:r>
              <a:rPr lang="en-US" sz="2000" b="1" dirty="0"/>
              <a:t>&lt;</a:t>
            </a:r>
            <a:r>
              <a:rPr lang="en-US" sz="2000" dirty="0"/>
              <a:t>Conservative + family and local and </a:t>
            </a:r>
            <a:r>
              <a:rPr lang="en-US" sz="2000" dirty="0" err="1"/>
              <a:t>clientelistic</a:t>
            </a:r>
            <a:r>
              <a:rPr lang="en-US" sz="2000" dirty="0"/>
              <a:t> solidarities&gt;</a:t>
            </a:r>
            <a:endParaRPr lang="en-US" sz="2000" b="1" dirty="0"/>
          </a:p>
          <a:p>
            <a:pPr marL="582613" lvl="2" indent="-168275" defTabSz="957263">
              <a:spcBef>
                <a:spcPct val="20000"/>
              </a:spcBef>
              <a:buClr>
                <a:schemeClr val="tx1"/>
              </a:buClr>
              <a:buFontTx/>
              <a:buChar char="•"/>
              <a:tabLst>
                <a:tab pos="741363" algn="l"/>
              </a:tabLst>
            </a:pPr>
            <a:r>
              <a:rPr lang="en-US" sz="2000" b="1" dirty="0"/>
              <a:t>Liberal model : (</a:t>
            </a:r>
            <a:r>
              <a:rPr lang="en-US" sz="2000" b="1" dirty="0" err="1"/>
              <a:t>Anglo-saxon</a:t>
            </a:r>
            <a:r>
              <a:rPr lang="en-US" sz="2000" b="1" dirty="0"/>
              <a:t> world) : US </a:t>
            </a:r>
            <a:br>
              <a:rPr lang="en-US" sz="2000" b="1" dirty="0"/>
            </a:br>
            <a:r>
              <a:rPr lang="en-US" sz="2000" dirty="0"/>
              <a:t>Market as a central institution, residual welfare state against market failures </a:t>
            </a:r>
            <a:r>
              <a:rPr lang="en-US" sz="1800" dirty="0"/>
              <a:t/>
            </a:r>
            <a:br>
              <a:rPr lang="en-US" sz="1800" dirty="0"/>
            </a:br>
            <a:r>
              <a:rPr lang="en-US" sz="2000" dirty="0"/>
              <a:t>HL0 : more </a:t>
            </a:r>
            <a:r>
              <a:rPr lang="en-US" sz="2000" dirty="0" err="1"/>
              <a:t>intracohort</a:t>
            </a:r>
            <a:r>
              <a:rPr lang="en-US" sz="2000" dirty="0"/>
              <a:t> inequalities </a:t>
            </a:r>
            <a:br>
              <a:rPr lang="en-US" sz="2000" dirty="0"/>
            </a:br>
            <a:r>
              <a:rPr lang="en-US" sz="2000" dirty="0"/>
              <a:t>HL1 : less </a:t>
            </a:r>
            <a:r>
              <a:rPr lang="en-US" sz="2000" dirty="0" err="1"/>
              <a:t>intercohort</a:t>
            </a:r>
            <a:r>
              <a:rPr lang="en-US" sz="2000" dirty="0"/>
              <a:t> inequality (competition between generations)</a:t>
            </a:r>
            <a:endParaRPr lang="en-US" dirty="0"/>
          </a:p>
          <a:p>
            <a:pPr marL="582613" lvl="2" indent="-168275" defTabSz="957263">
              <a:spcBef>
                <a:spcPct val="20000"/>
              </a:spcBef>
              <a:buClr>
                <a:schemeClr val="tx1"/>
              </a:buClr>
              <a:buFontTx/>
              <a:buChar char="•"/>
              <a:tabLst>
                <a:tab pos="741363" algn="l"/>
              </a:tabLst>
            </a:pPr>
            <a:r>
              <a:rPr lang="en-US" sz="2000" b="1" dirty="0"/>
              <a:t>« Social-democrat » Model (Nordic Europe) : </a:t>
            </a:r>
            <a:r>
              <a:rPr lang="en-US" sz="2000" b="1" dirty="0" smtClean="0"/>
              <a:t>FINLAND </a:t>
            </a:r>
            <a:r>
              <a:rPr lang="en-US" sz="2000" b="1" dirty="0"/>
              <a:t/>
            </a:r>
            <a:br>
              <a:rPr lang="en-US" sz="2000" b="1" dirty="0"/>
            </a:br>
            <a:r>
              <a:rPr lang="en-US" sz="2000" dirty="0"/>
              <a:t>Citizenship and broad participation to discussions and bargaining around social reforms between social groups (gender, generations, etc.) for a long-term development </a:t>
            </a:r>
            <a:r>
              <a:rPr lang="en-US" sz="1800" dirty="0"/>
              <a:t/>
            </a:r>
            <a:br>
              <a:rPr lang="en-US" sz="1800" dirty="0"/>
            </a:br>
            <a:r>
              <a:rPr lang="en-US" sz="2000" dirty="0"/>
              <a:t>HD0 : less </a:t>
            </a:r>
            <a:r>
              <a:rPr lang="en-US" sz="2000" dirty="0" err="1"/>
              <a:t>intracohort</a:t>
            </a:r>
            <a:r>
              <a:rPr lang="en-US" sz="2000" dirty="0"/>
              <a:t> inequalities </a:t>
            </a:r>
            <a:br>
              <a:rPr lang="en-US" sz="2000" dirty="0"/>
            </a:br>
            <a:r>
              <a:rPr lang="en-US" sz="2000" dirty="0"/>
              <a:t>HD1 : residual </a:t>
            </a:r>
            <a:r>
              <a:rPr lang="en-US" sz="2000" dirty="0" err="1"/>
              <a:t>intercohort</a:t>
            </a:r>
            <a:r>
              <a:rPr lang="en-US" sz="2000" dirty="0"/>
              <a:t> inequalities (positive compromise between generations)</a:t>
            </a:r>
          </a:p>
        </p:txBody>
      </p:sp>
    </p:spTree>
    <p:extLst>
      <p:ext uri="{BB962C8B-B14F-4D97-AF65-F5344CB8AC3E}">
        <p14:creationId xmlns:p14="http://schemas.microsoft.com/office/powerpoint/2010/main" val="298628129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584514" y="908720"/>
            <a:ext cx="8970997" cy="5386090"/>
          </a:xfrm>
          <a:prstGeom prst="rect">
            <a:avLst/>
          </a:prstGeom>
          <a:noFill/>
        </p:spPr>
        <p:txBody>
          <a:bodyPr wrap="square" rtlCol="0">
            <a:spAutoFit/>
          </a:bodyPr>
          <a:lstStyle/>
          <a:p>
            <a:r>
              <a:rPr lang="en-US" b="1" dirty="0"/>
              <a:t>4</a:t>
            </a:r>
            <a:r>
              <a:rPr lang="en-US" sz="2400" b="1" dirty="0" smtClean="0"/>
              <a:t>. Data</a:t>
            </a:r>
            <a:endParaRPr lang="en-US" sz="2400" dirty="0" smtClean="0"/>
          </a:p>
          <a:p>
            <a:r>
              <a:rPr lang="en-US" sz="2000" b="1" dirty="0" smtClean="0"/>
              <a:t>Dependent variable</a:t>
            </a:r>
          </a:p>
          <a:p>
            <a:r>
              <a:rPr lang="en-US" sz="2000" dirty="0" smtClean="0"/>
              <a:t>We want to explain the living standards of members of different cohorts: </a:t>
            </a:r>
          </a:p>
          <a:p>
            <a:r>
              <a:rPr lang="en-US" sz="2000" dirty="0" smtClean="0"/>
              <a:t>Variable “dpi” (disposable income) from the Luxembourg Income Study. </a:t>
            </a:r>
          </a:p>
          <a:p>
            <a:r>
              <a:rPr lang="en-US" sz="2000" b="1" dirty="0" smtClean="0"/>
              <a:t>Logged </a:t>
            </a:r>
            <a:r>
              <a:rPr lang="en-US" sz="2000" dirty="0" smtClean="0"/>
              <a:t>and </a:t>
            </a:r>
            <a:r>
              <a:rPr lang="en-US" sz="2000" b="1" dirty="0" smtClean="0"/>
              <a:t>divided </a:t>
            </a:r>
            <a:r>
              <a:rPr lang="en-US" sz="2000" b="1" dirty="0"/>
              <a:t>by the square root of household </a:t>
            </a:r>
            <a:r>
              <a:rPr lang="en-US" sz="2000" b="1" dirty="0" smtClean="0"/>
              <a:t>members </a:t>
            </a:r>
            <a:r>
              <a:rPr lang="en-US" sz="2000" dirty="0" smtClean="0"/>
              <a:t>and adjusted </a:t>
            </a:r>
            <a:r>
              <a:rPr lang="en-US" sz="2000" dirty="0"/>
              <a:t>for </a:t>
            </a:r>
            <a:r>
              <a:rPr lang="en-US" sz="2000" dirty="0" smtClean="0"/>
              <a:t>inflation: reflects household-equalized real disposable income after taxes and transfers.</a:t>
            </a:r>
            <a:br>
              <a:rPr lang="en-US" sz="2000" dirty="0" smtClean="0"/>
            </a:br>
            <a:endParaRPr lang="en-US" sz="2000" dirty="0" smtClean="0"/>
          </a:p>
          <a:p>
            <a:endParaRPr lang="en-US" sz="2000" dirty="0"/>
          </a:p>
          <a:p>
            <a:r>
              <a:rPr lang="en-US" sz="2000" b="1" dirty="0" smtClean="0"/>
              <a:t>Independent variables</a:t>
            </a:r>
          </a:p>
          <a:p>
            <a:r>
              <a:rPr lang="en-US" sz="2000" dirty="0" smtClean="0"/>
              <a:t>Age</a:t>
            </a:r>
            <a:r>
              <a:rPr lang="en-US" sz="2000" dirty="0"/>
              <a:t>, </a:t>
            </a:r>
            <a:r>
              <a:rPr lang="en-US" sz="2000" dirty="0" smtClean="0"/>
              <a:t>Period </a:t>
            </a:r>
            <a:r>
              <a:rPr lang="en-US" sz="2000" dirty="0"/>
              <a:t>of measurement, Cohort-membership of </a:t>
            </a:r>
            <a:r>
              <a:rPr lang="en-US" sz="2000" dirty="0" smtClean="0"/>
              <a:t>respondent (date of birth).</a:t>
            </a:r>
          </a:p>
          <a:p>
            <a:r>
              <a:rPr lang="en-US" sz="2000" dirty="0" smtClean="0"/>
              <a:t>In complements:  controls for:</a:t>
            </a:r>
            <a:r>
              <a:rPr lang="en-US" sz="2000" dirty="0"/>
              <a:t/>
            </a:r>
            <a:br>
              <a:rPr lang="en-US" sz="2000" dirty="0"/>
            </a:br>
            <a:r>
              <a:rPr lang="en-US" sz="2000" dirty="0"/>
              <a:t>education </a:t>
            </a:r>
            <a:r>
              <a:rPr lang="en-US" sz="2000" dirty="0" smtClean="0"/>
              <a:t>(ISCED code), sex, </a:t>
            </a:r>
            <a:r>
              <a:rPr lang="en-US" sz="2000" dirty="0"/>
              <a:t>partner in </a:t>
            </a:r>
            <a:r>
              <a:rPr lang="en-US" sz="2000" dirty="0" smtClean="0"/>
              <a:t>household, # of children, immigrant-status.</a:t>
            </a:r>
          </a:p>
          <a:p>
            <a:endParaRPr lang="en-US" sz="2000" dirty="0" smtClean="0"/>
          </a:p>
          <a:p>
            <a:r>
              <a:rPr lang="en-US" sz="2000" b="1" dirty="0" smtClean="0"/>
              <a:t>Main interest</a:t>
            </a:r>
            <a:endParaRPr lang="en-US" sz="2000" b="1" dirty="0"/>
          </a:p>
          <a:p>
            <a:r>
              <a:rPr lang="en-US" sz="2000" dirty="0" smtClean="0"/>
              <a:t>How much does the mere date of birth (cohort membership) influence living standards? – in terms of deviation from the linear trend</a:t>
            </a:r>
            <a:endParaRPr lang="en-US" sz="2000" dirty="0"/>
          </a:p>
        </p:txBody>
      </p:sp>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42</a:t>
            </a:fld>
            <a:endParaRPr lang="fr-CH" dirty="0"/>
          </a:p>
        </p:txBody>
      </p:sp>
    </p:spTree>
    <p:extLst>
      <p:ext uri="{BB962C8B-B14F-4D97-AF65-F5344CB8AC3E}">
        <p14:creationId xmlns:p14="http://schemas.microsoft.com/office/powerpoint/2010/main" val="403393430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98805" y="1371229"/>
            <a:ext cx="8512237" cy="5116398"/>
          </a:xfrm>
          <a:prstGeom prst="rect">
            <a:avLst/>
          </a:prstGeom>
        </p:spPr>
      </p:pic>
      <p:sp>
        <p:nvSpPr>
          <p:cNvPr id="14338"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fld id="{729B3BFC-E4B3-4D78-A2F2-536AC9303399}" type="slidenum">
              <a:rPr lang="fr-FR" sz="1400"/>
              <a:pPr/>
              <a:t>43</a:t>
            </a:fld>
            <a:endParaRPr lang="fr-FR" sz="1400"/>
          </a:p>
        </p:txBody>
      </p:sp>
      <p:sp>
        <p:nvSpPr>
          <p:cNvPr id="14339" name="Rectangle 3"/>
          <p:cNvSpPr>
            <a:spLocks noChangeArrowheads="1"/>
          </p:cNvSpPr>
          <p:nvPr/>
        </p:nvSpPr>
        <p:spPr bwMode="auto">
          <a:xfrm>
            <a:off x="685800" y="44450"/>
            <a:ext cx="8382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p>
            <a:pPr defTabSz="957263">
              <a:spcBef>
                <a:spcPct val="20000"/>
              </a:spcBef>
              <a:spcAft>
                <a:spcPct val="100000"/>
              </a:spcAft>
              <a:tabLst>
                <a:tab pos="741363" algn="l"/>
              </a:tabLst>
            </a:pPr>
            <a:endParaRPr lang="fr-FR" b="1"/>
          </a:p>
        </p:txBody>
      </p:sp>
      <p:sp>
        <p:nvSpPr>
          <p:cNvPr id="14340" name="Rectangle 4"/>
          <p:cNvSpPr>
            <a:spLocks noChangeArrowheads="1"/>
          </p:cNvSpPr>
          <p:nvPr/>
        </p:nvSpPr>
        <p:spPr bwMode="auto">
          <a:xfrm>
            <a:off x="2073274" y="681039"/>
            <a:ext cx="553720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sz="1800" b="1" dirty="0" smtClean="0">
                <a:solidFill>
                  <a:srgbClr val="000000"/>
                </a:solidFill>
                <a:cs typeface="Times New Roman" pitchFamily="18" charset="0"/>
              </a:rPr>
              <a:t>Log </a:t>
            </a:r>
            <a:r>
              <a:rPr lang="fr-FR" sz="1800" b="1" dirty="0" err="1" smtClean="0">
                <a:solidFill>
                  <a:srgbClr val="000000"/>
                </a:solidFill>
                <a:cs typeface="Times New Roman" pitchFamily="18" charset="0"/>
              </a:rPr>
              <a:t>level</a:t>
            </a:r>
            <a:r>
              <a:rPr lang="fr-FR" sz="1800" b="1" dirty="0" smtClean="0">
                <a:solidFill>
                  <a:srgbClr val="000000"/>
                </a:solidFill>
                <a:cs typeface="Times New Roman" pitchFamily="18" charset="0"/>
              </a:rPr>
              <a:t> of living (=</a:t>
            </a:r>
            <a:r>
              <a:rPr lang="fr-FR" sz="1800" b="1" dirty="0" err="1" smtClean="0">
                <a:solidFill>
                  <a:srgbClr val="000000"/>
                </a:solidFill>
                <a:cs typeface="Times New Roman" pitchFamily="18" charset="0"/>
              </a:rPr>
              <a:t>disposable</a:t>
            </a:r>
            <a:r>
              <a:rPr lang="fr-FR" sz="1800" b="1" dirty="0" smtClean="0">
                <a:solidFill>
                  <a:srgbClr val="000000"/>
                </a:solidFill>
                <a:cs typeface="Times New Roman" pitchFamily="18" charset="0"/>
              </a:rPr>
              <a:t> </a:t>
            </a:r>
            <a:r>
              <a:rPr lang="fr-FR" sz="1800" b="1" dirty="0" err="1" smtClean="0">
                <a:solidFill>
                  <a:srgbClr val="000000"/>
                </a:solidFill>
                <a:cs typeface="Times New Roman" pitchFamily="18" charset="0"/>
              </a:rPr>
              <a:t>income</a:t>
            </a:r>
            <a:r>
              <a:rPr lang="fr-FR" sz="1800" b="1" dirty="0" smtClean="0">
                <a:solidFill>
                  <a:srgbClr val="000000"/>
                </a:solidFill>
                <a:cs typeface="Times New Roman" pitchFamily="18" charset="0"/>
              </a:rPr>
              <a:t> per CU) </a:t>
            </a:r>
            <a:br>
              <a:rPr lang="fr-FR" sz="1800" b="1" dirty="0" smtClean="0">
                <a:solidFill>
                  <a:srgbClr val="000000"/>
                </a:solidFill>
                <a:cs typeface="Times New Roman" pitchFamily="18" charset="0"/>
              </a:rPr>
            </a:br>
            <a:r>
              <a:rPr lang="fr-FR" sz="1800" b="1" dirty="0" smtClean="0">
                <a:solidFill>
                  <a:srgbClr val="000000"/>
                </a:solidFill>
                <a:cs typeface="Times New Roman" pitchFamily="18" charset="0"/>
              </a:rPr>
              <a:t>by </a:t>
            </a:r>
            <a:r>
              <a:rPr lang="fr-FR" sz="1800" b="1" dirty="0" err="1">
                <a:solidFill>
                  <a:srgbClr val="000000"/>
                </a:solidFill>
                <a:cs typeface="Times New Roman" pitchFamily="18" charset="0"/>
              </a:rPr>
              <a:t>age</a:t>
            </a:r>
            <a:r>
              <a:rPr lang="fr-FR" sz="1800" b="1" dirty="0">
                <a:solidFill>
                  <a:srgbClr val="000000"/>
                </a:solidFill>
                <a:cs typeface="Times New Roman" pitchFamily="18" charset="0"/>
              </a:rPr>
              <a:t> group </a:t>
            </a:r>
            <a:r>
              <a:rPr lang="fr-FR" sz="1800" b="1" dirty="0" smtClean="0">
                <a:solidFill>
                  <a:srgbClr val="000000"/>
                </a:solidFill>
                <a:cs typeface="Times New Roman" pitchFamily="18" charset="0"/>
              </a:rPr>
              <a:t>(0</a:t>
            </a:r>
            <a:r>
              <a:rPr lang="fr-FR" sz="1800" b="1" dirty="0">
                <a:solidFill>
                  <a:srgbClr val="000000"/>
                </a:solidFill>
                <a:cs typeface="Times New Roman" pitchFamily="18" charset="0"/>
              </a:rPr>
              <a:t>= </a:t>
            </a:r>
            <a:r>
              <a:rPr lang="fr-FR" sz="1800" b="1" dirty="0" err="1">
                <a:solidFill>
                  <a:srgbClr val="000000"/>
                </a:solidFill>
                <a:cs typeface="Times New Roman" pitchFamily="18" charset="0"/>
              </a:rPr>
              <a:t>year</a:t>
            </a:r>
            <a:r>
              <a:rPr lang="fr-FR" sz="1800" b="1" dirty="0">
                <a:solidFill>
                  <a:srgbClr val="000000"/>
                </a:solidFill>
                <a:cs typeface="Times New Roman" pitchFamily="18" charset="0"/>
              </a:rPr>
              <a:t> </a:t>
            </a:r>
            <a:r>
              <a:rPr lang="fr-FR" sz="1800" b="1" dirty="0" err="1" smtClean="0">
                <a:solidFill>
                  <a:srgbClr val="000000"/>
                </a:solidFill>
                <a:cs typeface="Times New Roman" pitchFamily="18" charset="0"/>
              </a:rPr>
              <a:t>average</a:t>
            </a:r>
            <a:r>
              <a:rPr lang="fr-FR" sz="1800" b="1" dirty="0">
                <a:solidFill>
                  <a:srgbClr val="000000"/>
                </a:solidFill>
                <a:cs typeface="Times New Roman" pitchFamily="18" charset="0"/>
              </a:rPr>
              <a:t>)</a:t>
            </a:r>
            <a:endParaRPr lang="en-GB" sz="2800" dirty="0"/>
          </a:p>
        </p:txBody>
      </p:sp>
      <p:sp>
        <p:nvSpPr>
          <p:cNvPr id="14343" name="Rectangle 13"/>
          <p:cNvSpPr>
            <a:spLocks noChangeArrowheads="1"/>
          </p:cNvSpPr>
          <p:nvPr/>
        </p:nvSpPr>
        <p:spPr bwMode="auto">
          <a:xfrm>
            <a:off x="200025" y="188913"/>
            <a:ext cx="49840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300"/>
              </a:spcBef>
              <a:spcAft>
                <a:spcPts val="300"/>
              </a:spcAft>
            </a:pPr>
            <a:r>
              <a:rPr lang="en-US" b="1" dirty="0" smtClean="0">
                <a:solidFill>
                  <a:srgbClr val="000000"/>
                </a:solidFill>
              </a:rPr>
              <a:t>a. Relative</a:t>
            </a:r>
            <a:r>
              <a:rPr lang="en-US" b="1" dirty="0">
                <a:solidFill>
                  <a:srgbClr val="000000"/>
                </a:solidFill>
              </a:rPr>
              <a:t>(?) socio-economic decline</a:t>
            </a:r>
          </a:p>
        </p:txBody>
      </p:sp>
      <p:sp>
        <p:nvSpPr>
          <p:cNvPr id="2" name="Down Arrow 1"/>
          <p:cNvSpPr/>
          <p:nvPr/>
        </p:nvSpPr>
        <p:spPr>
          <a:xfrm>
            <a:off x="2091958" y="3352567"/>
            <a:ext cx="310572" cy="9405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own Arrow 2"/>
          <p:cNvSpPr/>
          <p:nvPr/>
        </p:nvSpPr>
        <p:spPr>
          <a:xfrm rot="10800000">
            <a:off x="7445571" y="3438116"/>
            <a:ext cx="702078" cy="12847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503879" y="2791785"/>
            <a:ext cx="800219" cy="830997"/>
          </a:xfrm>
          <a:prstGeom prst="rect">
            <a:avLst/>
          </a:prstGeom>
        </p:spPr>
        <p:txBody>
          <a:bodyPr wrap="none">
            <a:spAutoFit/>
          </a:bodyPr>
          <a:lstStyle/>
          <a:p>
            <a:r>
              <a:rPr lang="fr-FR" sz="2400" b="1" dirty="0" smtClean="0">
                <a:solidFill>
                  <a:srgbClr val="000000"/>
                </a:solidFill>
                <a:cs typeface="Times New Roman" pitchFamily="18" charset="0"/>
              </a:rPr>
              <a:t>1980</a:t>
            </a:r>
          </a:p>
          <a:p>
            <a:endParaRPr lang="en-US" sz="2400" dirty="0"/>
          </a:p>
        </p:txBody>
      </p:sp>
      <p:sp>
        <p:nvSpPr>
          <p:cNvPr id="13" name="Rectangle 12"/>
          <p:cNvSpPr/>
          <p:nvPr/>
        </p:nvSpPr>
        <p:spPr>
          <a:xfrm>
            <a:off x="7807914" y="2846958"/>
            <a:ext cx="800219" cy="461665"/>
          </a:xfrm>
          <a:prstGeom prst="rect">
            <a:avLst/>
          </a:prstGeom>
        </p:spPr>
        <p:txBody>
          <a:bodyPr wrap="none">
            <a:spAutoFit/>
          </a:bodyPr>
          <a:lstStyle/>
          <a:p>
            <a:r>
              <a:rPr lang="fr-FR" sz="2400" b="1" dirty="0" smtClean="0">
                <a:solidFill>
                  <a:srgbClr val="000000"/>
                </a:solidFill>
                <a:cs typeface="Times New Roman" pitchFamily="18" charset="0"/>
              </a:rPr>
              <a:t>2010</a:t>
            </a:r>
            <a:endParaRPr lang="en-US" sz="2400" dirty="0"/>
          </a:p>
        </p:txBody>
      </p:sp>
      <p:sp>
        <p:nvSpPr>
          <p:cNvPr id="5" name="Rectangle 4"/>
          <p:cNvSpPr/>
          <p:nvPr/>
        </p:nvSpPr>
        <p:spPr>
          <a:xfrm>
            <a:off x="7605295" y="140439"/>
            <a:ext cx="2005677" cy="830997"/>
          </a:xfrm>
          <a:prstGeom prst="rect">
            <a:avLst/>
          </a:prstGeom>
        </p:spPr>
        <p:txBody>
          <a:bodyPr wrap="none">
            <a:spAutoFit/>
          </a:bodyPr>
          <a:lstStyle/>
          <a:p>
            <a:r>
              <a:rPr lang="en-US" b="1" dirty="0" smtClean="0"/>
              <a:t>France </a:t>
            </a:r>
            <a:br>
              <a:rPr lang="en-US" b="1" dirty="0" smtClean="0"/>
            </a:br>
            <a:r>
              <a:rPr lang="en-US" b="1" dirty="0" smtClean="0"/>
              <a:t>Lis 1985-2010</a:t>
            </a:r>
            <a:endParaRPr lang="en-US" dirty="0"/>
          </a:p>
        </p:txBody>
      </p:sp>
      <p:sp>
        <p:nvSpPr>
          <p:cNvPr id="6" name="Rectangle 5"/>
          <p:cNvSpPr/>
          <p:nvPr/>
        </p:nvSpPr>
        <p:spPr>
          <a:xfrm>
            <a:off x="7924702" y="1599183"/>
            <a:ext cx="628698" cy="461665"/>
          </a:xfrm>
          <a:prstGeom prst="rect">
            <a:avLst/>
          </a:prstGeom>
        </p:spPr>
        <p:txBody>
          <a:bodyPr wrap="none">
            <a:spAutoFit/>
          </a:bodyPr>
          <a:lstStyle/>
          <a:p>
            <a:r>
              <a:rPr lang="en-US" b="1" dirty="0" smtClean="0"/>
              <a:t>age</a:t>
            </a:r>
            <a:endParaRPr lang="en-US" dirty="0"/>
          </a:p>
        </p:txBody>
      </p:sp>
    </p:spTree>
    <p:extLst>
      <p:ext uri="{BB962C8B-B14F-4D97-AF65-F5344CB8AC3E}">
        <p14:creationId xmlns:p14="http://schemas.microsoft.com/office/powerpoint/2010/main" val="363670821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ChangeArrowheads="1"/>
          </p:cNvSpPr>
          <p:nvPr/>
        </p:nvSpPr>
        <p:spPr bwMode="auto">
          <a:xfrm>
            <a:off x="211138" y="188913"/>
            <a:ext cx="9359900" cy="24252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Times New Roman" pitchFamily="18" charset="0"/>
              </a:defRPr>
            </a:lvl1pPr>
            <a:lvl2pPr marL="742950" indent="-285750">
              <a:defRPr sz="1400">
                <a:solidFill>
                  <a:schemeClr val="tx1"/>
                </a:solidFill>
                <a:latin typeface="Times New Roman" pitchFamily="18" charset="0"/>
              </a:defRPr>
            </a:lvl2pPr>
            <a:lvl3pPr marL="1143000" indent="-228600">
              <a:defRPr sz="1400">
                <a:solidFill>
                  <a:schemeClr val="tx1"/>
                </a:solidFill>
                <a:latin typeface="Times New Roman" pitchFamily="18" charset="0"/>
              </a:defRPr>
            </a:lvl3pPr>
            <a:lvl4pPr marL="1600200" indent="-228600">
              <a:defRPr sz="1400">
                <a:solidFill>
                  <a:schemeClr val="tx1"/>
                </a:solidFill>
                <a:latin typeface="Times New Roman" pitchFamily="18" charset="0"/>
              </a:defRPr>
            </a:lvl4pPr>
            <a:lvl5pPr marL="2057400" indent="-22860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r>
              <a:rPr lang="fr-FR" altLang="en-US" sz="1000" b="1" dirty="0" err="1">
                <a:solidFill>
                  <a:srgbClr val="000000"/>
                </a:solidFill>
                <a:latin typeface="Courier New" pitchFamily="49" charset="0"/>
                <a:cs typeface="Courier New" pitchFamily="49" charset="0"/>
              </a:rPr>
              <a:t>clear</a:t>
            </a:r>
            <a:r>
              <a:rPr lang="fr-FR" altLang="en-US" sz="1000" b="1" dirty="0">
                <a:solidFill>
                  <a:srgbClr val="000000"/>
                </a:solidFill>
                <a:latin typeface="Courier New" pitchFamily="49" charset="0"/>
                <a:cs typeface="Courier New" pitchFamily="49" charset="0"/>
              </a:rPr>
              <a:t> all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set </a:t>
            </a:r>
            <a:r>
              <a:rPr lang="fr-FR" altLang="en-US" sz="1000" b="1" dirty="0" err="1">
                <a:solidFill>
                  <a:srgbClr val="000000"/>
                </a:solidFill>
                <a:latin typeface="Courier New" pitchFamily="49" charset="0"/>
                <a:cs typeface="Courier New" pitchFamily="49" charset="0"/>
              </a:rPr>
              <a:t>varabbrev</a:t>
            </a:r>
            <a:r>
              <a:rPr lang="fr-FR" altLang="en-US" sz="1000" b="1" dirty="0">
                <a:solidFill>
                  <a:srgbClr val="000000"/>
                </a:solidFill>
                <a:latin typeface="Courier New" pitchFamily="49" charset="0"/>
                <a:cs typeface="Courier New" pitchFamily="49" charset="0"/>
              </a:rPr>
              <a:t> on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di "$S_DATE $S_TIME"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lissyuse</a:t>
            </a:r>
            <a:r>
              <a:rPr lang="fr-FR" altLang="en-US" sz="1000" b="1" dirty="0">
                <a:solidFill>
                  <a:srgbClr val="000000"/>
                </a:solidFill>
                <a:latin typeface="Courier New" pitchFamily="49" charset="0"/>
                <a:cs typeface="Courier New" pitchFamily="49" charset="0"/>
              </a:rPr>
              <a:t>, lis iso2(</a:t>
            </a:r>
            <a:r>
              <a:rPr lang="fr-FR" altLang="en-US" sz="1000" b="1" dirty="0" err="1">
                <a:solidFill>
                  <a:srgbClr val="000000"/>
                </a:solidFill>
                <a:latin typeface="Courier New" pitchFamily="49" charset="0"/>
                <a:cs typeface="Courier New" pitchFamily="49" charset="0"/>
              </a:rPr>
              <a:t>fr</a:t>
            </a:r>
            <a:r>
              <a:rPr lang="fr-FR" altLang="en-US" sz="1000" b="1" dirty="0">
                <a:solidFill>
                  <a:srgbClr val="000000"/>
                </a:solidFill>
                <a:latin typeface="Courier New" pitchFamily="49" charset="0"/>
                <a:cs typeface="Courier New" pitchFamily="49" charset="0"/>
              </a:rPr>
              <a:t> fi </a:t>
            </a:r>
            <a:r>
              <a:rPr lang="fr-FR" altLang="en-US" sz="1000" b="1" dirty="0" err="1">
                <a:solidFill>
                  <a:srgbClr val="000000"/>
                </a:solidFill>
                <a:latin typeface="Courier New" pitchFamily="49" charset="0"/>
                <a:cs typeface="Courier New" pitchFamily="49" charset="0"/>
              </a:rPr>
              <a:t>it</a:t>
            </a:r>
            <a:r>
              <a:rPr lang="fr-FR" altLang="en-US" sz="1000" b="1" dirty="0">
                <a:solidFill>
                  <a:srgbClr val="000000"/>
                </a:solidFill>
                <a:latin typeface="Courier New" pitchFamily="49" charset="0"/>
                <a:cs typeface="Courier New" pitchFamily="49" charset="0"/>
              </a:rPr>
              <a:t> us ) </a:t>
            </a:r>
            <a:r>
              <a:rPr lang="fr-FR" altLang="en-US" sz="1000" b="1" dirty="0" err="1">
                <a:solidFill>
                  <a:srgbClr val="000000"/>
                </a:solidFill>
                <a:latin typeface="Courier New" pitchFamily="49" charset="0"/>
                <a:cs typeface="Courier New" pitchFamily="49" charset="0"/>
              </a:rPr>
              <a:t>from</a:t>
            </a:r>
            <a:r>
              <a:rPr lang="fr-FR" altLang="en-US" sz="1000" b="1" dirty="0">
                <a:solidFill>
                  <a:srgbClr val="000000"/>
                </a:solidFill>
                <a:latin typeface="Courier New" pitchFamily="49" charset="0"/>
                <a:cs typeface="Courier New" pitchFamily="49" charset="0"/>
              </a:rPr>
              <a:t>(1975) </a:t>
            </a:r>
            <a:r>
              <a:rPr lang="fr-FR" altLang="en-US" sz="1000" b="1" dirty="0" err="1">
                <a:solidFill>
                  <a:srgbClr val="000000"/>
                </a:solidFill>
                <a:latin typeface="Courier New" pitchFamily="49" charset="0"/>
                <a:cs typeface="Courier New" pitchFamily="49" charset="0"/>
              </a:rPr>
              <a:t>pvars</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dname</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hid</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ppopwgt</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age</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sex</a:t>
            </a:r>
            <a:r>
              <a:rPr lang="fr-FR" altLang="en-US" sz="1000" b="1" dirty="0">
                <a:solidFill>
                  <a:srgbClr val="000000"/>
                </a:solidFill>
                <a:latin typeface="Courier New" pitchFamily="49" charset="0"/>
                <a:cs typeface="Courier New" pitchFamily="49" charset="0"/>
              </a:rPr>
              <a:t> relation </a:t>
            </a:r>
            <a:r>
              <a:rPr lang="fr-FR" altLang="en-US" sz="1000" b="1" dirty="0" err="1">
                <a:solidFill>
                  <a:srgbClr val="000000"/>
                </a:solidFill>
                <a:latin typeface="Courier New" pitchFamily="49" charset="0"/>
                <a:cs typeface="Courier New" pitchFamily="49" charset="0"/>
              </a:rPr>
              <a:t>educlev</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educ</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hvars</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hid</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 iso2 </a:t>
            </a:r>
            <a:r>
              <a:rPr lang="fr-FR" altLang="en-US" sz="1000" b="1" dirty="0" err="1">
                <a:solidFill>
                  <a:srgbClr val="000000"/>
                </a:solidFill>
                <a:latin typeface="Courier New" pitchFamily="49" charset="0"/>
                <a:cs typeface="Courier New" pitchFamily="49" charset="0"/>
              </a:rPr>
              <a:t>hpopwgt</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dhi</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nhhmem</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 )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ccyy</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dname</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su *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ta </a:t>
            </a:r>
            <a:r>
              <a:rPr lang="fr-FR" altLang="en-US" sz="1000" b="1" dirty="0" err="1">
                <a:solidFill>
                  <a:srgbClr val="000000"/>
                </a:solidFill>
                <a:latin typeface="Courier New" pitchFamily="49" charset="0"/>
                <a:cs typeface="Courier New" pitchFamily="49" charset="0"/>
              </a:rPr>
              <a:t>dname</a:t>
            </a:r>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ret</a:t>
            </a:r>
            <a:r>
              <a:rPr lang="fr-FR" altLang="en-US" sz="1000" b="1" dirty="0">
                <a:solidFill>
                  <a:srgbClr val="000000"/>
                </a:solidFill>
                <a:latin typeface="Courier New" pitchFamily="49" charset="0"/>
                <a:cs typeface="Courier New" pitchFamily="49" charset="0"/>
              </a:rPr>
              <a:t> li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select =1                  </a:t>
            </a:r>
          </a:p>
          <a:p>
            <a:r>
              <a:rPr lang="fr-FR" altLang="en-US" sz="1000" b="1" dirty="0">
                <a:solidFill>
                  <a:srgbClr val="000000"/>
                </a:solidFill>
                <a:latin typeface="Courier New" pitchFamily="49" charset="0"/>
                <a:cs typeface="Courier New" pitchFamily="49" charset="0"/>
              </a:rPr>
              <a:t>replace select =0 if iso2=="de" &amp;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==4                                 </a:t>
            </a:r>
          </a:p>
          <a:p>
            <a:r>
              <a:rPr lang="fr-FR" altLang="en-US" sz="1000" b="1" dirty="0">
                <a:solidFill>
                  <a:srgbClr val="000000"/>
                </a:solidFill>
                <a:latin typeface="Courier New" pitchFamily="49" charset="0"/>
                <a:cs typeface="Courier New" pitchFamily="49" charset="0"/>
              </a:rPr>
              <a:t>replace select =0 if iso2=="de" &amp;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==8                                 </a:t>
            </a:r>
          </a:p>
          <a:p>
            <a:r>
              <a:rPr lang="fr-FR" altLang="en-US" sz="1000" b="1" dirty="0">
                <a:solidFill>
                  <a:srgbClr val="000000"/>
                </a:solidFill>
                <a:latin typeface="Courier New" pitchFamily="49" charset="0"/>
                <a:cs typeface="Courier New" pitchFamily="49" charset="0"/>
              </a:rPr>
              <a:t>replace select =0 if iso2=="de" &amp;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==13                                 </a:t>
            </a:r>
          </a:p>
          <a:p>
            <a:r>
              <a:rPr lang="fr-FR" altLang="en-US" sz="1000" b="1" dirty="0">
                <a:solidFill>
                  <a:srgbClr val="000000"/>
                </a:solidFill>
                <a:latin typeface="Courier New" pitchFamily="49" charset="0"/>
                <a:cs typeface="Courier New" pitchFamily="49" charset="0"/>
              </a:rPr>
              <a:t>replace select =0 if iso2=="de" &amp;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==14                                 </a:t>
            </a:r>
          </a:p>
          <a:p>
            <a:r>
              <a:rPr lang="fr-FR" altLang="en-US" sz="1000" b="1" dirty="0">
                <a:solidFill>
                  <a:srgbClr val="000000"/>
                </a:solidFill>
                <a:latin typeface="Courier New" pitchFamily="49" charset="0"/>
                <a:cs typeface="Courier New" pitchFamily="49" charset="0"/>
              </a:rPr>
              <a:t>replace select =0 if iso2=="de" &amp;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==16                                 </a:t>
            </a:r>
          </a:p>
          <a:p>
            <a:r>
              <a:rPr lang="fr-FR" altLang="en-US" sz="1000" b="1" dirty="0">
                <a:solidFill>
                  <a:srgbClr val="000000"/>
                </a:solidFill>
                <a:latin typeface="Courier New" pitchFamily="49" charset="0"/>
                <a:cs typeface="Courier New" pitchFamily="49" charset="0"/>
              </a:rPr>
              <a:t>replace select =0 if </a:t>
            </a:r>
            <a:r>
              <a:rPr lang="fr-FR" altLang="en-US" sz="1000" b="1" dirty="0" err="1">
                <a:solidFill>
                  <a:srgbClr val="000000"/>
                </a:solidFill>
                <a:latin typeface="Courier New" pitchFamily="49" charset="0"/>
                <a:cs typeface="Courier New" pitchFamily="49" charset="0"/>
              </a:rPr>
              <a:t>dname</a:t>
            </a:r>
            <a:r>
              <a:rPr lang="fr-FR" altLang="en-US" sz="1000" b="1" dirty="0">
                <a:solidFill>
                  <a:srgbClr val="000000"/>
                </a:solidFill>
                <a:latin typeface="Courier New" pitchFamily="49" charset="0"/>
                <a:cs typeface="Courier New" pitchFamily="49" charset="0"/>
              </a:rPr>
              <a:t>=="fr10" &amp; </a:t>
            </a:r>
            <a:r>
              <a:rPr lang="fr-FR" altLang="en-US" sz="1000" b="1" dirty="0" err="1">
                <a:solidFill>
                  <a:srgbClr val="000000"/>
                </a:solidFill>
                <a:latin typeface="Courier New" pitchFamily="49" charset="0"/>
                <a:cs typeface="Courier New" pitchFamily="49" charset="0"/>
              </a:rPr>
              <a:t>region_c</a:t>
            </a:r>
            <a:r>
              <a:rPr lang="fr-FR" altLang="en-US" sz="1000" b="1" dirty="0">
                <a:solidFill>
                  <a:srgbClr val="000000"/>
                </a:solidFill>
                <a:latin typeface="Courier New" pitchFamily="49" charset="0"/>
                <a:cs typeface="Courier New" pitchFamily="49" charset="0"/>
              </a:rPr>
              <a:t>&gt;=9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select ==1                  </a:t>
            </a:r>
          </a:p>
          <a:p>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save</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mydata</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prosoc</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tmpabgd</a:t>
            </a:r>
            <a:r>
              <a:rPr lang="fr-FR" altLang="en-US" sz="1000" b="1" dirty="0">
                <a:solidFill>
                  <a:srgbClr val="000000"/>
                </a:solidFill>
                <a:latin typeface="Courier New" pitchFamily="49" charset="0"/>
                <a:cs typeface="Courier New" pitchFamily="49" charset="0"/>
              </a:rPr>
              <a:t> , replace                 </a:t>
            </a:r>
          </a:p>
          <a:p>
            <a:r>
              <a:rPr lang="fr-FR" altLang="en-US" sz="1000" b="1" dirty="0">
                <a:solidFill>
                  <a:srgbClr val="000000"/>
                </a:solidFill>
                <a:latin typeface="Courier New" pitchFamily="49" charset="0"/>
                <a:cs typeface="Courier New" pitchFamily="49" charset="0"/>
              </a:rPr>
              <a:t>*use    $</a:t>
            </a:r>
            <a:r>
              <a:rPr lang="fr-FR" altLang="en-US" sz="1000" b="1" dirty="0" err="1">
                <a:solidFill>
                  <a:srgbClr val="000000"/>
                </a:solidFill>
                <a:latin typeface="Courier New" pitchFamily="49" charset="0"/>
                <a:cs typeface="Courier New" pitchFamily="49" charset="0"/>
              </a:rPr>
              <a:t>mydata</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prosoc</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tmpabgd</a:t>
            </a:r>
            <a:r>
              <a:rPr lang="fr-FR" altLang="en-US" sz="1000" b="1" dirty="0">
                <a:solidFill>
                  <a:srgbClr val="000000"/>
                </a:solidFill>
                <a:latin typeface="Courier New" pitchFamily="49" charset="0"/>
                <a:cs typeface="Courier New" pitchFamily="49" charset="0"/>
              </a:rPr>
              <a:t> , replace                </a:t>
            </a:r>
          </a:p>
          <a:p>
            <a:r>
              <a:rPr lang="fr-FR" altLang="en-US" sz="1000" b="1" dirty="0">
                <a:solidFill>
                  <a:srgbClr val="000000"/>
                </a:solidFill>
                <a:latin typeface="Courier New" pitchFamily="49" charset="0"/>
                <a:cs typeface="Courier New" pitchFamily="49" charset="0"/>
              </a:rPr>
              <a:t>ta iso2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source =0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a:t>
            </a:r>
            <a:r>
              <a:rPr lang="fr-FR" altLang="en-US" sz="1000" b="1" dirty="0" err="1">
                <a:solidFill>
                  <a:srgbClr val="000000"/>
                </a:solidFill>
                <a:latin typeface="Courier New" pitchFamily="49" charset="0"/>
                <a:cs typeface="Courier New" pitchFamily="49" charset="0"/>
              </a:rPr>
              <a:t>ccyy</a:t>
            </a:r>
            <a:r>
              <a:rPr lang="fr-FR" altLang="en-US" sz="1000" b="1" dirty="0">
                <a:solidFill>
                  <a:srgbClr val="000000"/>
                </a:solidFill>
                <a:latin typeface="Courier New" pitchFamily="49" charset="0"/>
                <a:cs typeface="Courier New" pitchFamily="49" charset="0"/>
              </a:rPr>
              <a:t>=iso2+substr(string(</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),3,2) if </a:t>
            </a:r>
            <a:r>
              <a:rPr lang="fr-FR" altLang="en-US" sz="1000" b="1" dirty="0" err="1">
                <a:solidFill>
                  <a:srgbClr val="000000"/>
                </a:solidFill>
                <a:latin typeface="Courier New" pitchFamily="49" charset="0"/>
                <a:cs typeface="Courier New" pitchFamily="49" charset="0"/>
              </a:rPr>
              <a:t>ccyy</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ta </a:t>
            </a:r>
            <a:r>
              <a:rPr lang="fr-FR" altLang="en-US" sz="1000" b="1" dirty="0" err="1">
                <a:solidFill>
                  <a:srgbClr val="000000"/>
                </a:solidFill>
                <a:latin typeface="Courier New" pitchFamily="49" charset="0"/>
                <a:cs typeface="Courier New" pitchFamily="49" charset="0"/>
              </a:rPr>
              <a:t>ccyy</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merge</a:t>
            </a:r>
            <a:r>
              <a:rPr lang="fr-FR" altLang="en-US" sz="1000" b="1" dirty="0">
                <a:solidFill>
                  <a:srgbClr val="000000"/>
                </a:solidFill>
                <a:latin typeface="Courier New" pitchFamily="49" charset="0"/>
                <a:cs typeface="Courier New" pitchFamily="49" charset="0"/>
              </a:rPr>
              <a:t> m:1  iso2 </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using</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myincl</a:t>
            </a:r>
            <a:r>
              <a:rPr lang="fr-FR" altLang="en-US" sz="1000" b="1" dirty="0">
                <a:solidFill>
                  <a:srgbClr val="000000"/>
                </a:solidFill>
                <a:latin typeface="Courier New" pitchFamily="49" charset="0"/>
                <a:cs typeface="Courier New" pitchFamily="49" charset="0"/>
              </a:rPr>
              <a:t>/ppp_2017.dta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_m ==3                                        </a:t>
            </a:r>
          </a:p>
          <a:p>
            <a:r>
              <a:rPr lang="fr-FR" altLang="en-US" sz="1000" b="1" dirty="0">
                <a:solidFill>
                  <a:srgbClr val="000000"/>
                </a:solidFill>
                <a:latin typeface="Courier New" pitchFamily="49" charset="0"/>
                <a:cs typeface="Courier New" pitchFamily="49" charset="0"/>
              </a:rPr>
              <a:t>drop _m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year+int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runiform</a:t>
            </a:r>
            <a:r>
              <a:rPr lang="fr-FR" altLang="en-US" sz="1000" b="1" dirty="0">
                <a:solidFill>
                  <a:srgbClr val="000000"/>
                </a:solidFill>
                <a:latin typeface="Courier New" pitchFamily="49" charset="0"/>
                <a:cs typeface="Courier New" pitchFamily="49" charset="0"/>
              </a:rPr>
              <a:t>()*5)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&gt;=1977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&lt;=2019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capt</a:t>
            </a:r>
            <a:r>
              <a:rPr lang="fr-FR" altLang="en-US" sz="1000" b="1" dirty="0">
                <a:solidFill>
                  <a:srgbClr val="000000"/>
                </a:solidFill>
                <a:latin typeface="Courier New" pitchFamily="49" charset="0"/>
                <a:cs typeface="Courier New" pitchFamily="49" charset="0"/>
              </a:rPr>
              <a:t> replace iso2=</a:t>
            </a:r>
            <a:r>
              <a:rPr lang="fr-FR" altLang="en-US" sz="1000" b="1" dirty="0" err="1">
                <a:solidFill>
                  <a:srgbClr val="000000"/>
                </a:solidFill>
                <a:latin typeface="Courier New" pitchFamily="49" charset="0"/>
                <a:cs typeface="Courier New" pitchFamily="49" charset="0"/>
              </a:rPr>
              <a:t>lower</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substr</a:t>
            </a:r>
            <a:r>
              <a:rPr lang="fr-FR" altLang="en-US" sz="1000" b="1" dirty="0">
                <a:solidFill>
                  <a:srgbClr val="000000"/>
                </a:solidFill>
                <a:latin typeface="Courier New" pitchFamily="49" charset="0"/>
                <a:cs typeface="Courier New" pitchFamily="49" charset="0"/>
              </a:rPr>
              <a:t>(ccyy,1,2))                                </a:t>
            </a:r>
          </a:p>
          <a:p>
            <a:r>
              <a:rPr lang="fr-FR" altLang="en-US" sz="1000" b="1" dirty="0" err="1">
                <a:solidFill>
                  <a:srgbClr val="000000"/>
                </a:solidFill>
                <a:latin typeface="Courier New" pitchFamily="49" charset="0"/>
                <a:cs typeface="Courier New" pitchFamily="49" charset="0"/>
              </a:rPr>
              <a:t>capt</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ccyy</a:t>
            </a:r>
            <a:r>
              <a:rPr lang="fr-FR" altLang="en-US" sz="1000" b="1" dirty="0">
                <a:solidFill>
                  <a:srgbClr val="000000"/>
                </a:solidFill>
                <a:latin typeface="Courier New" pitchFamily="49" charset="0"/>
                <a:cs typeface="Courier New" pitchFamily="49" charset="0"/>
              </a:rPr>
              <a:t>=iso2+substr(string(</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),3,2)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ye5=</a:t>
            </a:r>
            <a:r>
              <a:rPr lang="fr-FR" altLang="en-US" sz="1000" b="1" dirty="0" err="1">
                <a:solidFill>
                  <a:srgbClr val="000000"/>
                </a:solidFill>
                <a:latin typeface="Courier New" pitchFamily="49" charset="0"/>
                <a:cs typeface="Courier New" pitchFamily="49" charset="0"/>
              </a:rPr>
              <a:t>int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year</a:t>
            </a:r>
            <a:r>
              <a:rPr lang="fr-FR" altLang="en-US" sz="1000" b="1" dirty="0">
                <a:solidFill>
                  <a:srgbClr val="000000"/>
                </a:solidFill>
                <a:latin typeface="Courier New" pitchFamily="49" charset="0"/>
                <a:cs typeface="Courier New" pitchFamily="49" charset="0"/>
              </a:rPr>
              <a:t>/5)*5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ag5=</a:t>
            </a:r>
            <a:r>
              <a:rPr lang="fr-FR" altLang="en-US" sz="1000" b="1" dirty="0" err="1">
                <a:solidFill>
                  <a:srgbClr val="000000"/>
                </a:solidFill>
                <a:latin typeface="Courier New" pitchFamily="49" charset="0"/>
                <a:cs typeface="Courier New" pitchFamily="49" charset="0"/>
              </a:rPr>
              <a:t>int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age</a:t>
            </a:r>
            <a:r>
              <a:rPr lang="fr-FR" altLang="en-US" sz="1000" b="1" dirty="0">
                <a:solidFill>
                  <a:srgbClr val="000000"/>
                </a:solidFill>
                <a:latin typeface="Courier New" pitchFamily="49" charset="0"/>
                <a:cs typeface="Courier New" pitchFamily="49" charset="0"/>
              </a:rPr>
              <a:t>/5)*5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age</a:t>
            </a:r>
            <a:r>
              <a:rPr lang="fr-FR" altLang="en-US" sz="1000" b="1" dirty="0">
                <a:solidFill>
                  <a:srgbClr val="000000"/>
                </a:solidFill>
                <a:latin typeface="Courier New" pitchFamily="49" charset="0"/>
                <a:cs typeface="Courier New" pitchFamily="49" charset="0"/>
              </a:rPr>
              <a:t>&gt;=25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age</a:t>
            </a:r>
            <a:r>
              <a:rPr lang="fr-FR" altLang="en-US" sz="1000" b="1" dirty="0">
                <a:solidFill>
                  <a:srgbClr val="000000"/>
                </a:solidFill>
                <a:latin typeface="Courier New" pitchFamily="49" charset="0"/>
                <a:cs typeface="Courier New" pitchFamily="49" charset="0"/>
              </a:rPr>
              <a:t>&lt;=64           </a:t>
            </a:r>
          </a:p>
          <a:p>
            <a:r>
              <a:rPr lang="fr-FR" altLang="en-US" sz="1000" b="1" dirty="0">
                <a:solidFill>
                  <a:srgbClr val="000000"/>
                </a:solidFill>
                <a:latin typeface="Courier New" pitchFamily="49" charset="0"/>
                <a:cs typeface="Courier New" pitchFamily="49" charset="0"/>
              </a:rPr>
              <a:t>replace </a:t>
            </a:r>
            <a:r>
              <a:rPr lang="fr-FR" altLang="en-US" sz="1000" b="1" dirty="0" err="1">
                <a:solidFill>
                  <a:srgbClr val="000000"/>
                </a:solidFill>
                <a:latin typeface="Courier New" pitchFamily="49" charset="0"/>
                <a:cs typeface="Courier New" pitchFamily="49" charset="0"/>
              </a:rPr>
              <a:t>lisppp</a:t>
            </a:r>
            <a:r>
              <a:rPr lang="fr-FR" altLang="en-US" sz="1000" b="1" dirty="0">
                <a:solidFill>
                  <a:srgbClr val="000000"/>
                </a:solidFill>
                <a:latin typeface="Courier New" pitchFamily="49" charset="0"/>
                <a:cs typeface="Courier New" pitchFamily="49" charset="0"/>
              </a:rPr>
              <a:t>=1 if </a:t>
            </a:r>
            <a:r>
              <a:rPr lang="fr-FR" altLang="en-US" sz="1000" b="1" dirty="0" err="1">
                <a:solidFill>
                  <a:srgbClr val="000000"/>
                </a:solidFill>
                <a:latin typeface="Courier New" pitchFamily="49" charset="0"/>
                <a:cs typeface="Courier New" pitchFamily="49" charset="0"/>
              </a:rPr>
              <a:t>lisppp</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dhippp</a:t>
            </a:r>
            <a:r>
              <a:rPr lang="fr-FR" altLang="en-US" sz="1000" b="1" dirty="0">
                <a:solidFill>
                  <a:srgbClr val="000000"/>
                </a:solidFill>
                <a:latin typeface="Courier New" pitchFamily="49" charset="0"/>
                <a:cs typeface="Courier New" pitchFamily="49" charset="0"/>
              </a:rPr>
              <a:t> = </a:t>
            </a:r>
            <a:r>
              <a:rPr lang="fr-FR" altLang="en-US" sz="1000" b="1" dirty="0" err="1">
                <a:solidFill>
                  <a:srgbClr val="000000"/>
                </a:solidFill>
                <a:latin typeface="Courier New" pitchFamily="49" charset="0"/>
                <a:cs typeface="Courier New" pitchFamily="49" charset="0"/>
              </a:rPr>
              <a:t>dhi</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lisppp</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lisppp</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edhi</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dhippp</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sqrt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nhhmem</a:t>
            </a:r>
            <a:r>
              <a:rPr lang="fr-FR" altLang="en-US" sz="1000" b="1" dirty="0">
                <a:solidFill>
                  <a:srgbClr val="000000"/>
                </a:solidFill>
                <a:latin typeface="Courier New" pitchFamily="49" charset="0"/>
                <a:cs typeface="Courier New" pitchFamily="49" charset="0"/>
              </a:rPr>
              <a:t> )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ledhi</a:t>
            </a:r>
            <a:r>
              <a:rPr lang="fr-FR" altLang="en-US" sz="1000" b="1" dirty="0">
                <a:solidFill>
                  <a:srgbClr val="000000"/>
                </a:solidFill>
                <a:latin typeface="Courier New" pitchFamily="49" charset="0"/>
                <a:cs typeface="Courier New" pitchFamily="49" charset="0"/>
              </a:rPr>
              <a:t>=ln(</a:t>
            </a:r>
            <a:r>
              <a:rPr lang="fr-FR" altLang="en-US" sz="1000" b="1" dirty="0" err="1">
                <a:solidFill>
                  <a:srgbClr val="000000"/>
                </a:solidFill>
                <a:latin typeface="Courier New" pitchFamily="49" charset="0"/>
                <a:cs typeface="Courier New" pitchFamily="49" charset="0"/>
              </a:rPr>
              <a:t>dhippp</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sqrt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nhhmem</a:t>
            </a:r>
            <a:r>
              <a:rPr lang="fr-FR" altLang="en-US" sz="1000" b="1" dirty="0">
                <a:solidFill>
                  <a:srgbClr val="000000"/>
                </a:solidFill>
                <a:latin typeface="Courier New" pitchFamily="49" charset="0"/>
                <a:cs typeface="Courier New" pitchFamily="49" charset="0"/>
              </a:rPr>
              <a:t> ))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ed1=</a:t>
            </a:r>
            <a:r>
              <a:rPr lang="fr-FR" altLang="en-US" sz="1000" b="1" dirty="0" err="1">
                <a:solidFill>
                  <a:srgbClr val="000000"/>
                </a:solidFill>
                <a:latin typeface="Courier New" pitchFamily="49" charset="0"/>
                <a:cs typeface="Courier New" pitchFamily="49" charset="0"/>
              </a:rPr>
              <a:t>int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educ</a:t>
            </a:r>
            <a:r>
              <a:rPr lang="fr-FR" altLang="en-US" sz="1000" b="1" dirty="0">
                <a:solidFill>
                  <a:srgbClr val="000000"/>
                </a:solidFill>
                <a:latin typeface="Courier New" pitchFamily="49" charset="0"/>
                <a:cs typeface="Courier New" pitchFamily="49" charset="0"/>
              </a:rPr>
              <a:t>/100)    if </a:t>
            </a:r>
            <a:r>
              <a:rPr lang="fr-FR" altLang="en-US" sz="1000" b="1" dirty="0" err="1">
                <a:solidFill>
                  <a:srgbClr val="000000"/>
                </a:solidFill>
                <a:latin typeface="Courier New" pitchFamily="49" charset="0"/>
                <a:cs typeface="Courier New" pitchFamily="49" charset="0"/>
              </a:rPr>
              <a:t>educ</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int</a:t>
            </a:r>
            <a:r>
              <a:rPr lang="fr-FR" altLang="en-US" sz="1000" b="1" dirty="0">
                <a:solidFill>
                  <a:srgbClr val="000000"/>
                </a:solidFill>
                <a:latin typeface="Courier New" pitchFamily="49" charset="0"/>
                <a:cs typeface="Courier New" pitchFamily="49" charset="0"/>
              </a:rPr>
              <a:t>(ppop+1)                                </a:t>
            </a:r>
          </a:p>
          <a:p>
            <a:r>
              <a:rPr lang="fr-FR" altLang="en-US" sz="1000" b="1" dirty="0">
                <a:solidFill>
                  <a:srgbClr val="000000"/>
                </a:solidFill>
                <a:latin typeface="Courier New" pitchFamily="49" charset="0"/>
                <a:cs typeface="Courier New" pitchFamily="49" charset="0"/>
              </a:rPr>
              <a:t>drop if </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&lt;1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bysort</a:t>
            </a:r>
            <a:r>
              <a:rPr lang="fr-FR" altLang="en-US" sz="1000" b="1" dirty="0">
                <a:solidFill>
                  <a:srgbClr val="000000"/>
                </a:solidFill>
                <a:latin typeface="Courier New" pitchFamily="49" charset="0"/>
                <a:cs typeface="Courier New" pitchFamily="49" charset="0"/>
              </a:rPr>
              <a:t> iso2: tab ag5  ye5 [w=</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 s(</a:t>
            </a:r>
            <a:r>
              <a:rPr lang="fr-FR" altLang="en-US" sz="1000" b="1" dirty="0" err="1">
                <a:solidFill>
                  <a:srgbClr val="000000"/>
                </a:solidFill>
                <a:latin typeface="Courier New" pitchFamily="49" charset="0"/>
                <a:cs typeface="Courier New" pitchFamily="49" charset="0"/>
              </a:rPr>
              <a:t>ledhi</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nofreq</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nost</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noobs</a:t>
            </a:r>
            <a:r>
              <a:rPr lang="fr-FR" altLang="en-US" sz="1000" b="1" dirty="0">
                <a:solidFill>
                  <a:srgbClr val="000000"/>
                </a:solidFill>
                <a:latin typeface="Courier New" pitchFamily="49" charset="0"/>
                <a:cs typeface="Courier New" pitchFamily="49" charset="0"/>
              </a:rPr>
              <a:t>  w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missing</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ledhi</a:t>
            </a:r>
            <a:r>
              <a:rPr lang="fr-FR" altLang="en-US" sz="1000" b="1" dirty="0">
                <a:solidFill>
                  <a:srgbClr val="000000"/>
                </a:solidFill>
                <a:latin typeface="Courier New" pitchFamily="49" charset="0"/>
                <a:cs typeface="Courier New" pitchFamily="49" charset="0"/>
              </a:rPr>
              <a:t> +ed1 +</a:t>
            </a:r>
            <a:r>
              <a:rPr lang="fr-FR" altLang="en-US" sz="1000" b="1" dirty="0" err="1">
                <a:solidFill>
                  <a:srgbClr val="000000"/>
                </a:solidFill>
                <a:latin typeface="Courier New" pitchFamily="49" charset="0"/>
                <a:cs typeface="Courier New" pitchFamily="49" charset="0"/>
              </a:rPr>
              <a:t>sex</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)==0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=ye5-ag5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estim</a:t>
            </a:r>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esse=.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encode iso2, </a:t>
            </a:r>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su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local max=r(max)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forvalues</a:t>
            </a:r>
            <a:r>
              <a:rPr lang="fr-FR" altLang="en-US" sz="1000" b="1" dirty="0">
                <a:solidFill>
                  <a:srgbClr val="000000"/>
                </a:solidFill>
                <a:latin typeface="Courier New" pitchFamily="49" charset="0"/>
                <a:cs typeface="Courier New" pitchFamily="49" charset="0"/>
              </a:rPr>
              <a:t> i=1/`max' {                                </a:t>
            </a:r>
          </a:p>
          <a:p>
            <a:r>
              <a:rPr lang="fr-FR" altLang="en-US" sz="1000" b="1" dirty="0" err="1">
                <a:solidFill>
                  <a:srgbClr val="000000"/>
                </a:solidFill>
                <a:latin typeface="Courier New" pitchFamily="49" charset="0"/>
                <a:cs typeface="Courier New" pitchFamily="49" charset="0"/>
              </a:rPr>
              <a:t>noi</a:t>
            </a:r>
            <a:r>
              <a:rPr lang="fr-FR" altLang="en-US" sz="1000" b="1" dirty="0">
                <a:solidFill>
                  <a:srgbClr val="000000"/>
                </a:solidFill>
                <a:latin typeface="Courier New" pitchFamily="49" charset="0"/>
                <a:cs typeface="Courier New" pitchFamily="49" charset="0"/>
              </a:rPr>
              <a:t> ta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==`i'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apcd</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ledhi</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pw</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 if `i'==</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age</a:t>
            </a:r>
            <a:r>
              <a:rPr lang="fr-FR" altLang="en-US" sz="1000" b="1" dirty="0">
                <a:solidFill>
                  <a:srgbClr val="000000"/>
                </a:solidFill>
                <a:latin typeface="Courier New" pitchFamily="49" charset="0"/>
                <a:cs typeface="Courier New" pitchFamily="49" charset="0"/>
              </a:rPr>
              <a:t>(ag5) </a:t>
            </a:r>
            <a:r>
              <a:rPr lang="fr-FR" altLang="en-US" sz="1000" b="1" dirty="0" err="1">
                <a:solidFill>
                  <a:srgbClr val="000000"/>
                </a:solidFill>
                <a:latin typeface="Courier New" pitchFamily="49" charset="0"/>
                <a:cs typeface="Courier New" pitchFamily="49" charset="0"/>
              </a:rPr>
              <a:t>period</a:t>
            </a:r>
            <a:r>
              <a:rPr lang="fr-FR" altLang="en-US" sz="1000" b="1" dirty="0">
                <a:solidFill>
                  <a:srgbClr val="000000"/>
                </a:solidFill>
                <a:latin typeface="Courier New" pitchFamily="49" charset="0"/>
                <a:cs typeface="Courier New" pitchFamily="49" charset="0"/>
              </a:rPr>
              <a:t>(ye5)                                 </a:t>
            </a:r>
          </a:p>
          <a:p>
            <a:endParaRPr lang="fr-FR" altLang="en-US" sz="1000" b="1" dirty="0">
              <a:solidFill>
                <a:srgbClr val="000000"/>
              </a:solidFill>
              <a:latin typeface="Courier New" pitchFamily="49" charset="0"/>
              <a:cs typeface="Courier New" pitchFamily="49" charset="0"/>
            </a:endParaRPr>
          </a:p>
          <a:p>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noi</a:t>
            </a:r>
            <a:r>
              <a:rPr lang="fr-FR" altLang="en-US" sz="1000" b="1" dirty="0">
                <a:solidFill>
                  <a:srgbClr val="000000"/>
                </a:solidFill>
                <a:latin typeface="Courier New" pitchFamily="49" charset="0"/>
                <a:cs typeface="Courier New" pitchFamily="49" charset="0"/>
              </a:rPr>
              <a:t>: xi: </a:t>
            </a:r>
            <a:r>
              <a:rPr lang="fr-FR" altLang="en-US" sz="1000" b="1" dirty="0" err="1">
                <a:solidFill>
                  <a:srgbClr val="000000"/>
                </a:solidFill>
                <a:latin typeface="Courier New" pitchFamily="49" charset="0"/>
                <a:cs typeface="Courier New" pitchFamily="49" charset="0"/>
              </a:rPr>
              <a:t>apctlag</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ledhi</a:t>
            </a:r>
            <a:r>
              <a:rPr lang="fr-FR" altLang="en-US" sz="1000" b="1" dirty="0">
                <a:solidFill>
                  <a:srgbClr val="000000"/>
                </a:solidFill>
                <a:latin typeface="Courier New" pitchFamily="49" charset="0"/>
                <a:cs typeface="Courier New" pitchFamily="49" charset="0"/>
              </a:rPr>
              <a:t> i.ed1 </a:t>
            </a:r>
            <a:r>
              <a:rPr lang="fr-FR" altLang="en-US" sz="1000" b="1" dirty="0" err="1">
                <a:solidFill>
                  <a:srgbClr val="000000"/>
                </a:solidFill>
                <a:latin typeface="Courier New" pitchFamily="49" charset="0"/>
                <a:cs typeface="Courier New" pitchFamily="49" charset="0"/>
              </a:rPr>
              <a:t>i.sex</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pw</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 if `i'==</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age</a:t>
            </a:r>
            <a:r>
              <a:rPr lang="fr-FR" altLang="en-US" sz="1000" b="1" dirty="0">
                <a:solidFill>
                  <a:srgbClr val="000000"/>
                </a:solidFill>
                <a:latin typeface="Courier New" pitchFamily="49" charset="0"/>
                <a:cs typeface="Courier New" pitchFamily="49" charset="0"/>
              </a:rPr>
              <a:t>(ag5) </a:t>
            </a:r>
            <a:r>
              <a:rPr lang="fr-FR" altLang="en-US" sz="1000" b="1" dirty="0" err="1">
                <a:solidFill>
                  <a:srgbClr val="000000"/>
                </a:solidFill>
                <a:latin typeface="Courier New" pitchFamily="49" charset="0"/>
                <a:cs typeface="Courier New" pitchFamily="49" charset="0"/>
              </a:rPr>
              <a:t>period</a:t>
            </a:r>
            <a:r>
              <a:rPr lang="fr-FR" altLang="en-US" sz="1000" b="1" dirty="0">
                <a:solidFill>
                  <a:srgbClr val="000000"/>
                </a:solidFill>
                <a:latin typeface="Courier New" pitchFamily="49" charset="0"/>
                <a:cs typeface="Courier New" pitchFamily="49" charset="0"/>
              </a:rPr>
              <a:t>(ye5)                                 </a:t>
            </a:r>
          </a:p>
          <a:p>
            <a:endParaRPr lang="fr-FR" altLang="en-US" sz="1000" b="1" dirty="0">
              <a:solidFill>
                <a:srgbClr val="000000"/>
              </a:solidFill>
              <a:latin typeface="Courier New" pitchFamily="49" charset="0"/>
              <a:cs typeface="Courier New" pitchFamily="49" charset="0"/>
            </a:endParaRPr>
          </a:p>
          <a:p>
            <a:r>
              <a:rPr lang="fr-FR" altLang="en-US" sz="1000" b="1" dirty="0">
                <a:solidFill>
                  <a:srgbClr val="000000"/>
                </a:solidFill>
                <a:latin typeface="Courier New" pitchFamily="49" charset="0"/>
                <a:cs typeface="Courier New" pitchFamily="49" charset="0"/>
              </a:rPr>
              <a:t>mat a=e(b)                                </a:t>
            </a:r>
          </a:p>
          <a:p>
            <a:r>
              <a:rPr lang="fr-FR" altLang="en-US" sz="1000" b="1" dirty="0">
                <a:solidFill>
                  <a:srgbClr val="000000"/>
                </a:solidFill>
                <a:latin typeface="Courier New" pitchFamily="49" charset="0"/>
                <a:cs typeface="Courier New" pitchFamily="49" charset="0"/>
              </a:rPr>
              <a:t>mat </a:t>
            </a:r>
            <a:r>
              <a:rPr lang="fr-FR" altLang="en-US" sz="1000" b="1" dirty="0" err="1">
                <a:solidFill>
                  <a:srgbClr val="000000"/>
                </a:solidFill>
                <a:latin typeface="Courier New" pitchFamily="49" charset="0"/>
                <a:cs typeface="Courier New" pitchFamily="49" charset="0"/>
              </a:rPr>
              <a:t>A`i</a:t>
            </a:r>
            <a:r>
              <a:rPr lang="fr-FR" altLang="en-US" sz="1000" b="1" dirty="0">
                <a:solidFill>
                  <a:srgbClr val="000000"/>
                </a:solidFill>
                <a:latin typeface="Courier New" pitchFamily="49" charset="0"/>
                <a:cs typeface="Courier New" pitchFamily="49" charset="0"/>
              </a:rPr>
              <a:t>'=a'                                </a:t>
            </a:r>
          </a:p>
          <a:p>
            <a:r>
              <a:rPr lang="fr-FR" altLang="en-US" sz="1000" b="1" dirty="0">
                <a:solidFill>
                  <a:srgbClr val="000000"/>
                </a:solidFill>
                <a:latin typeface="Courier New" pitchFamily="49" charset="0"/>
                <a:cs typeface="Courier New" pitchFamily="49" charset="0"/>
              </a:rPr>
              <a:t>mat li </a:t>
            </a:r>
            <a:r>
              <a:rPr lang="fr-FR" altLang="en-US" sz="1000" b="1" dirty="0" err="1">
                <a:solidFill>
                  <a:srgbClr val="000000"/>
                </a:solidFill>
                <a:latin typeface="Courier New" pitchFamily="49" charset="0"/>
                <a:cs typeface="Courier New" pitchFamily="49" charset="0"/>
              </a:rPr>
              <a:t>A`i</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mat </a:t>
            </a:r>
            <a:r>
              <a:rPr lang="fr-FR" altLang="en-US" sz="1000" b="1" dirty="0" err="1">
                <a:solidFill>
                  <a:srgbClr val="000000"/>
                </a:solidFill>
                <a:latin typeface="Courier New" pitchFamily="49" charset="0"/>
                <a:cs typeface="Courier New" pitchFamily="49" charset="0"/>
              </a:rPr>
              <a:t>V`i</a:t>
            </a:r>
            <a:r>
              <a:rPr lang="fr-FR" altLang="en-US" sz="1000" b="1" dirty="0">
                <a:solidFill>
                  <a:srgbClr val="000000"/>
                </a:solidFill>
                <a:latin typeface="Courier New" pitchFamily="49" charset="0"/>
                <a:cs typeface="Courier New" pitchFamily="49" charset="0"/>
              </a:rPr>
              <a:t>'=e(V)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capt</a:t>
            </a:r>
            <a:r>
              <a:rPr lang="fr-FR" altLang="en-US" sz="1000" b="1" dirty="0">
                <a:solidFill>
                  <a:srgbClr val="000000"/>
                </a:solidFill>
                <a:latin typeface="Courier New" pitchFamily="49" charset="0"/>
                <a:cs typeface="Courier New" pitchFamily="49" charset="0"/>
              </a:rPr>
              <a:t> drop *</a:t>
            </a:r>
            <a:r>
              <a:rPr lang="fr-FR" altLang="en-US" sz="1000" b="1" dirty="0" err="1">
                <a:solidFill>
                  <a:srgbClr val="000000"/>
                </a:solidFill>
                <a:latin typeface="Courier New" pitchFamily="49" charset="0"/>
                <a:cs typeface="Courier New" pitchFamily="49" charset="0"/>
              </a:rPr>
              <a:t>apc</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egen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nco</a:t>
            </a:r>
            <a:r>
              <a:rPr lang="fr-FR" altLang="en-US" sz="1000" b="1" dirty="0">
                <a:solidFill>
                  <a:srgbClr val="000000"/>
                </a:solidFill>
                <a:latin typeface="Courier New" pitchFamily="49" charset="0"/>
                <a:cs typeface="Courier New" pitchFamily="49" charset="0"/>
              </a:rPr>
              <a:t>=group(</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su </a:t>
            </a:r>
            <a:r>
              <a:rPr lang="fr-FR" altLang="en-US" sz="1000" b="1" dirty="0" err="1">
                <a:solidFill>
                  <a:srgbClr val="000000"/>
                </a:solidFill>
                <a:latin typeface="Courier New" pitchFamily="49" charset="0"/>
                <a:cs typeface="Courier New" pitchFamily="49" charset="0"/>
              </a:rPr>
              <a:t>nco</a:t>
            </a:r>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forvalues</a:t>
            </a:r>
            <a:r>
              <a:rPr lang="fr-FR" altLang="en-US" sz="1000" b="1" dirty="0">
                <a:solidFill>
                  <a:srgbClr val="000000"/>
                </a:solidFill>
                <a:latin typeface="Courier New" pitchFamily="49" charset="0"/>
                <a:cs typeface="Courier New" pitchFamily="49" charset="0"/>
              </a:rPr>
              <a:t> i=1/`max' {                                           </a:t>
            </a:r>
          </a:p>
          <a:p>
            <a:r>
              <a:rPr lang="fr-FR" altLang="en-US" sz="1000" b="1" dirty="0">
                <a:solidFill>
                  <a:srgbClr val="000000"/>
                </a:solidFill>
                <a:latin typeface="Courier New" pitchFamily="49" charset="0"/>
                <a:cs typeface="Courier New" pitchFamily="49" charset="0"/>
              </a:rPr>
              <a:t>su </a:t>
            </a:r>
            <a:r>
              <a:rPr lang="fr-FR" altLang="en-US" sz="1000" b="1" dirty="0" err="1">
                <a:solidFill>
                  <a:srgbClr val="000000"/>
                </a:solidFill>
                <a:latin typeface="Courier New" pitchFamily="49" charset="0"/>
                <a:cs typeface="Courier New" pitchFamily="49" charset="0"/>
              </a:rPr>
              <a:t>nco</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==`i'                                </a:t>
            </a:r>
          </a:p>
          <a:p>
            <a:r>
              <a:rPr lang="fr-FR" altLang="en-US" sz="1000" b="1" dirty="0">
                <a:solidFill>
                  <a:srgbClr val="000000"/>
                </a:solidFill>
                <a:latin typeface="Courier New" pitchFamily="49" charset="0"/>
                <a:cs typeface="Courier New" pitchFamily="49" charset="0"/>
              </a:rPr>
              <a:t>local </a:t>
            </a:r>
            <a:r>
              <a:rPr lang="fr-FR" altLang="en-US" sz="1000" b="1" dirty="0" err="1">
                <a:solidFill>
                  <a:srgbClr val="000000"/>
                </a:solidFill>
                <a:latin typeface="Courier New" pitchFamily="49" charset="0"/>
                <a:cs typeface="Courier New" pitchFamily="49" charset="0"/>
              </a:rPr>
              <a:t>cmax</a:t>
            </a:r>
            <a:r>
              <a:rPr lang="fr-FR" altLang="en-US" sz="1000" b="1" dirty="0">
                <a:solidFill>
                  <a:srgbClr val="000000"/>
                </a:solidFill>
                <a:latin typeface="Courier New" pitchFamily="49" charset="0"/>
                <a:cs typeface="Courier New" pitchFamily="49" charset="0"/>
              </a:rPr>
              <a:t>=r(max)                                </a:t>
            </a:r>
          </a:p>
          <a:p>
            <a:r>
              <a:rPr lang="fr-FR" altLang="en-US" sz="1000" b="1" dirty="0">
                <a:solidFill>
                  <a:srgbClr val="000000"/>
                </a:solidFill>
                <a:latin typeface="Courier New" pitchFamily="49" charset="0"/>
                <a:cs typeface="Courier New" pitchFamily="49" charset="0"/>
              </a:rPr>
              <a:t>local </a:t>
            </a:r>
            <a:r>
              <a:rPr lang="fr-FR" altLang="en-US" sz="1000" b="1" dirty="0" err="1">
                <a:solidFill>
                  <a:srgbClr val="000000"/>
                </a:solidFill>
                <a:latin typeface="Courier New" pitchFamily="49" charset="0"/>
                <a:cs typeface="Courier New" pitchFamily="49" charset="0"/>
              </a:rPr>
              <a:t>cmin</a:t>
            </a:r>
            <a:r>
              <a:rPr lang="fr-FR" altLang="en-US" sz="1000" b="1" dirty="0">
                <a:solidFill>
                  <a:srgbClr val="000000"/>
                </a:solidFill>
                <a:latin typeface="Courier New" pitchFamily="49" charset="0"/>
                <a:cs typeface="Courier New" pitchFamily="49" charset="0"/>
              </a:rPr>
              <a:t>=r(min)                                </a:t>
            </a:r>
          </a:p>
          <a:p>
            <a:r>
              <a:rPr lang="fr-FR" altLang="en-US" sz="1000" b="1" dirty="0">
                <a:solidFill>
                  <a:srgbClr val="000000"/>
                </a:solidFill>
                <a:latin typeface="Courier New" pitchFamily="49" charset="0"/>
                <a:cs typeface="Courier New" pitchFamily="49" charset="0"/>
              </a:rPr>
              <a:t>local </a:t>
            </a:r>
            <a:r>
              <a:rPr lang="fr-FR" altLang="en-US" sz="1000" b="1" dirty="0" err="1">
                <a:solidFill>
                  <a:srgbClr val="000000"/>
                </a:solidFill>
                <a:latin typeface="Courier New" pitchFamily="49" charset="0"/>
                <a:cs typeface="Courier New" pitchFamily="49" charset="0"/>
              </a:rPr>
              <a:t>dmax</a:t>
            </a:r>
            <a:r>
              <a:rPr lang="fr-FR" altLang="en-US" sz="1000" b="1" dirty="0">
                <a:solidFill>
                  <a:srgbClr val="000000"/>
                </a:solidFill>
                <a:latin typeface="Courier New" pitchFamily="49" charset="0"/>
                <a:cs typeface="Courier New" pitchFamily="49" charset="0"/>
              </a:rPr>
              <a:t>=r(max)-1                                </a:t>
            </a:r>
          </a:p>
          <a:p>
            <a:r>
              <a:rPr lang="fr-FR" altLang="en-US" sz="1000" b="1" dirty="0">
                <a:solidFill>
                  <a:srgbClr val="000000"/>
                </a:solidFill>
                <a:latin typeface="Courier New" pitchFamily="49" charset="0"/>
                <a:cs typeface="Courier New" pitchFamily="49" charset="0"/>
              </a:rPr>
              <a:t>local </a:t>
            </a:r>
            <a:r>
              <a:rPr lang="fr-FR" altLang="en-US" sz="1000" b="1" dirty="0" err="1">
                <a:solidFill>
                  <a:srgbClr val="000000"/>
                </a:solidFill>
                <a:latin typeface="Courier New" pitchFamily="49" charset="0"/>
                <a:cs typeface="Courier New" pitchFamily="49" charset="0"/>
              </a:rPr>
              <a:t>dmin</a:t>
            </a:r>
            <a:r>
              <a:rPr lang="fr-FR" altLang="en-US" sz="1000" b="1" dirty="0">
                <a:solidFill>
                  <a:srgbClr val="000000"/>
                </a:solidFill>
                <a:latin typeface="Courier New" pitchFamily="49" charset="0"/>
                <a:cs typeface="Courier New" pitchFamily="49" charset="0"/>
              </a:rPr>
              <a:t>=r(min)+1                                </a:t>
            </a:r>
          </a:p>
          <a:p>
            <a:r>
              <a:rPr lang="fr-FR" altLang="en-US" sz="1000" b="1" dirty="0" err="1">
                <a:solidFill>
                  <a:srgbClr val="000000"/>
                </a:solidFill>
                <a:latin typeface="Courier New" pitchFamily="49" charset="0"/>
                <a:cs typeface="Courier New" pitchFamily="49" charset="0"/>
              </a:rPr>
              <a:t>noi</a:t>
            </a:r>
            <a:r>
              <a:rPr lang="fr-FR" altLang="en-US" sz="1000" b="1" dirty="0">
                <a:solidFill>
                  <a:srgbClr val="000000"/>
                </a:solidFill>
                <a:latin typeface="Courier New" pitchFamily="49" charset="0"/>
                <a:cs typeface="Courier New" pitchFamily="49" charset="0"/>
              </a:rPr>
              <a:t> di  `</a:t>
            </a:r>
            <a:r>
              <a:rPr lang="fr-FR" altLang="en-US" sz="1000" b="1" dirty="0" err="1">
                <a:solidFill>
                  <a:srgbClr val="000000"/>
                </a:solidFill>
                <a:latin typeface="Courier New" pitchFamily="49" charset="0"/>
                <a:cs typeface="Courier New" pitchFamily="49" charset="0"/>
              </a:rPr>
              <a:t>cmin</a:t>
            </a:r>
            <a:r>
              <a:rPr lang="fr-FR" altLang="en-US" sz="1000" b="1" dirty="0">
                <a:solidFill>
                  <a:srgbClr val="000000"/>
                </a:solidFill>
                <a:latin typeface="Courier New" pitchFamily="49" charset="0"/>
                <a:cs typeface="Courier New" pitchFamily="49" charset="0"/>
              </a:rPr>
              <a:t>' "   " `</a:t>
            </a:r>
            <a:r>
              <a:rPr lang="fr-FR" altLang="en-US" sz="1000" b="1" dirty="0" err="1">
                <a:solidFill>
                  <a:srgbClr val="000000"/>
                </a:solidFill>
                <a:latin typeface="Courier New" pitchFamily="49" charset="0"/>
                <a:cs typeface="Courier New" pitchFamily="49" charset="0"/>
              </a:rPr>
              <a:t>cmax</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local k= 0                        </a:t>
            </a:r>
          </a:p>
          <a:p>
            <a:r>
              <a:rPr lang="fr-FR" altLang="en-US" sz="1000" b="1" dirty="0" err="1">
                <a:solidFill>
                  <a:srgbClr val="000000"/>
                </a:solidFill>
                <a:latin typeface="Courier New" pitchFamily="49" charset="0"/>
                <a:cs typeface="Courier New" pitchFamily="49" charset="0"/>
              </a:rPr>
              <a:t>forvalues</a:t>
            </a:r>
            <a:r>
              <a:rPr lang="fr-FR" altLang="en-US" sz="1000" b="1" dirty="0">
                <a:solidFill>
                  <a:srgbClr val="000000"/>
                </a:solidFill>
                <a:latin typeface="Courier New" pitchFamily="49" charset="0"/>
                <a:cs typeface="Courier New" pitchFamily="49" charset="0"/>
              </a:rPr>
              <a:t> j=`</a:t>
            </a:r>
            <a:r>
              <a:rPr lang="fr-FR" altLang="en-US" sz="1000" b="1" dirty="0" err="1">
                <a:solidFill>
                  <a:srgbClr val="000000"/>
                </a:solidFill>
                <a:latin typeface="Courier New" pitchFamily="49" charset="0"/>
                <a:cs typeface="Courier New" pitchFamily="49" charset="0"/>
              </a:rPr>
              <a:t>dmin</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dmax</a:t>
            </a:r>
            <a:r>
              <a:rPr lang="fr-FR" altLang="en-US" sz="1000" b="1" dirty="0">
                <a:solidFill>
                  <a:srgbClr val="000000"/>
                </a:solidFill>
                <a:latin typeface="Courier New" pitchFamily="49" charset="0"/>
                <a:cs typeface="Courier New" pitchFamily="49" charset="0"/>
              </a:rPr>
              <a:t>' {                                </a:t>
            </a:r>
          </a:p>
          <a:p>
            <a:r>
              <a:rPr lang="fr-FR" altLang="en-US" sz="1000" b="1" dirty="0">
                <a:solidFill>
                  <a:srgbClr val="000000"/>
                </a:solidFill>
                <a:latin typeface="Courier New" pitchFamily="49" charset="0"/>
                <a:cs typeface="Courier New" pitchFamily="49" charset="0"/>
              </a:rPr>
              <a:t>local k=   `k'+1                             </a:t>
            </a:r>
          </a:p>
          <a:p>
            <a:r>
              <a:rPr lang="fr-FR" altLang="en-US" sz="1000" b="1" dirty="0">
                <a:solidFill>
                  <a:srgbClr val="000000"/>
                </a:solidFill>
                <a:latin typeface="Courier New" pitchFamily="49" charset="0"/>
                <a:cs typeface="Courier New" pitchFamily="49" charset="0"/>
              </a:rPr>
              <a:t>replace </a:t>
            </a:r>
            <a:r>
              <a:rPr lang="fr-FR" altLang="en-US" sz="1000" b="1" dirty="0" err="1">
                <a:solidFill>
                  <a:srgbClr val="000000"/>
                </a:solidFill>
                <a:latin typeface="Courier New" pitchFamily="49" charset="0"/>
                <a:cs typeface="Courier New" pitchFamily="49" charset="0"/>
              </a:rPr>
              <a:t>estim</a:t>
            </a:r>
            <a:r>
              <a:rPr lang="fr-FR" altLang="en-US" sz="1000" b="1" dirty="0">
                <a:solidFill>
                  <a:srgbClr val="000000"/>
                </a:solidFill>
                <a:latin typeface="Courier New" pitchFamily="49" charset="0"/>
                <a:cs typeface="Courier New" pitchFamily="49" charset="0"/>
              </a:rPr>
              <a:t> = </a:t>
            </a:r>
            <a:r>
              <a:rPr lang="fr-FR" altLang="en-US" sz="1000" b="1" dirty="0" err="1">
                <a:solidFill>
                  <a:srgbClr val="000000"/>
                </a:solidFill>
                <a:latin typeface="Courier New" pitchFamily="49" charset="0"/>
                <a:cs typeface="Courier New" pitchFamily="49" charset="0"/>
              </a:rPr>
              <a:t>A`i</a:t>
            </a:r>
            <a:r>
              <a:rPr lang="fr-FR" altLang="en-US" sz="1000" b="1" dirty="0">
                <a:solidFill>
                  <a:srgbClr val="000000"/>
                </a:solidFill>
                <a:latin typeface="Courier New" pitchFamily="49" charset="0"/>
                <a:cs typeface="Courier New" pitchFamily="49" charset="0"/>
              </a:rPr>
              <a:t>'[`k',1] if </a:t>
            </a:r>
            <a:r>
              <a:rPr lang="fr-FR" altLang="en-US" sz="1000" b="1" dirty="0" err="1">
                <a:solidFill>
                  <a:srgbClr val="000000"/>
                </a:solidFill>
                <a:latin typeface="Courier New" pitchFamily="49" charset="0"/>
                <a:cs typeface="Courier New" pitchFamily="49" charset="0"/>
              </a:rPr>
              <a:t>nco</a:t>
            </a:r>
            <a:r>
              <a:rPr lang="fr-FR" altLang="en-US" sz="1000" b="1" dirty="0">
                <a:solidFill>
                  <a:srgbClr val="000000"/>
                </a:solidFill>
                <a:latin typeface="Courier New" pitchFamily="49" charset="0"/>
                <a:cs typeface="Courier New" pitchFamily="49" charset="0"/>
              </a:rPr>
              <a:t>==`j' &amp;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==`i'                                 </a:t>
            </a:r>
          </a:p>
          <a:p>
            <a:r>
              <a:rPr lang="fr-FR" altLang="en-US" sz="1000" b="1" dirty="0">
                <a:solidFill>
                  <a:srgbClr val="000000"/>
                </a:solidFill>
                <a:latin typeface="Courier New" pitchFamily="49" charset="0"/>
                <a:cs typeface="Courier New" pitchFamily="49" charset="0"/>
              </a:rPr>
              <a:t>replace esse = </a:t>
            </a:r>
            <a:r>
              <a:rPr lang="fr-FR" altLang="en-US" sz="1000" b="1" dirty="0" err="1">
                <a:solidFill>
                  <a:srgbClr val="000000"/>
                </a:solidFill>
                <a:latin typeface="Courier New" pitchFamily="49" charset="0"/>
                <a:cs typeface="Courier New" pitchFamily="49" charset="0"/>
              </a:rPr>
              <a:t>sqrt</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V`i</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k',`k</a:t>
            </a:r>
            <a:r>
              <a:rPr lang="fr-FR" altLang="en-US" sz="1000" b="1" dirty="0">
                <a:solidFill>
                  <a:srgbClr val="000000"/>
                </a:solidFill>
                <a:latin typeface="Courier New" pitchFamily="49" charset="0"/>
                <a:cs typeface="Courier New" pitchFamily="49" charset="0"/>
              </a:rPr>
              <a:t>']) if </a:t>
            </a:r>
            <a:r>
              <a:rPr lang="fr-FR" altLang="en-US" sz="1000" b="1" dirty="0" err="1">
                <a:solidFill>
                  <a:srgbClr val="000000"/>
                </a:solidFill>
                <a:latin typeface="Courier New" pitchFamily="49" charset="0"/>
                <a:cs typeface="Courier New" pitchFamily="49" charset="0"/>
              </a:rPr>
              <a:t>nco</a:t>
            </a:r>
            <a:r>
              <a:rPr lang="fr-FR" altLang="en-US" sz="1000" b="1" dirty="0">
                <a:solidFill>
                  <a:srgbClr val="000000"/>
                </a:solidFill>
                <a:latin typeface="Courier New" pitchFamily="49" charset="0"/>
                <a:cs typeface="Courier New" pitchFamily="49" charset="0"/>
              </a:rPr>
              <a:t>==`j' &amp;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==`i'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tab </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iso2 [w=</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 s(</a:t>
            </a:r>
            <a:r>
              <a:rPr lang="fr-FR" altLang="en-US" sz="1000" b="1" dirty="0" err="1">
                <a:solidFill>
                  <a:srgbClr val="000000"/>
                </a:solidFill>
                <a:latin typeface="Courier New" pitchFamily="49" charset="0"/>
                <a:cs typeface="Courier New" pitchFamily="49" charset="0"/>
              </a:rPr>
              <a:t>estim</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nofreq</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nost</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noobs</a:t>
            </a:r>
            <a:r>
              <a:rPr lang="fr-FR" altLang="en-US" sz="1000" b="1" dirty="0">
                <a:solidFill>
                  <a:srgbClr val="000000"/>
                </a:solidFill>
                <a:latin typeface="Courier New" pitchFamily="49" charset="0"/>
                <a:cs typeface="Courier New" pitchFamily="49" charset="0"/>
              </a:rPr>
              <a:t>  w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collapse </a:t>
            </a:r>
            <a:r>
              <a:rPr lang="fr-FR" altLang="en-US" sz="1000" b="1" dirty="0" err="1">
                <a:solidFill>
                  <a:srgbClr val="000000"/>
                </a:solidFill>
                <a:latin typeface="Courier New" pitchFamily="49" charset="0"/>
                <a:cs typeface="Courier New" pitchFamily="49" charset="0"/>
              </a:rPr>
              <a:t>estim</a:t>
            </a:r>
            <a:r>
              <a:rPr lang="fr-FR" altLang="en-US" sz="1000" b="1" dirty="0">
                <a:solidFill>
                  <a:srgbClr val="000000"/>
                </a:solidFill>
                <a:latin typeface="Courier New" pitchFamily="49" charset="0"/>
                <a:cs typeface="Courier New" pitchFamily="49" charset="0"/>
              </a:rPr>
              <a:t>  esse [w=</a:t>
            </a:r>
            <a:r>
              <a:rPr lang="fr-FR" altLang="en-US" sz="1000" b="1" dirty="0" err="1">
                <a:solidFill>
                  <a:srgbClr val="000000"/>
                </a:solidFill>
                <a:latin typeface="Courier New" pitchFamily="49" charset="0"/>
                <a:cs typeface="Courier New" pitchFamily="49" charset="0"/>
              </a:rPr>
              <a:t>ppop</a:t>
            </a:r>
            <a:r>
              <a:rPr lang="fr-FR" altLang="en-US" sz="1000" b="1" dirty="0">
                <a:solidFill>
                  <a:srgbClr val="000000"/>
                </a:solidFill>
                <a:latin typeface="Courier New" pitchFamily="49" charset="0"/>
                <a:cs typeface="Courier New" pitchFamily="49" charset="0"/>
              </a:rPr>
              <a:t>] , by(</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niso</a:t>
            </a:r>
            <a:r>
              <a:rPr lang="fr-FR" altLang="en-US" sz="1000" b="1" dirty="0">
                <a:solidFill>
                  <a:srgbClr val="000000"/>
                </a:solidFill>
                <a:latin typeface="Courier New" pitchFamily="49" charset="0"/>
                <a:cs typeface="Courier New" pitchFamily="49" charset="0"/>
              </a:rPr>
              <a:t> iso2)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keep</a:t>
            </a:r>
            <a:r>
              <a:rPr lang="fr-FR" altLang="en-US" sz="1000" b="1" dirty="0">
                <a:solidFill>
                  <a:srgbClr val="000000"/>
                </a:solidFill>
                <a:latin typeface="Courier New" pitchFamily="49" charset="0"/>
                <a:cs typeface="Courier New" pitchFamily="49" charset="0"/>
              </a:rPr>
              <a:t> if est!=.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tab </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iso2 , s(</a:t>
            </a:r>
            <a:r>
              <a:rPr lang="fr-FR" altLang="en-US" sz="1000" b="1" dirty="0" err="1">
                <a:solidFill>
                  <a:srgbClr val="000000"/>
                </a:solidFill>
                <a:latin typeface="Courier New" pitchFamily="49" charset="0"/>
                <a:cs typeface="Courier New" pitchFamily="49" charset="0"/>
              </a:rPr>
              <a:t>estim</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nofreq</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nost</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noobs</a:t>
            </a:r>
            <a:r>
              <a:rPr lang="fr-FR" altLang="en-US" sz="1000" b="1" dirty="0">
                <a:solidFill>
                  <a:srgbClr val="000000"/>
                </a:solidFill>
                <a:latin typeface="Courier New" pitchFamily="49" charset="0"/>
                <a:cs typeface="Courier New" pitchFamily="49" charset="0"/>
              </a:rPr>
              <a:t>  w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sup=est+2*esse                              </a:t>
            </a:r>
          </a:p>
          <a:p>
            <a:r>
              <a:rPr lang="fr-FR" altLang="en-US" sz="1000" b="1" dirty="0" err="1">
                <a:solidFill>
                  <a:srgbClr val="000000"/>
                </a:solidFill>
                <a:latin typeface="Courier New" pitchFamily="49" charset="0"/>
                <a:cs typeface="Courier New" pitchFamily="49" charset="0"/>
              </a:rPr>
              <a:t>gen</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inf</a:t>
            </a:r>
            <a:r>
              <a:rPr lang="fr-FR" altLang="en-US" sz="1000" b="1" dirty="0">
                <a:solidFill>
                  <a:srgbClr val="000000"/>
                </a:solidFill>
                <a:latin typeface="Courier New" pitchFamily="49" charset="0"/>
                <a:cs typeface="Courier New" pitchFamily="49" charset="0"/>
              </a:rPr>
              <a:t>=est-2*esse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iso="01us" if iso== "us"   </a:t>
            </a:r>
          </a:p>
          <a:p>
            <a:r>
              <a:rPr lang="fr-FR" altLang="en-US" sz="1000" b="1" dirty="0">
                <a:solidFill>
                  <a:srgbClr val="000000"/>
                </a:solidFill>
                <a:latin typeface="Courier New" pitchFamily="49" charset="0"/>
                <a:cs typeface="Courier New" pitchFamily="49" charset="0"/>
              </a:rPr>
              <a:t>replace iso="06fr" if iso== "</a:t>
            </a:r>
            <a:r>
              <a:rPr lang="fr-FR" altLang="en-US" sz="1000" b="1" dirty="0" err="1">
                <a:solidFill>
                  <a:srgbClr val="000000"/>
                </a:solidFill>
                <a:latin typeface="Courier New" pitchFamily="49" charset="0"/>
                <a:cs typeface="Courier New" pitchFamily="49" charset="0"/>
              </a:rPr>
              <a:t>fr</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iso="08it" if iso== "</a:t>
            </a:r>
            <a:r>
              <a:rPr lang="fr-FR" altLang="en-US" sz="1000" b="1" dirty="0" err="1">
                <a:solidFill>
                  <a:srgbClr val="000000"/>
                </a:solidFill>
                <a:latin typeface="Courier New" pitchFamily="49" charset="0"/>
                <a:cs typeface="Courier New" pitchFamily="49" charset="0"/>
              </a:rPr>
              <a:t>it</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iso="10hu" if iso== "hu"   </a:t>
            </a:r>
          </a:p>
          <a:p>
            <a:r>
              <a:rPr lang="fr-FR" altLang="en-US" sz="1000" b="1" dirty="0">
                <a:solidFill>
                  <a:srgbClr val="000000"/>
                </a:solidFill>
                <a:latin typeface="Courier New" pitchFamily="49" charset="0"/>
                <a:cs typeface="Courier New" pitchFamily="49" charset="0"/>
              </a:rPr>
              <a:t>replace iso="02ca" if iso== "ca"   </a:t>
            </a:r>
          </a:p>
          <a:p>
            <a:r>
              <a:rPr lang="fr-FR" altLang="en-US" sz="1000" b="1" dirty="0">
                <a:solidFill>
                  <a:srgbClr val="000000"/>
                </a:solidFill>
                <a:latin typeface="Courier New" pitchFamily="49" charset="0"/>
                <a:cs typeface="Courier New" pitchFamily="49" charset="0"/>
              </a:rPr>
              <a:t>replace iso="05de" if iso== "de"   </a:t>
            </a:r>
          </a:p>
          <a:p>
            <a:r>
              <a:rPr lang="fr-FR" altLang="en-US" sz="1000" b="1" dirty="0">
                <a:solidFill>
                  <a:srgbClr val="000000"/>
                </a:solidFill>
                <a:latin typeface="Courier New" pitchFamily="49" charset="0"/>
                <a:cs typeface="Courier New" pitchFamily="49" charset="0"/>
              </a:rPr>
              <a:t>replace iso="07es" if iso== "es"   </a:t>
            </a:r>
          </a:p>
          <a:p>
            <a:r>
              <a:rPr lang="fr-FR" altLang="en-US" sz="1000" b="1" dirty="0">
                <a:solidFill>
                  <a:srgbClr val="000000"/>
                </a:solidFill>
                <a:latin typeface="Courier New" pitchFamily="49" charset="0"/>
                <a:cs typeface="Courier New" pitchFamily="49" charset="0"/>
              </a:rPr>
              <a:t>replace iso="09pl" if iso== "</a:t>
            </a:r>
            <a:r>
              <a:rPr lang="fr-FR" altLang="en-US" sz="1000" b="1" dirty="0" err="1">
                <a:solidFill>
                  <a:srgbClr val="000000"/>
                </a:solidFill>
                <a:latin typeface="Courier New" pitchFamily="49" charset="0"/>
                <a:cs typeface="Courier New" pitchFamily="49" charset="0"/>
              </a:rPr>
              <a:t>pl</a:t>
            </a:r>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replace iso="03no" if iso== "no"   </a:t>
            </a:r>
          </a:p>
          <a:p>
            <a:r>
              <a:rPr lang="fr-FR" altLang="en-US" sz="1000" b="1" dirty="0">
                <a:solidFill>
                  <a:srgbClr val="000000"/>
                </a:solidFill>
                <a:latin typeface="Courier New" pitchFamily="49" charset="0"/>
                <a:cs typeface="Courier New" pitchFamily="49" charset="0"/>
              </a:rPr>
              <a:t>replace iso="04fi" if iso== "fi"   </a:t>
            </a:r>
          </a:p>
          <a:p>
            <a:r>
              <a:rPr lang="fr-FR" altLang="en-US" sz="1000" b="1" dirty="0">
                <a:solidFill>
                  <a:srgbClr val="000000"/>
                </a:solidFill>
                <a:latin typeface="Courier New" pitchFamily="49" charset="0"/>
                <a:cs typeface="Courier New" pitchFamily="49" charset="0"/>
              </a:rPr>
              <a:t>replace iso="11mx" if iso== "mx"   </a:t>
            </a:r>
          </a:p>
          <a:p>
            <a:r>
              <a:rPr lang="fr-FR" altLang="en-US" sz="1000" b="1" dirty="0">
                <a:solidFill>
                  <a:srgbClr val="000000"/>
                </a:solidFill>
                <a:latin typeface="Courier New" pitchFamily="49" charset="0"/>
                <a:cs typeface="Courier New" pitchFamily="49" charset="0"/>
              </a:rPr>
              <a:t>replace iso="12cl" if iso== "cl"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twoway</a:t>
            </a:r>
            <a:r>
              <a:rPr lang="fr-FR" altLang="en-US" sz="1000" b="1" dirty="0">
                <a:solidFill>
                  <a:srgbClr val="000000"/>
                </a:solidFill>
                <a:latin typeface="Courier New" pitchFamily="49" charset="0"/>
                <a:cs typeface="Courier New" pitchFamily="49" charset="0"/>
              </a:rPr>
              <a:t> (line est </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(line sup </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(line </a:t>
            </a:r>
            <a:r>
              <a:rPr lang="fr-FR" altLang="en-US" sz="1000" b="1" dirty="0" err="1">
                <a:solidFill>
                  <a:srgbClr val="000000"/>
                </a:solidFill>
                <a:latin typeface="Courier New" pitchFamily="49" charset="0"/>
                <a:cs typeface="Courier New" pitchFamily="49" charset="0"/>
              </a:rPr>
              <a:t>inf</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co</a:t>
            </a:r>
            <a:r>
              <a:rPr lang="fr-FR" altLang="en-US" sz="1000" b="1" dirty="0">
                <a:solidFill>
                  <a:srgbClr val="000000"/>
                </a:solidFill>
                <a:latin typeface="Courier New" pitchFamily="49" charset="0"/>
                <a:cs typeface="Courier New" pitchFamily="49" charset="0"/>
              </a:rPr>
              <a:t>), by(iso, </a:t>
            </a:r>
            <a:r>
              <a:rPr lang="fr-FR" altLang="en-US" sz="1000" b="1" dirty="0" err="1">
                <a:solidFill>
                  <a:srgbClr val="000000"/>
                </a:solidFill>
                <a:latin typeface="Courier New" pitchFamily="49" charset="0"/>
                <a:cs typeface="Courier New" pitchFamily="49" charset="0"/>
              </a:rPr>
              <a:t>imargin</a:t>
            </a:r>
            <a:r>
              <a:rPr lang="fr-FR" altLang="en-US" sz="1000" b="1" dirty="0">
                <a:solidFill>
                  <a:srgbClr val="000000"/>
                </a:solidFill>
                <a:latin typeface="Courier New" pitchFamily="49" charset="0"/>
                <a:cs typeface="Courier New" pitchFamily="49" charset="0"/>
              </a:rPr>
              <a:t>(</a:t>
            </a:r>
            <a:r>
              <a:rPr lang="fr-FR" altLang="en-US" sz="1000" b="1" dirty="0" err="1">
                <a:solidFill>
                  <a:srgbClr val="000000"/>
                </a:solidFill>
                <a:latin typeface="Courier New" pitchFamily="49" charset="0"/>
                <a:cs typeface="Courier New" pitchFamily="49" charset="0"/>
              </a:rPr>
              <a:t>zero</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legend</a:t>
            </a:r>
            <a:r>
              <a:rPr lang="fr-FR" altLang="en-US" sz="1000" b="1" dirty="0">
                <a:solidFill>
                  <a:srgbClr val="000000"/>
                </a:solidFill>
                <a:latin typeface="Courier New" pitchFamily="49" charset="0"/>
                <a:cs typeface="Courier New" pitchFamily="49" charset="0"/>
              </a:rPr>
              <a:t>(off) c(4) )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ta iso2               </a:t>
            </a:r>
          </a:p>
          <a:p>
            <a:r>
              <a:rPr lang="fr-FR" altLang="en-US" sz="1000" b="1" dirty="0">
                <a:solidFill>
                  <a:srgbClr val="000000"/>
                </a:solidFill>
                <a:latin typeface="Courier New" pitchFamily="49" charset="0"/>
                <a:cs typeface="Courier New" pitchFamily="49" charset="0"/>
              </a:rPr>
              <a:t>                                     </a:t>
            </a:r>
          </a:p>
          <a:p>
            <a:r>
              <a:rPr lang="fr-FR" altLang="en-US" sz="1000" b="1" dirty="0" err="1">
                <a:solidFill>
                  <a:srgbClr val="000000"/>
                </a:solidFill>
                <a:latin typeface="Courier New" pitchFamily="49" charset="0"/>
                <a:cs typeface="Courier New" pitchFamily="49" charset="0"/>
              </a:rPr>
              <a:t>graphexportpdf</a:t>
            </a:r>
            <a:r>
              <a:rPr lang="fr-FR" altLang="en-US" sz="1000" b="1" dirty="0">
                <a:solidFill>
                  <a:srgbClr val="000000"/>
                </a:solidFill>
                <a:latin typeface="Courier New" pitchFamily="49" charset="0"/>
                <a:cs typeface="Courier New" pitchFamily="49" charset="0"/>
              </a:rPr>
              <a:t> $</a:t>
            </a:r>
            <a:r>
              <a:rPr lang="fr-FR" altLang="en-US" sz="1000" b="1" dirty="0" err="1">
                <a:solidFill>
                  <a:srgbClr val="000000"/>
                </a:solidFill>
                <a:latin typeface="Courier New" pitchFamily="49" charset="0"/>
                <a:cs typeface="Courier New" pitchFamily="49" charset="0"/>
              </a:rPr>
              <a:t>mypdf</a:t>
            </a:r>
            <a:r>
              <a:rPr lang="fr-FR" altLang="en-US" sz="1000" b="1" dirty="0">
                <a:solidFill>
                  <a:srgbClr val="000000"/>
                </a:solidFill>
                <a:latin typeface="Courier New" pitchFamily="49" charset="0"/>
                <a:cs typeface="Courier New" pitchFamily="49" charset="0"/>
              </a:rPr>
              <a:t>/graphteststata.pdf, replace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                                                      </a:t>
            </a:r>
          </a:p>
          <a:p>
            <a:r>
              <a:rPr lang="fr-FR" altLang="en-US" sz="1000" b="1" dirty="0">
                <a:solidFill>
                  <a:srgbClr val="000000"/>
                </a:solidFill>
                <a:latin typeface="Courier New" pitchFamily="49" charset="0"/>
                <a:cs typeface="Courier New" pitchFamily="49" charset="0"/>
              </a:rPr>
              <a:t>di "$S_DATE $S_TIME"</a:t>
            </a:r>
          </a:p>
        </p:txBody>
      </p:sp>
      <p:sp>
        <p:nvSpPr>
          <p:cNvPr id="3" name="Rectangle 13"/>
          <p:cNvSpPr>
            <a:spLocks noChangeArrowheads="1"/>
          </p:cNvSpPr>
          <p:nvPr/>
        </p:nvSpPr>
        <p:spPr bwMode="auto">
          <a:xfrm>
            <a:off x="3728864" y="188913"/>
            <a:ext cx="36445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300"/>
              </a:spcBef>
              <a:spcAft>
                <a:spcPts val="300"/>
              </a:spcAft>
            </a:pPr>
            <a:r>
              <a:rPr lang="en-US" b="1" dirty="0" smtClean="0">
                <a:solidFill>
                  <a:srgbClr val="000000"/>
                </a:solidFill>
              </a:rPr>
              <a:t>To be crunched in </a:t>
            </a:r>
            <a:r>
              <a:rPr lang="en-US" b="1" dirty="0" err="1" smtClean="0">
                <a:solidFill>
                  <a:srgbClr val="000000"/>
                </a:solidFill>
              </a:rPr>
              <a:t>lissy</a:t>
            </a:r>
            <a:r>
              <a:rPr lang="en-US" b="1" dirty="0" smtClean="0">
                <a:solidFill>
                  <a:srgbClr val="000000"/>
                </a:solidFill>
              </a:rPr>
              <a:t> … </a:t>
            </a:r>
            <a:endParaRPr lang="en-US" b="1" dirty="0">
              <a:solidFill>
                <a:srgbClr val="000000"/>
              </a:solidFill>
            </a:endParaRPr>
          </a:p>
        </p:txBody>
      </p:sp>
    </p:spTree>
    <p:extLst>
      <p:ext uri="{BB962C8B-B14F-4D97-AF65-F5344CB8AC3E}">
        <p14:creationId xmlns:p14="http://schemas.microsoft.com/office/powerpoint/2010/main" val="224276141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45</a:t>
            </a:fld>
            <a:endParaRPr lang="fr-CH" dirty="0"/>
          </a:p>
        </p:txBody>
      </p:sp>
      <p:sp>
        <p:nvSpPr>
          <p:cNvPr id="2" name="Rectangle 1"/>
          <p:cNvSpPr/>
          <p:nvPr/>
        </p:nvSpPr>
        <p:spPr>
          <a:xfrm>
            <a:off x="-15552" y="103377"/>
            <a:ext cx="9865096" cy="461665"/>
          </a:xfrm>
          <a:prstGeom prst="rect">
            <a:avLst/>
          </a:prstGeom>
        </p:spPr>
        <p:txBody>
          <a:bodyPr wrap="square">
            <a:spAutoFit/>
          </a:bodyPr>
          <a:lstStyle/>
          <a:p>
            <a:r>
              <a:rPr lang="en-US" dirty="0"/>
              <a:t>APCD (detrended) cohort coefficient of disposable per </a:t>
            </a:r>
            <a:r>
              <a:rPr lang="en-US" dirty="0" err="1"/>
              <a:t>uc</a:t>
            </a:r>
            <a:r>
              <a:rPr lang="en-US" dirty="0"/>
              <a:t> </a:t>
            </a:r>
            <a:r>
              <a:rPr lang="en-US" dirty="0" smtClean="0"/>
              <a:t>income, w/o controls  </a:t>
            </a:r>
            <a:endParaRPr lang="en-US" dirty="0"/>
          </a:p>
        </p:txBody>
      </p:sp>
      <p:sp>
        <p:nvSpPr>
          <p:cNvPr id="8" name="Rectangle 7"/>
          <p:cNvSpPr/>
          <p:nvPr/>
        </p:nvSpPr>
        <p:spPr>
          <a:xfrm>
            <a:off x="554884" y="6356351"/>
            <a:ext cx="9217024" cy="461665"/>
          </a:xfrm>
          <a:prstGeom prst="rect">
            <a:avLst/>
          </a:prstGeom>
        </p:spPr>
        <p:txBody>
          <a:bodyPr wrap="square">
            <a:spAutoFit/>
          </a:bodyPr>
          <a:lstStyle/>
          <a:p>
            <a:r>
              <a:rPr lang="en-US" dirty="0" smtClean="0"/>
              <a:t>Luxembourg </a:t>
            </a:r>
            <a:r>
              <a:rPr lang="en-US" dirty="0"/>
              <a:t>Income </a:t>
            </a:r>
            <a:r>
              <a:rPr lang="en-US" dirty="0" smtClean="0"/>
              <a:t>Study microdata – 1980s to 2010s</a:t>
            </a:r>
            <a:endParaRPr lang="en-US" dirty="0"/>
          </a:p>
        </p:txBody>
      </p:sp>
      <p:pic>
        <p:nvPicPr>
          <p:cNvPr id="18" name="Picture 17"/>
          <p:cNvPicPr>
            <a:picLocks noChangeAspect="1"/>
          </p:cNvPicPr>
          <p:nvPr/>
        </p:nvPicPr>
        <p:blipFill>
          <a:blip r:embed="rId3"/>
          <a:stretch>
            <a:fillRect/>
          </a:stretch>
        </p:blipFill>
        <p:spPr>
          <a:xfrm>
            <a:off x="416496" y="967276"/>
            <a:ext cx="8817620" cy="5358728"/>
          </a:xfrm>
          <a:prstGeom prst="rect">
            <a:avLst/>
          </a:prstGeom>
        </p:spPr>
      </p:pic>
    </p:spTree>
    <p:extLst>
      <p:ext uri="{BB962C8B-B14F-4D97-AF65-F5344CB8AC3E}">
        <p14:creationId xmlns:p14="http://schemas.microsoft.com/office/powerpoint/2010/main" val="421593488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67533" y="620688"/>
            <a:ext cx="9243167" cy="5859586"/>
          </a:xfrm>
          <a:prstGeom prst="rect">
            <a:avLst/>
          </a:prstGeom>
        </p:spPr>
      </p:pic>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46</a:t>
            </a:fld>
            <a:endParaRPr lang="fr-CH" dirty="0"/>
          </a:p>
        </p:txBody>
      </p:sp>
      <p:sp>
        <p:nvSpPr>
          <p:cNvPr id="2" name="Rectangle 1"/>
          <p:cNvSpPr/>
          <p:nvPr/>
        </p:nvSpPr>
        <p:spPr>
          <a:xfrm>
            <a:off x="-15552" y="103377"/>
            <a:ext cx="9865096" cy="461665"/>
          </a:xfrm>
          <a:prstGeom prst="rect">
            <a:avLst/>
          </a:prstGeom>
        </p:spPr>
        <p:txBody>
          <a:bodyPr wrap="square">
            <a:spAutoFit/>
          </a:bodyPr>
          <a:lstStyle/>
          <a:p>
            <a:r>
              <a:rPr lang="en-US" dirty="0"/>
              <a:t>APCD (detrended) cohort coefficient of disposable per </a:t>
            </a:r>
            <a:r>
              <a:rPr lang="en-US" dirty="0" err="1"/>
              <a:t>uc</a:t>
            </a:r>
            <a:r>
              <a:rPr lang="en-US" dirty="0"/>
              <a:t> </a:t>
            </a:r>
            <a:r>
              <a:rPr lang="en-US" dirty="0" smtClean="0"/>
              <a:t>income, w/o controls  </a:t>
            </a:r>
            <a:endParaRPr lang="en-US" dirty="0"/>
          </a:p>
        </p:txBody>
      </p:sp>
      <p:sp>
        <p:nvSpPr>
          <p:cNvPr id="8" name="Rectangle 7"/>
          <p:cNvSpPr/>
          <p:nvPr/>
        </p:nvSpPr>
        <p:spPr>
          <a:xfrm>
            <a:off x="554884" y="6356351"/>
            <a:ext cx="9217024" cy="461665"/>
          </a:xfrm>
          <a:prstGeom prst="rect">
            <a:avLst/>
          </a:prstGeom>
        </p:spPr>
        <p:txBody>
          <a:bodyPr wrap="square">
            <a:spAutoFit/>
          </a:bodyPr>
          <a:lstStyle/>
          <a:p>
            <a:r>
              <a:rPr lang="en-US" dirty="0" smtClean="0"/>
              <a:t>Luxembourg </a:t>
            </a:r>
            <a:r>
              <a:rPr lang="en-US" dirty="0"/>
              <a:t>Income </a:t>
            </a:r>
            <a:r>
              <a:rPr lang="en-US" dirty="0" smtClean="0"/>
              <a:t>Study microdata – 1980s to 2010s</a:t>
            </a:r>
            <a:endParaRPr lang="en-US" dirty="0"/>
          </a:p>
        </p:txBody>
      </p:sp>
      <p:sp>
        <p:nvSpPr>
          <p:cNvPr id="9" name="Oval 8"/>
          <p:cNvSpPr/>
          <p:nvPr/>
        </p:nvSpPr>
        <p:spPr bwMode="auto">
          <a:xfrm>
            <a:off x="3296816" y="2347590"/>
            <a:ext cx="914400" cy="1440160"/>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Oval 10"/>
          <p:cNvSpPr/>
          <p:nvPr/>
        </p:nvSpPr>
        <p:spPr bwMode="auto">
          <a:xfrm>
            <a:off x="5622776" y="2347590"/>
            <a:ext cx="914400" cy="1440160"/>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Oval 11"/>
          <p:cNvSpPr/>
          <p:nvPr/>
        </p:nvSpPr>
        <p:spPr bwMode="auto">
          <a:xfrm>
            <a:off x="7711008" y="2419598"/>
            <a:ext cx="914400" cy="1440160"/>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Oval 12"/>
          <p:cNvSpPr/>
          <p:nvPr/>
        </p:nvSpPr>
        <p:spPr bwMode="auto">
          <a:xfrm>
            <a:off x="1280592" y="1195462"/>
            <a:ext cx="698376" cy="936104"/>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14" name="Straight Arrow Connector 13"/>
          <p:cNvCxnSpPr/>
          <p:nvPr/>
        </p:nvCxnSpPr>
        <p:spPr bwMode="auto">
          <a:xfrm flipH="1">
            <a:off x="1755548" y="2631314"/>
            <a:ext cx="216024" cy="36004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Oval 15"/>
          <p:cNvSpPr/>
          <p:nvPr/>
        </p:nvSpPr>
        <p:spPr bwMode="auto">
          <a:xfrm>
            <a:off x="8076309" y="5083894"/>
            <a:ext cx="909139" cy="523446"/>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7" name="Oval 16"/>
          <p:cNvSpPr/>
          <p:nvPr/>
        </p:nvSpPr>
        <p:spPr bwMode="auto">
          <a:xfrm>
            <a:off x="1521768" y="5083894"/>
            <a:ext cx="914400" cy="677315"/>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12347947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584" y="245317"/>
            <a:ext cx="7448550" cy="327025"/>
          </a:xfrm>
        </p:spPr>
        <p:txBody>
          <a:bodyPr/>
          <a:lstStyle/>
          <a:p>
            <a:r>
              <a:rPr lang="en-US" sz="2800" dirty="0" smtClean="0"/>
              <a:t>I</a:t>
            </a:r>
            <a:r>
              <a:rPr lang="en-US" sz="2800" dirty="0"/>
              <a:t>n</a:t>
            </a:r>
            <a:r>
              <a:rPr lang="en-US" sz="2800" dirty="0" smtClean="0"/>
              <a:t>come (DHI) Gini inequality by cohort</a:t>
            </a:r>
            <a:endParaRPr lang="en-US" sz="2800" dirty="0"/>
          </a:p>
        </p:txBody>
      </p:sp>
      <p:sp>
        <p:nvSpPr>
          <p:cNvPr id="3" name="Text Placeholder 2"/>
          <p:cNvSpPr>
            <a:spLocks noGrp="1"/>
          </p:cNvSpPr>
          <p:nvPr>
            <p:ph type="body" idx="1"/>
          </p:nvPr>
        </p:nvSpPr>
        <p:spPr>
          <a:xfrm>
            <a:off x="409410" y="572342"/>
            <a:ext cx="9796159" cy="1800493"/>
          </a:xfrm>
        </p:spPr>
        <p:txBody>
          <a:bodyPr/>
          <a:lstStyle/>
          <a:p>
            <a:r>
              <a:rPr lang="en-US" dirty="0" smtClean="0"/>
              <a:t>In most countries inequality increased over cohorts. However, there are some notable exceptions: the Netherlands, Norway and France</a:t>
            </a:r>
            <a:endParaRPr lang="en-US" dirty="0"/>
          </a:p>
        </p:txBody>
      </p:sp>
      <p:sp>
        <p:nvSpPr>
          <p:cNvPr id="4" name="Slide Number Placeholder 3"/>
          <p:cNvSpPr>
            <a:spLocks noGrp="1"/>
          </p:cNvSpPr>
          <p:nvPr>
            <p:ph type="sldNum" sz="quarter" idx="4294967295"/>
          </p:nvPr>
        </p:nvSpPr>
        <p:spPr/>
        <p:txBody>
          <a:bodyPr/>
          <a:lstStyle/>
          <a:p>
            <a:fld id="{6FBA9DEA-560E-4F12-A7CE-526076CEFBAB}" type="slidenum">
              <a:rPr lang="en-GB" smtClean="0"/>
              <a:t>47</a:t>
            </a:fld>
            <a:endParaRPr lang="en-GB"/>
          </a:p>
        </p:txBody>
      </p:sp>
      <p:pic>
        <p:nvPicPr>
          <p:cNvPr id="9" name="Picture 8"/>
          <p:cNvPicPr>
            <a:picLocks noChangeAspect="1"/>
          </p:cNvPicPr>
          <p:nvPr/>
        </p:nvPicPr>
        <p:blipFill>
          <a:blip r:embed="rId2"/>
          <a:stretch>
            <a:fillRect/>
          </a:stretch>
        </p:blipFill>
        <p:spPr>
          <a:xfrm>
            <a:off x="704528" y="1196752"/>
            <a:ext cx="7632848" cy="5585302"/>
          </a:xfrm>
          <a:prstGeom prst="rect">
            <a:avLst/>
          </a:prstGeom>
        </p:spPr>
      </p:pic>
    </p:spTree>
    <p:extLst>
      <p:ext uri="{BB962C8B-B14F-4D97-AF65-F5344CB8AC3E}">
        <p14:creationId xmlns:p14="http://schemas.microsoft.com/office/powerpoint/2010/main" val="197175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Inequality and income over countries and cohorts</a:t>
            </a:r>
            <a:endParaRPr lang="en-US" sz="2400" dirty="0"/>
          </a:p>
        </p:txBody>
      </p:sp>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4294967295"/>
          </p:nvPr>
        </p:nvSpPr>
        <p:spPr/>
        <p:txBody>
          <a:bodyPr/>
          <a:lstStyle/>
          <a:p>
            <a:fld id="{6FBA9DEA-560E-4F12-A7CE-526076CEFBAB}" type="slidenum">
              <a:rPr lang="en-GB" smtClean="0"/>
              <a:t>48</a:t>
            </a:fld>
            <a:endParaRPr lang="en-GB"/>
          </a:p>
        </p:txBody>
      </p:sp>
      <p:pic>
        <p:nvPicPr>
          <p:cNvPr id="6" name="Picture 5"/>
          <p:cNvPicPr>
            <a:picLocks noChangeAspect="1"/>
          </p:cNvPicPr>
          <p:nvPr/>
        </p:nvPicPr>
        <p:blipFill>
          <a:blip r:embed="rId2"/>
          <a:stretch>
            <a:fillRect/>
          </a:stretch>
        </p:blipFill>
        <p:spPr>
          <a:xfrm>
            <a:off x="272479" y="692696"/>
            <a:ext cx="8659713" cy="6336704"/>
          </a:xfrm>
          <a:prstGeom prst="rect">
            <a:avLst/>
          </a:prstGeom>
        </p:spPr>
      </p:pic>
      <p:sp>
        <p:nvSpPr>
          <p:cNvPr id="5" name="TextBox 4"/>
          <p:cNvSpPr txBox="1"/>
          <p:nvPr/>
        </p:nvSpPr>
        <p:spPr>
          <a:xfrm>
            <a:off x="6537176" y="980728"/>
            <a:ext cx="2573095" cy="2492990"/>
          </a:xfrm>
          <a:prstGeom prst="rect">
            <a:avLst/>
          </a:prstGeom>
          <a:noFill/>
        </p:spPr>
        <p:txBody>
          <a:bodyPr wrap="square" rtlCol="0">
            <a:spAutoFit/>
          </a:bodyPr>
          <a:lstStyle/>
          <a:p>
            <a:r>
              <a:rPr lang="en-US" sz="1950" dirty="0"/>
              <a:t>Higher average income means </a:t>
            </a:r>
            <a:r>
              <a:rPr lang="fr-LU" sz="1950" dirty="0"/>
              <a:t>more </a:t>
            </a:r>
            <a:r>
              <a:rPr lang="en-US" sz="1950" dirty="0"/>
              <a:t>inequality</a:t>
            </a:r>
            <a:r>
              <a:rPr lang="fr-LU" sz="1950" dirty="0"/>
              <a:t>. </a:t>
            </a:r>
            <a:r>
              <a:rPr lang="en-US" sz="1950" dirty="0"/>
              <a:t>However, high inequality countries tend to have lower average income per cohort than more equal countries</a:t>
            </a:r>
          </a:p>
        </p:txBody>
      </p:sp>
    </p:spTree>
    <p:extLst>
      <p:ext uri="{BB962C8B-B14F-4D97-AF65-F5344CB8AC3E}">
        <p14:creationId xmlns:p14="http://schemas.microsoft.com/office/powerpoint/2010/main" val="268380322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525139" y="548680"/>
            <a:ext cx="8970997" cy="6370975"/>
          </a:xfrm>
          <a:prstGeom prst="rect">
            <a:avLst/>
          </a:prstGeom>
          <a:noFill/>
        </p:spPr>
        <p:txBody>
          <a:bodyPr wrap="square" rtlCol="0">
            <a:spAutoFit/>
          </a:bodyPr>
          <a:lstStyle/>
          <a:p>
            <a:r>
              <a:rPr lang="en-US" sz="2400" b="1" dirty="0" smtClean="0"/>
              <a:t>Conclusion</a:t>
            </a:r>
          </a:p>
          <a:p>
            <a:endParaRPr lang="en-US" dirty="0"/>
          </a:p>
          <a:p>
            <a:pPr marL="285750" indent="-285750">
              <a:buFont typeface="Arial" pitchFamily="34" charset="0"/>
              <a:buChar char="•"/>
            </a:pPr>
            <a:r>
              <a:rPr lang="en-US" dirty="0" smtClean="0"/>
              <a:t>France is a very problematic case of young cohort economic slowdown</a:t>
            </a:r>
          </a:p>
          <a:p>
            <a:pPr marL="285750" indent="-285750">
              <a:buFont typeface="Arial" pitchFamily="34" charset="0"/>
              <a:buChar char="•"/>
            </a:pPr>
            <a:endParaRPr lang="en-US" dirty="0" smtClean="0"/>
          </a:p>
          <a:p>
            <a:pPr marL="285750" indent="-285750">
              <a:buFont typeface="Arial" pitchFamily="34" charset="0"/>
              <a:buChar char="•"/>
            </a:pPr>
            <a:r>
              <a:rPr lang="en-US" dirty="0" smtClean="0"/>
              <a:t>Italy, Spain, share very similar problems</a:t>
            </a:r>
          </a:p>
          <a:p>
            <a:r>
              <a:rPr lang="en-US" dirty="0" smtClean="0"/>
              <a:t>=&gt; there, the young get worse and the new seniors get relatively better </a:t>
            </a:r>
          </a:p>
          <a:p>
            <a:endParaRPr lang="en-US" dirty="0"/>
          </a:p>
          <a:p>
            <a:r>
              <a:rPr lang="en-US" b="1" dirty="0" smtClean="0"/>
              <a:t>Reason: </a:t>
            </a:r>
            <a:r>
              <a:rPr lang="en-US" dirty="0" smtClean="0"/>
              <a:t>In conservative welfare state, the protection of insiders (the old) against outsiders (the young) produces strong difficulties in case of eco slow down, and then massive scarring effects</a:t>
            </a:r>
          </a:p>
          <a:p>
            <a:endParaRPr lang="en-US" dirty="0"/>
          </a:p>
          <a:p>
            <a:pPr marL="285750" indent="-285750">
              <a:buFont typeface="Arial" pitchFamily="34" charset="0"/>
              <a:buChar char="•"/>
            </a:pPr>
            <a:r>
              <a:rPr lang="en-US" dirty="0" smtClean="0"/>
              <a:t>US not so bad? See closer in the details = suicide rates in the </a:t>
            </a:r>
            <a:r>
              <a:rPr lang="en-US" dirty="0"/>
              <a:t>US!!! </a:t>
            </a:r>
            <a:endParaRPr lang="en-US" dirty="0" smtClean="0"/>
          </a:p>
          <a:p>
            <a:pPr marL="285750" indent="-285750">
              <a:buFont typeface="Arial" pitchFamily="34" charset="0"/>
              <a:buChar char="•"/>
            </a:pPr>
            <a:r>
              <a:rPr lang="en-US" dirty="0" smtClean="0"/>
              <a:t>See paper here :</a:t>
            </a:r>
            <a:endParaRPr lang="en-US" dirty="0"/>
          </a:p>
          <a:p>
            <a:r>
              <a:rPr lang="en-US" u="sng" dirty="0" smtClean="0"/>
              <a:t>https</a:t>
            </a:r>
            <a:r>
              <a:rPr lang="en-US" u="sng" dirty="0"/>
              <a:t>://paa.confex.com/paa/2016/meetingapp.cgi/Paper/6950 </a:t>
            </a:r>
          </a:p>
          <a:p>
            <a:pPr marL="285750" indent="-285750">
              <a:buFont typeface="Arial" pitchFamily="34" charset="0"/>
              <a:buChar char="•"/>
            </a:pPr>
            <a:endParaRPr lang="en-US" dirty="0"/>
          </a:p>
          <a:p>
            <a:endParaRPr lang="en-US" dirty="0"/>
          </a:p>
        </p:txBody>
      </p:sp>
      <p:sp>
        <p:nvSpPr>
          <p:cNvPr id="3" name="Foliennummernplatzhalter 2"/>
          <p:cNvSpPr>
            <a:spLocks noGrp="1"/>
          </p:cNvSpPr>
          <p:nvPr>
            <p:ph type="sldNum" sz="quarter" idx="4294967295"/>
          </p:nvPr>
        </p:nvSpPr>
        <p:spPr>
          <a:xfrm>
            <a:off x="7099300" y="6356351"/>
            <a:ext cx="2311400" cy="365125"/>
          </a:xfrm>
          <a:prstGeom prst="rect">
            <a:avLst/>
          </a:prstGeom>
        </p:spPr>
        <p:txBody>
          <a:bodyPr/>
          <a:lstStyle/>
          <a:p>
            <a:fld id="{3D304243-3656-402B-8372-AF8AC471BDF5}" type="slidenum">
              <a:rPr lang="fr-CH" smtClean="0"/>
              <a:pPr/>
              <a:t>49</a:t>
            </a:fld>
            <a:endParaRPr lang="fr-CH" dirty="0"/>
          </a:p>
        </p:txBody>
      </p:sp>
    </p:spTree>
    <p:extLst>
      <p:ext uri="{BB962C8B-B14F-4D97-AF65-F5344CB8AC3E}">
        <p14:creationId xmlns:p14="http://schemas.microsoft.com/office/powerpoint/2010/main" val="84089001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2"/>
          <a:stretch>
            <a:fillRect/>
          </a:stretch>
        </p:blipFill>
        <p:spPr>
          <a:xfrm>
            <a:off x="-428625" y="-366713"/>
            <a:ext cx="10763250" cy="7591425"/>
          </a:xfrm>
          <a:prstGeom prst="rect">
            <a:avLst/>
          </a:prstGeom>
        </p:spPr>
      </p:pic>
    </p:spTree>
    <p:extLst>
      <p:ext uri="{BB962C8B-B14F-4D97-AF65-F5344CB8AC3E}">
        <p14:creationId xmlns:p14="http://schemas.microsoft.com/office/powerpoint/2010/main" val="46541479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4528" y="188640"/>
            <a:ext cx="8784976" cy="3864372"/>
          </a:xfrm>
        </p:spPr>
        <p:txBody>
          <a:bodyPr>
            <a:noAutofit/>
          </a:bodyPr>
          <a:lstStyle/>
          <a:p>
            <a:r>
              <a:rPr lang="en-US" sz="2800" dirty="0" smtClean="0"/>
              <a:t>General Conclusion </a:t>
            </a:r>
          </a:p>
          <a:p>
            <a:pPr lvl="1"/>
            <a:r>
              <a:rPr lang="en-US" sz="2400" b="0" dirty="0" smtClean="0"/>
              <a:t>Cohort analysis vital to understand historical non-linear changes </a:t>
            </a:r>
          </a:p>
          <a:p>
            <a:pPr lvl="1"/>
            <a:r>
              <a:rPr lang="en-US" sz="2400" b="0" dirty="0" smtClean="0"/>
              <a:t>Demographic metabolism: the young replace the old</a:t>
            </a:r>
          </a:p>
          <a:p>
            <a:pPr lvl="1"/>
            <a:r>
              <a:rPr lang="en-US" sz="2400" b="0" dirty="0" smtClean="0"/>
              <a:t>In case of cohort inertia, difficult to change trajectories</a:t>
            </a:r>
          </a:p>
          <a:p>
            <a:pPr lvl="1"/>
            <a:r>
              <a:rPr lang="en-US" sz="2400" b="0" dirty="0" smtClean="0"/>
              <a:t>Public policies should prioritize (in general</a:t>
            </a:r>
            <a:r>
              <a:rPr lang="en-US" sz="2400" b="0" dirty="0"/>
              <a:t>) investment </a:t>
            </a:r>
            <a:r>
              <a:rPr lang="en-US" sz="2400" b="0" dirty="0" smtClean="0"/>
              <a:t>in youth</a:t>
            </a:r>
          </a:p>
          <a:p>
            <a:pPr lvl="1"/>
            <a:r>
              <a:rPr lang="en-US" sz="2400" b="0" dirty="0" smtClean="0"/>
              <a:t>Enrich the concept of (</a:t>
            </a:r>
            <a:r>
              <a:rPr lang="en-US" sz="2400" b="0" smtClean="0"/>
              <a:t>long term) sustainability </a:t>
            </a:r>
            <a:endParaRPr lang="en-US" sz="2400" b="0" dirty="0" smtClean="0"/>
          </a:p>
          <a:p>
            <a:pPr lvl="1"/>
            <a:r>
              <a:rPr lang="en-US" sz="2400" b="0" dirty="0" smtClean="0"/>
              <a:t>Social philosophy aspects: Hans Jonas </a:t>
            </a:r>
            <a:br>
              <a:rPr lang="en-US" sz="2400" b="0" dirty="0" smtClean="0"/>
            </a:br>
            <a:r>
              <a:rPr lang="en-US" sz="1600" b="0" i="1" dirty="0" smtClean="0"/>
              <a:t>The </a:t>
            </a:r>
            <a:r>
              <a:rPr lang="en-US" sz="1600" b="0" i="1" dirty="0"/>
              <a:t>Imperative of Responsibility: In Search of Ethics for the Technological Age </a:t>
            </a:r>
            <a:r>
              <a:rPr lang="en-US" sz="1600" b="0" dirty="0"/>
              <a:t>(translation of Das </a:t>
            </a:r>
            <a:r>
              <a:rPr lang="en-US" sz="1600" b="0" dirty="0" err="1"/>
              <a:t>Prinzip</a:t>
            </a:r>
            <a:r>
              <a:rPr lang="en-US" sz="1600" b="0" dirty="0"/>
              <a:t> </a:t>
            </a:r>
            <a:r>
              <a:rPr lang="en-US" sz="1600" b="0" dirty="0" err="1"/>
              <a:t>Verantwortung</a:t>
            </a:r>
            <a:r>
              <a:rPr lang="en-US" sz="1600" b="0" dirty="0"/>
              <a:t>) trans. Hans Jonas and David Herr (1979). </a:t>
            </a:r>
            <a:r>
              <a:rPr lang="en-US" sz="1600" b="0" dirty="0" smtClean="0"/>
              <a:t>(</a:t>
            </a:r>
            <a:r>
              <a:rPr lang="en-US" sz="1600" b="0" dirty="0"/>
              <a:t>University of Chicago Press, 1984)</a:t>
            </a:r>
            <a:br>
              <a:rPr lang="en-US" sz="1600" b="0" dirty="0"/>
            </a:br>
            <a:r>
              <a:rPr lang="en-US" sz="2400" b="0" dirty="0" smtClean="0"/>
              <a:t>“Act </a:t>
            </a:r>
            <a:r>
              <a:rPr lang="en-US" sz="2400" b="0" dirty="0"/>
              <a:t>so that the effects of your action are compatible with the permanence of genuine human </a:t>
            </a:r>
            <a:r>
              <a:rPr lang="en-US" sz="2400" b="0" dirty="0" smtClean="0"/>
              <a:t>life” </a:t>
            </a:r>
          </a:p>
          <a:p>
            <a:pPr lvl="1"/>
            <a:r>
              <a:rPr lang="en-US" sz="2400" b="0" dirty="0" smtClean="0"/>
              <a:t>Important tool for future prediction</a:t>
            </a:r>
          </a:p>
          <a:p>
            <a:pPr lvl="1"/>
            <a:endParaRPr lang="en-US" sz="1600" b="0" dirty="0"/>
          </a:p>
          <a:p>
            <a:pPr lvl="1"/>
            <a:endParaRPr lang="en-US" sz="1600" dirty="0"/>
          </a:p>
        </p:txBody>
      </p:sp>
      <p:sp>
        <p:nvSpPr>
          <p:cNvPr id="4" name="Slide Number Placeholder 3"/>
          <p:cNvSpPr>
            <a:spLocks noGrp="1"/>
          </p:cNvSpPr>
          <p:nvPr>
            <p:ph type="sldNum" sz="quarter" idx="4294967295"/>
          </p:nvPr>
        </p:nvSpPr>
        <p:spPr>
          <a:xfrm>
            <a:off x="6979914" y="5551545"/>
            <a:ext cx="555213" cy="296664"/>
          </a:xfrm>
          <a:prstGeom prst="rect">
            <a:avLst/>
          </a:prstGeom>
        </p:spPr>
        <p:txBody>
          <a:bodyPr/>
          <a:lstStyle/>
          <a:p>
            <a:fld id="{8475064B-E2F5-6145-BB7C-643F46329776}" type="slidenum">
              <a:rPr lang="en-US" smtClean="0"/>
              <a:t>50</a:t>
            </a:fld>
            <a:endParaRPr lang="en-US"/>
          </a:p>
        </p:txBody>
      </p:sp>
    </p:spTree>
    <p:extLst>
      <p:ext uri="{BB962C8B-B14F-4D97-AF65-F5344CB8AC3E}">
        <p14:creationId xmlns:p14="http://schemas.microsoft.com/office/powerpoint/2010/main" val="283076780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2F05CC69-4E73-4CDD-8E53-28FDC48776D6}" type="slidenum">
              <a:rPr lang="fr-FR" sz="1400"/>
              <a:pPr/>
              <a:t>6</a:t>
            </a:fld>
            <a:endParaRPr lang="fr-FR" sz="1400"/>
          </a:p>
        </p:txBody>
      </p:sp>
      <p:sp>
        <p:nvSpPr>
          <p:cNvPr id="4099" name="Rectangle 2"/>
          <p:cNvSpPr>
            <a:spLocks noGrp="1" noChangeArrowheads="1"/>
          </p:cNvSpPr>
          <p:nvPr>
            <p:ph type="body" idx="1"/>
          </p:nvPr>
        </p:nvSpPr>
        <p:spPr>
          <a:xfrm>
            <a:off x="200025" y="44624"/>
            <a:ext cx="9705975" cy="6597650"/>
          </a:xfrm>
          <a:noFill/>
        </p:spPr>
        <p:txBody>
          <a:bodyPr/>
          <a:lstStyle/>
          <a:p>
            <a:pPr marL="995363" lvl="3" indent="-247650"/>
            <a:endParaRPr lang="en-US" sz="1900" b="1" dirty="0" smtClean="0">
              <a:solidFill>
                <a:srgbClr val="000000"/>
              </a:solidFill>
            </a:endParaRPr>
          </a:p>
          <a:p>
            <a:pPr marL="488950" lvl="1" indent="-323850">
              <a:spcBef>
                <a:spcPts val="500"/>
              </a:spcBef>
              <a:spcAft>
                <a:spcPts val="500"/>
              </a:spcAft>
              <a:buFont typeface="Zapf Dingbats" charset="2"/>
              <a:buNone/>
            </a:pPr>
            <a:r>
              <a:rPr lang="en-US" sz="2900" dirty="0" smtClean="0">
                <a:solidFill>
                  <a:srgbClr val="000000"/>
                </a:solidFill>
              </a:rPr>
              <a:t/>
            </a:r>
            <a:br>
              <a:rPr lang="en-US" sz="2900" dirty="0" smtClean="0">
                <a:solidFill>
                  <a:srgbClr val="000000"/>
                </a:solidFill>
              </a:rPr>
            </a:br>
            <a:endParaRPr lang="en-US" sz="2100" b="0" dirty="0" smtClean="0">
              <a:solidFill>
                <a:srgbClr val="000000"/>
              </a:solidFill>
            </a:endParaRPr>
          </a:p>
          <a:p>
            <a:pPr marL="488950" lvl="1" indent="-323850">
              <a:spcBef>
                <a:spcPts val="500"/>
              </a:spcBef>
              <a:spcAft>
                <a:spcPts val="500"/>
              </a:spcAft>
              <a:buFont typeface="Wingdings" pitchFamily="2" charset="2"/>
              <a:buChar char="Ø"/>
            </a:pPr>
            <a:r>
              <a:rPr lang="en-US" sz="2100" b="0" dirty="0" smtClean="0">
                <a:solidFill>
                  <a:srgbClr val="000000"/>
                </a:solidFill>
              </a:rPr>
              <a:t>Theory of social generations (Karl Mannheim) </a:t>
            </a:r>
          </a:p>
          <a:p>
            <a:pPr marL="488950" lvl="1" indent="-323850">
              <a:spcBef>
                <a:spcPts val="500"/>
              </a:spcBef>
              <a:spcAft>
                <a:spcPts val="500"/>
              </a:spcAft>
              <a:buFont typeface="Wingdings" pitchFamily="2" charset="2"/>
              <a:buChar char="Ø"/>
            </a:pPr>
            <a:r>
              <a:rPr lang="en-US" sz="2100" b="0" dirty="0" smtClean="0">
                <a:solidFill>
                  <a:srgbClr val="000000"/>
                </a:solidFill>
              </a:rPr>
              <a:t>1968 gap </a:t>
            </a:r>
            <a:r>
              <a:rPr lang="en-US" sz="2100" b="0" dirty="0">
                <a:solidFill>
                  <a:srgbClr val="000000"/>
                </a:solidFill>
              </a:rPr>
              <a:t>of generations (Margaret Mead</a:t>
            </a:r>
            <a:r>
              <a:rPr lang="en-US" sz="2100" b="0" dirty="0" smtClean="0">
                <a:solidFill>
                  <a:srgbClr val="000000"/>
                </a:solidFill>
              </a:rPr>
              <a:t>)</a:t>
            </a:r>
          </a:p>
          <a:p>
            <a:pPr marL="488950" lvl="1" indent="-323850">
              <a:spcBef>
                <a:spcPts val="500"/>
              </a:spcBef>
              <a:spcAft>
                <a:spcPts val="500"/>
              </a:spcAft>
              <a:buFont typeface="Wingdings" pitchFamily="2" charset="2"/>
              <a:buChar char="Ø"/>
            </a:pPr>
            <a:r>
              <a:rPr lang="en-US" sz="1900" b="0" dirty="0" smtClean="0">
                <a:solidFill>
                  <a:srgbClr val="000000"/>
                </a:solidFill>
              </a:rPr>
              <a:t>Cohorts versus Generations (Glen Elder) </a:t>
            </a:r>
            <a:endParaRPr lang="en-US" sz="1900" b="0" dirty="0">
              <a:solidFill>
                <a:srgbClr val="000000"/>
              </a:solidFill>
            </a:endParaRPr>
          </a:p>
          <a:p>
            <a:pPr marL="488950" lvl="1" indent="-323850">
              <a:spcBef>
                <a:spcPts val="500"/>
              </a:spcBef>
              <a:spcAft>
                <a:spcPts val="500"/>
              </a:spcAft>
              <a:buFont typeface="Wingdings" pitchFamily="2" charset="2"/>
              <a:buChar char="Ø"/>
            </a:pPr>
            <a:r>
              <a:rPr lang="en-US" sz="2100" b="0" dirty="0" smtClean="0">
                <a:solidFill>
                  <a:srgbClr val="000000"/>
                </a:solidFill>
              </a:rPr>
              <a:t>Demographic metabolism  (Norman Ryder)</a:t>
            </a:r>
            <a:endParaRPr lang="en-US" sz="1900" b="0" dirty="0" smtClean="0">
              <a:solidFill>
                <a:srgbClr val="000000"/>
              </a:solidFill>
            </a:endParaRPr>
          </a:p>
          <a:p>
            <a:pPr marL="488950" lvl="1" indent="-323850">
              <a:spcBef>
                <a:spcPts val="500"/>
              </a:spcBef>
              <a:spcAft>
                <a:spcPts val="500"/>
              </a:spcAft>
              <a:buFont typeface="Wingdings" pitchFamily="2" charset="2"/>
              <a:buChar char="Ø"/>
            </a:pPr>
            <a:r>
              <a:rPr lang="en-US" sz="2100" b="0" dirty="0" smtClean="0">
                <a:solidFill>
                  <a:srgbClr val="000000"/>
                </a:solidFill>
              </a:rPr>
              <a:t>The methodology of APC analysis (Yang Yang)</a:t>
            </a:r>
          </a:p>
        </p:txBody>
      </p:sp>
      <p:sp>
        <p:nvSpPr>
          <p:cNvPr id="4100" name="Rectangle 3"/>
          <p:cNvSpPr>
            <a:spLocks noChangeArrowheads="1"/>
          </p:cNvSpPr>
          <p:nvPr/>
        </p:nvSpPr>
        <p:spPr bwMode="auto">
          <a:xfrm>
            <a:off x="7369175" y="2781300"/>
            <a:ext cx="21209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dirty="0">
                <a:solidFill>
                  <a:srgbClr val="000000"/>
                </a:solidFill>
              </a:rPr>
              <a:t>Karl Mannheim</a:t>
            </a:r>
          </a:p>
          <a:p>
            <a:pPr algn="ctr"/>
            <a:r>
              <a:rPr lang="fr-FR" dirty="0">
                <a:solidFill>
                  <a:srgbClr val="000000"/>
                </a:solidFill>
              </a:rPr>
              <a:t>1893-1947</a:t>
            </a:r>
          </a:p>
        </p:txBody>
      </p:sp>
      <p:pic>
        <p:nvPicPr>
          <p:cNvPr id="41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662" y="260350"/>
            <a:ext cx="2101850" cy="260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2725" y="3730625"/>
            <a:ext cx="1558925"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3" name="Rectangle 6"/>
          <p:cNvSpPr>
            <a:spLocks noChangeArrowheads="1"/>
          </p:cNvSpPr>
          <p:nvPr/>
        </p:nvSpPr>
        <p:spPr bwMode="auto">
          <a:xfrm>
            <a:off x="7865305" y="5846763"/>
            <a:ext cx="15223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dirty="0">
                <a:solidFill>
                  <a:srgbClr val="000000"/>
                </a:solidFill>
              </a:rPr>
              <a:t>Yang </a:t>
            </a:r>
            <a:r>
              <a:rPr lang="en-US" dirty="0" err="1">
                <a:solidFill>
                  <a:srgbClr val="000000"/>
                </a:solidFill>
              </a:rPr>
              <a:t>Yang</a:t>
            </a:r>
            <a:endParaRPr lang="en-US" dirty="0">
              <a:solidFill>
                <a:srgbClr val="000000"/>
              </a:solidFill>
            </a:endParaRPr>
          </a:p>
          <a:p>
            <a:pPr algn="ctr"/>
            <a:r>
              <a:rPr lang="en-US" dirty="0" smtClean="0">
                <a:solidFill>
                  <a:srgbClr val="000000"/>
                </a:solidFill>
              </a:rPr>
              <a:t>1970</a:t>
            </a:r>
            <a:endParaRPr lang="fr-FR" dirty="0">
              <a:solidFill>
                <a:srgbClr val="000000"/>
              </a:solidFill>
            </a:endParaRPr>
          </a:p>
        </p:txBody>
      </p:sp>
      <p:pic>
        <p:nvPicPr>
          <p:cNvPr id="4104"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2741" y="3606686"/>
            <a:ext cx="2454275" cy="230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5" name="Rectangle 10"/>
          <p:cNvSpPr>
            <a:spLocks noChangeArrowheads="1"/>
          </p:cNvSpPr>
          <p:nvPr/>
        </p:nvSpPr>
        <p:spPr bwMode="auto">
          <a:xfrm>
            <a:off x="2942778" y="5691073"/>
            <a:ext cx="2003425" cy="8223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dirty="0">
                <a:solidFill>
                  <a:srgbClr val="000000"/>
                </a:solidFill>
              </a:rPr>
              <a:t>Norman Ryder</a:t>
            </a:r>
            <a:br>
              <a:rPr lang="en-US" dirty="0">
                <a:solidFill>
                  <a:srgbClr val="000000"/>
                </a:solidFill>
              </a:rPr>
            </a:br>
            <a:r>
              <a:rPr lang="fr-FR" dirty="0">
                <a:solidFill>
                  <a:srgbClr val="000000"/>
                </a:solidFill>
              </a:rPr>
              <a:t> 1923-2010</a:t>
            </a:r>
          </a:p>
        </p:txBody>
      </p:sp>
      <p:sp>
        <p:nvSpPr>
          <p:cNvPr id="4106" name="Rectangle 11"/>
          <p:cNvSpPr>
            <a:spLocks noChangeArrowheads="1"/>
          </p:cNvSpPr>
          <p:nvPr/>
        </p:nvSpPr>
        <p:spPr bwMode="auto">
          <a:xfrm>
            <a:off x="-160338" y="161925"/>
            <a:ext cx="753443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914400" lvl="1" indent="-457200">
              <a:spcBef>
                <a:spcPct val="20000"/>
              </a:spcBef>
              <a:buClr>
                <a:schemeClr val="tx1"/>
              </a:buClr>
              <a:buFont typeface="Zapf Dingbats" charset="2"/>
              <a:buNone/>
            </a:pPr>
            <a:r>
              <a:rPr lang="en-US" sz="3200" b="1" i="1" dirty="0"/>
              <a:t>1. </a:t>
            </a:r>
            <a:r>
              <a:rPr lang="en-US" sz="3200" b="1" i="1" dirty="0" smtClean="0"/>
              <a:t>From the theory of social generations </a:t>
            </a:r>
            <a:br>
              <a:rPr lang="en-US" sz="3200" b="1" i="1" dirty="0" smtClean="0"/>
            </a:br>
            <a:r>
              <a:rPr lang="en-US" sz="3200" b="1" i="1" dirty="0" smtClean="0"/>
              <a:t>to cohort </a:t>
            </a:r>
            <a:r>
              <a:rPr lang="en-US" sz="3200" b="1" i="1" dirty="0"/>
              <a:t>analysis</a:t>
            </a:r>
            <a:r>
              <a:rPr lang="en-US" sz="3200" dirty="0"/>
              <a:t> </a:t>
            </a:r>
          </a:p>
        </p:txBody>
      </p:sp>
      <p:pic>
        <p:nvPicPr>
          <p:cNvPr id="17412" name="Picture 4" descr="Résultats de recherche d'images pour « margaret mead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791" y="3950288"/>
            <a:ext cx="2286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
          <p:cNvSpPr>
            <a:spLocks noChangeArrowheads="1"/>
          </p:cNvSpPr>
          <p:nvPr/>
        </p:nvSpPr>
        <p:spPr bwMode="auto">
          <a:xfrm>
            <a:off x="226785" y="5694347"/>
            <a:ext cx="2083455" cy="83099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dirty="0" smtClean="0">
                <a:solidFill>
                  <a:srgbClr val="000000"/>
                </a:solidFill>
              </a:rPr>
              <a:t>Margaret Mead</a:t>
            </a:r>
            <a:r>
              <a:rPr lang="en-US" dirty="0">
                <a:solidFill>
                  <a:srgbClr val="000000"/>
                </a:solidFill>
              </a:rPr>
              <a:t/>
            </a:r>
            <a:br>
              <a:rPr lang="en-US" dirty="0">
                <a:solidFill>
                  <a:srgbClr val="000000"/>
                </a:solidFill>
              </a:rPr>
            </a:br>
            <a:r>
              <a:rPr lang="fr-FR" dirty="0">
                <a:solidFill>
                  <a:srgbClr val="000000"/>
                </a:solidFill>
              </a:rPr>
              <a:t> </a:t>
            </a:r>
            <a:r>
              <a:rPr lang="fr-FR" dirty="0" smtClean="0">
                <a:solidFill>
                  <a:srgbClr val="000000"/>
                </a:solidFill>
              </a:rPr>
              <a:t>1901-1978 </a:t>
            </a:r>
            <a:endParaRPr lang="fr-FR" dirty="0">
              <a:solidFill>
                <a:srgbClr val="000000"/>
              </a:solidFill>
            </a:endParaRPr>
          </a:p>
        </p:txBody>
      </p:sp>
      <p:pic>
        <p:nvPicPr>
          <p:cNvPr id="3" name="Picture 2"/>
          <p:cNvPicPr>
            <a:picLocks noChangeAspect="1"/>
          </p:cNvPicPr>
          <p:nvPr/>
        </p:nvPicPr>
        <p:blipFill>
          <a:blip r:embed="rId7"/>
          <a:stretch>
            <a:fillRect/>
          </a:stretch>
        </p:blipFill>
        <p:spPr>
          <a:xfrm>
            <a:off x="5474494" y="3586135"/>
            <a:ext cx="1714500" cy="2314575"/>
          </a:xfrm>
          <a:prstGeom prst="rect">
            <a:avLst/>
          </a:prstGeom>
        </p:spPr>
      </p:pic>
      <p:sp>
        <p:nvSpPr>
          <p:cNvPr id="15" name="Rectangle 10"/>
          <p:cNvSpPr>
            <a:spLocks noChangeArrowheads="1"/>
          </p:cNvSpPr>
          <p:nvPr/>
        </p:nvSpPr>
        <p:spPr bwMode="auto">
          <a:xfrm>
            <a:off x="5713818" y="5565748"/>
            <a:ext cx="1524776" cy="83099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dirty="0" smtClean="0">
                <a:solidFill>
                  <a:srgbClr val="000000"/>
                </a:solidFill>
              </a:rPr>
              <a:t>Glen Elder</a:t>
            </a:r>
            <a:r>
              <a:rPr lang="en-US" dirty="0">
                <a:solidFill>
                  <a:srgbClr val="000000"/>
                </a:solidFill>
              </a:rPr>
              <a:t/>
            </a:r>
            <a:br>
              <a:rPr lang="en-US" dirty="0">
                <a:solidFill>
                  <a:srgbClr val="000000"/>
                </a:solidFill>
              </a:rPr>
            </a:br>
            <a:r>
              <a:rPr lang="fr-FR" dirty="0">
                <a:solidFill>
                  <a:srgbClr val="000000"/>
                </a:solidFill>
              </a:rPr>
              <a:t> </a:t>
            </a:r>
            <a:r>
              <a:rPr lang="fr-FR" dirty="0" smtClean="0">
                <a:solidFill>
                  <a:srgbClr val="000000"/>
                </a:solidFill>
              </a:rPr>
              <a:t>1934</a:t>
            </a:r>
            <a:endParaRPr lang="fr-FR" dirty="0">
              <a:solidFill>
                <a:srgbClr val="000000"/>
              </a:solidFill>
            </a:endParaRPr>
          </a:p>
        </p:txBody>
      </p:sp>
    </p:spTree>
    <p:extLst>
      <p:ext uri="{BB962C8B-B14F-4D97-AF65-F5344CB8AC3E}">
        <p14:creationId xmlns:p14="http://schemas.microsoft.com/office/powerpoint/2010/main" val="357989204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body" idx="1"/>
          </p:nvPr>
        </p:nvSpPr>
        <p:spPr>
          <a:xfrm>
            <a:off x="200025" y="260350"/>
            <a:ext cx="9705975" cy="6597650"/>
          </a:xfrm>
          <a:noFill/>
        </p:spPr>
        <p:txBody>
          <a:bodyPr/>
          <a:lstStyle/>
          <a:p>
            <a:pPr marL="488950" lvl="1" indent="-323850">
              <a:spcBef>
                <a:spcPts val="500"/>
              </a:spcBef>
              <a:spcAft>
                <a:spcPts val="500"/>
              </a:spcAft>
              <a:buFont typeface="Zapf Dingbats" charset="2"/>
              <a:buNone/>
            </a:pPr>
            <a:endParaRPr lang="en-US" sz="2100" b="0" dirty="0" smtClean="0">
              <a:solidFill>
                <a:srgbClr val="000000"/>
              </a:solidFill>
            </a:endParaRPr>
          </a:p>
          <a:p>
            <a:pPr marL="488950" lvl="1" indent="-323850">
              <a:spcBef>
                <a:spcPts val="500"/>
              </a:spcBef>
              <a:spcAft>
                <a:spcPts val="500"/>
              </a:spcAft>
              <a:buFont typeface="Wingdings" pitchFamily="2" charset="2"/>
              <a:buChar char="Ø"/>
            </a:pPr>
            <a:r>
              <a:rPr lang="en-US" sz="2100" b="0" dirty="0" smtClean="0">
                <a:solidFill>
                  <a:srgbClr val="000000"/>
                </a:solidFill>
              </a:rPr>
              <a:t>www.louischauvel.org/TheMannheim.pdf</a:t>
            </a:r>
            <a:endParaRPr lang="en-US" sz="2100" b="0" dirty="0">
              <a:solidFill>
                <a:srgbClr val="000000"/>
              </a:solidFill>
            </a:endParaRPr>
          </a:p>
          <a:p>
            <a:pPr marL="488950" lvl="1" indent="-323850">
              <a:spcBef>
                <a:spcPts val="500"/>
              </a:spcBef>
              <a:spcAft>
                <a:spcPts val="500"/>
              </a:spcAft>
              <a:buFont typeface="Wingdings" pitchFamily="2" charset="2"/>
              <a:buChar char="Ø"/>
            </a:pPr>
            <a:r>
              <a:rPr lang="en-US" sz="2100" b="0" dirty="0">
                <a:solidFill>
                  <a:srgbClr val="000000"/>
                </a:solidFill>
              </a:rPr>
              <a:t>www.louischauvel.org/TheMead.pdf</a:t>
            </a:r>
          </a:p>
          <a:p>
            <a:pPr marL="488950" lvl="1" indent="-323850">
              <a:spcBef>
                <a:spcPts val="500"/>
              </a:spcBef>
              <a:spcAft>
                <a:spcPts val="500"/>
              </a:spcAft>
              <a:buFont typeface="Wingdings" pitchFamily="2" charset="2"/>
              <a:buChar char="Ø"/>
            </a:pPr>
            <a:r>
              <a:rPr lang="en-US" sz="2100" b="0" dirty="0" smtClean="0">
                <a:solidFill>
                  <a:srgbClr val="000000"/>
                </a:solidFill>
              </a:rPr>
              <a:t>www.louischauvel.org/TheRyder.pdf</a:t>
            </a:r>
          </a:p>
          <a:p>
            <a:pPr marL="488950" lvl="1" indent="-323850">
              <a:spcBef>
                <a:spcPts val="500"/>
              </a:spcBef>
              <a:spcAft>
                <a:spcPts val="500"/>
              </a:spcAft>
              <a:buFont typeface="Wingdings" pitchFamily="2" charset="2"/>
              <a:buChar char="Ø"/>
            </a:pPr>
            <a:r>
              <a:rPr lang="en-US" sz="2100" b="0" dirty="0">
                <a:solidFill>
                  <a:srgbClr val="000000"/>
                </a:solidFill>
              </a:rPr>
              <a:t>http://</a:t>
            </a:r>
            <a:r>
              <a:rPr lang="en-US" sz="2100" b="0" dirty="0" smtClean="0">
                <a:solidFill>
                  <a:srgbClr val="000000"/>
                </a:solidFill>
              </a:rPr>
              <a:t>davidcard.berkeley.edu/papers/vietnam-war-college.pdf</a:t>
            </a:r>
          </a:p>
          <a:p>
            <a:pPr marL="488950" lvl="1" indent="-323850">
              <a:spcBef>
                <a:spcPts val="500"/>
              </a:spcBef>
              <a:spcAft>
                <a:spcPts val="500"/>
              </a:spcAft>
              <a:buFont typeface="Wingdings" pitchFamily="2" charset="2"/>
              <a:buChar char="Ø"/>
            </a:pPr>
            <a:r>
              <a:rPr lang="en-US" sz="2100" b="0" dirty="0" smtClean="0">
                <a:solidFill>
                  <a:srgbClr val="000000"/>
                </a:solidFill>
              </a:rPr>
              <a:t>www.louischauvel.org/TheYANGASR2008.pdf</a:t>
            </a:r>
            <a:endParaRPr lang="en-US" sz="2100" b="0" dirty="0">
              <a:solidFill>
                <a:srgbClr val="000000"/>
              </a:solidFill>
            </a:endParaRPr>
          </a:p>
          <a:p>
            <a:pPr marL="822325" lvl="2" indent="-323850">
              <a:spcBef>
                <a:spcPts val="500"/>
              </a:spcBef>
              <a:spcAft>
                <a:spcPts val="500"/>
              </a:spcAft>
              <a:buFont typeface="Wingdings" pitchFamily="2" charset="2"/>
              <a:buChar char="Ø"/>
            </a:pPr>
            <a:endParaRPr lang="en-US" b="0" dirty="0">
              <a:solidFill>
                <a:srgbClr val="000000"/>
              </a:solidFill>
            </a:endParaRPr>
          </a:p>
        </p:txBody>
      </p:sp>
      <p:sp>
        <p:nvSpPr>
          <p:cNvPr id="4106" name="Rectangle 11"/>
          <p:cNvSpPr>
            <a:spLocks noChangeArrowheads="1"/>
          </p:cNvSpPr>
          <p:nvPr/>
        </p:nvSpPr>
        <p:spPr bwMode="auto">
          <a:xfrm>
            <a:off x="-160338" y="161925"/>
            <a:ext cx="272382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914400" lvl="1" indent="-457200">
              <a:spcBef>
                <a:spcPct val="20000"/>
              </a:spcBef>
              <a:buClr>
                <a:schemeClr val="tx1"/>
              </a:buClr>
              <a:buFont typeface="Zapf Dingbats" charset="2"/>
              <a:buNone/>
            </a:pPr>
            <a:r>
              <a:rPr lang="en-US" sz="3200" b="1" i="1" dirty="0" smtClean="0"/>
              <a:t>References </a:t>
            </a:r>
            <a:r>
              <a:rPr lang="en-US" sz="3200" dirty="0" smtClean="0"/>
              <a:t> </a:t>
            </a:r>
            <a:endParaRPr lang="en-US" sz="3200" dirty="0"/>
          </a:p>
        </p:txBody>
      </p:sp>
      <p:pic>
        <p:nvPicPr>
          <p:cNvPr id="17412" name="Picture 4" descr="Résultats de recherche d'images pour « margaret mead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2" y="2975215"/>
            <a:ext cx="4692203" cy="391016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
          <p:cNvSpPr>
            <a:spLocks noChangeArrowheads="1"/>
          </p:cNvSpPr>
          <p:nvPr/>
        </p:nvSpPr>
        <p:spPr bwMode="auto">
          <a:xfrm>
            <a:off x="200471" y="5792196"/>
            <a:ext cx="2083455" cy="83099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dirty="0" smtClean="0">
                <a:solidFill>
                  <a:srgbClr val="000000"/>
                </a:solidFill>
              </a:rPr>
              <a:t>Margaret Mead</a:t>
            </a:r>
            <a:r>
              <a:rPr lang="en-US" dirty="0">
                <a:solidFill>
                  <a:srgbClr val="000000"/>
                </a:solidFill>
              </a:rPr>
              <a:t/>
            </a:r>
            <a:br>
              <a:rPr lang="en-US" dirty="0">
                <a:solidFill>
                  <a:srgbClr val="000000"/>
                </a:solidFill>
              </a:rPr>
            </a:br>
            <a:r>
              <a:rPr lang="fr-FR" dirty="0">
                <a:solidFill>
                  <a:srgbClr val="000000"/>
                </a:solidFill>
              </a:rPr>
              <a:t> </a:t>
            </a:r>
            <a:r>
              <a:rPr lang="fr-FR" dirty="0" smtClean="0">
                <a:solidFill>
                  <a:srgbClr val="000000"/>
                </a:solidFill>
              </a:rPr>
              <a:t>1901-1978 </a:t>
            </a:r>
            <a:endParaRPr lang="fr-FR" dirty="0">
              <a:solidFill>
                <a:srgbClr val="000000"/>
              </a:solidFill>
            </a:endParaRPr>
          </a:p>
        </p:txBody>
      </p:sp>
      <p:sp>
        <p:nvSpPr>
          <p:cNvPr id="3" name="Rectangle 2"/>
          <p:cNvSpPr/>
          <p:nvPr/>
        </p:nvSpPr>
        <p:spPr>
          <a:xfrm>
            <a:off x="4232920" y="292586"/>
            <a:ext cx="5688632" cy="400110"/>
          </a:xfrm>
          <a:prstGeom prst="rect">
            <a:avLst/>
          </a:prstGeom>
        </p:spPr>
        <p:txBody>
          <a:bodyPr wrap="square">
            <a:spAutoFit/>
          </a:bodyPr>
          <a:lstStyle/>
          <a:p>
            <a:r>
              <a:rPr lang="en-US" altLang="en-US" sz="2000" u="sng" dirty="0"/>
              <a:t>http://www.louischauvel.org/frenchpolcultsoc.pdf</a:t>
            </a:r>
            <a:endParaRPr lang="en-US" sz="2000" dirty="0"/>
          </a:p>
        </p:txBody>
      </p:sp>
      <p:pic>
        <p:nvPicPr>
          <p:cNvPr id="29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0972" y="2996952"/>
            <a:ext cx="4860540" cy="4008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590252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xfrm>
            <a:off x="7616825" y="-674688"/>
            <a:ext cx="2057400" cy="457200"/>
          </a:xfrm>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8CF2152-27CB-4532-BB17-5C51997DFF73}" type="slidenum">
              <a:rPr lang="fr-FR" altLang="en-US" sz="1400" smtClean="0"/>
              <a:pPr/>
              <a:t>8</a:t>
            </a:fld>
            <a:endParaRPr lang="fr-FR" altLang="en-US" sz="1400" smtClean="0"/>
          </a:p>
        </p:txBody>
      </p:sp>
      <p:sp>
        <p:nvSpPr>
          <p:cNvPr id="43011" name="Rectangle 2"/>
          <p:cNvSpPr>
            <a:spLocks noChangeArrowheads="1"/>
          </p:cNvSpPr>
          <p:nvPr/>
        </p:nvSpPr>
        <p:spPr bwMode="auto">
          <a:xfrm>
            <a:off x="142793" y="1030899"/>
            <a:ext cx="9545637" cy="279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lvl1pPr defTabSz="957263">
              <a:spcBef>
                <a:spcPct val="20000"/>
              </a:spcBef>
              <a:spcAft>
                <a:spcPct val="100000"/>
              </a:spcAft>
              <a:tabLst>
                <a:tab pos="741363" algn="l"/>
              </a:tabLst>
              <a:defRPr sz="1900" b="1">
                <a:solidFill>
                  <a:schemeClr val="tx1"/>
                </a:solidFill>
                <a:latin typeface="Times New Roman" panose="02020603050405020304" pitchFamily="18" charset="0"/>
              </a:defRPr>
            </a:lvl1pPr>
            <a:lvl2pPr marL="742950" indent="-285750" defTabSz="957263">
              <a:spcBef>
                <a:spcPct val="20000"/>
              </a:spcBef>
              <a:buClr>
                <a:schemeClr val="tx1"/>
              </a:buClr>
              <a:buFont typeface="Zapf Dingbats" charset="2"/>
              <a:buChar char="l"/>
              <a:tabLst>
                <a:tab pos="741363" algn="l"/>
              </a:tabLst>
              <a:defRPr sz="1700" b="1">
                <a:solidFill>
                  <a:schemeClr val="tx1"/>
                </a:solidFill>
                <a:latin typeface="Times New Roman" panose="02020603050405020304" pitchFamily="18" charset="0"/>
              </a:defRPr>
            </a:lvl2pPr>
            <a:lvl3pPr marL="582613" indent="-168275" defTabSz="957263">
              <a:spcBef>
                <a:spcPct val="20000"/>
              </a:spcBef>
              <a:buClr>
                <a:schemeClr val="tx1"/>
              </a:buClr>
              <a:buFont typeface="Zapf Dingbats" charset="2"/>
              <a:buChar char="l"/>
              <a:tabLst>
                <a:tab pos="741363" algn="l"/>
              </a:tabLst>
              <a:defRPr sz="1300" b="1">
                <a:solidFill>
                  <a:schemeClr val="tx1"/>
                </a:solidFill>
                <a:latin typeface="Times New Roman" panose="02020603050405020304" pitchFamily="18" charset="0"/>
              </a:defRPr>
            </a:lvl3pPr>
            <a:lvl4pPr marL="747713" defTabSz="957263">
              <a:spcBef>
                <a:spcPct val="20000"/>
              </a:spcBef>
              <a:tabLst>
                <a:tab pos="741363" algn="l"/>
              </a:tabLst>
              <a:defRPr sz="1300">
                <a:solidFill>
                  <a:schemeClr val="tx1"/>
                </a:solidFill>
                <a:latin typeface="Times New Roman" panose="02020603050405020304" pitchFamily="18" charset="0"/>
              </a:defRPr>
            </a:lvl4pPr>
            <a:lvl5pPr marL="2057400" indent="-228600" defTabSz="957263">
              <a:spcBef>
                <a:spcPct val="20000"/>
              </a:spcBef>
              <a:tabLst>
                <a:tab pos="741363" algn="l"/>
              </a:tabLst>
              <a:defRPr sz="1100">
                <a:solidFill>
                  <a:schemeClr val="tx1"/>
                </a:solidFill>
                <a:latin typeface="Times New Roman" panose="02020603050405020304" pitchFamily="18" charset="0"/>
              </a:defRPr>
            </a:lvl5pPr>
            <a:lvl6pPr marL="25146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6pPr>
            <a:lvl7pPr marL="29718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7pPr>
            <a:lvl8pPr marL="34290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8pPr>
            <a:lvl9pPr marL="38862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9pPr>
          </a:lstStyle>
          <a:p>
            <a:pPr lvl="3" algn="ctr">
              <a:defRPr/>
            </a:pPr>
            <a:endParaRPr lang="en-US" altLang="en-US" sz="800" dirty="0" smtClean="0"/>
          </a:p>
          <a:p>
            <a:pPr marL="414338" lvl="2" indent="0" algn="ctr">
              <a:buNone/>
              <a:defRPr/>
            </a:pPr>
            <a:r>
              <a:rPr lang="en-US" altLang="en-US" sz="2000" dirty="0" smtClean="0"/>
              <a:t/>
            </a:r>
            <a:br>
              <a:rPr lang="en-US" altLang="en-US" sz="2000" dirty="0" smtClean="0"/>
            </a:br>
            <a:r>
              <a:rPr lang="en-US" altLang="en-US" sz="2000" dirty="0" smtClean="0"/>
              <a:t>Margaret Mead (1968) </a:t>
            </a:r>
            <a:br>
              <a:rPr lang="en-US" altLang="en-US" sz="2000" dirty="0" smtClean="0"/>
            </a:br>
            <a:r>
              <a:rPr lang="en-US" altLang="en-US" sz="2000" i="1" dirty="0" smtClean="0"/>
              <a:t>« A deep, new, unprecedented, worldwide generation gap »  </a:t>
            </a:r>
            <a:br>
              <a:rPr lang="en-US" altLang="en-US" sz="2000" i="1" dirty="0" smtClean="0"/>
            </a:br>
            <a:r>
              <a:rPr lang="en-US" altLang="en-US" sz="2000" b="0" dirty="0" smtClean="0"/>
              <a:t>(Beijing 1966, Paris May 1968, Berkeley 1968, Prague 1968, etc.)</a:t>
            </a:r>
            <a:r>
              <a:rPr lang="en-US" altLang="en-US" sz="2000" b="0" i="1" dirty="0" smtClean="0"/>
              <a:t/>
            </a:r>
            <a:br>
              <a:rPr lang="en-US" altLang="en-US" sz="2000" b="0" i="1" dirty="0" smtClean="0"/>
            </a:br>
            <a:r>
              <a:rPr lang="en-US" altLang="en-US" sz="2000" b="0" dirty="0" smtClean="0">
                <a:cs typeface="Times New Roman" panose="02020603050405020304" pitchFamily="18" charset="0"/>
              </a:rPr>
              <a:t>In traditional societies, social change is slow: seniors control knowledge and power. </a:t>
            </a:r>
            <a:br>
              <a:rPr lang="en-US" altLang="en-US" sz="2000" b="0" dirty="0" smtClean="0">
                <a:cs typeface="Times New Roman" panose="02020603050405020304" pitchFamily="18" charset="0"/>
              </a:rPr>
            </a:br>
            <a:r>
              <a:rPr lang="en-US" altLang="en-US" sz="2000" b="0" dirty="0" smtClean="0">
                <a:cs typeface="Times New Roman" panose="02020603050405020304" pitchFamily="18" charset="0"/>
              </a:rPr>
              <a:t>In rapidly changing societies </a:t>
            </a:r>
            <a:r>
              <a:rPr lang="en-US" altLang="en-US" sz="2000" b="0" dirty="0" smtClean="0"/>
              <a:t>(1960s’ in the West), future is a priority, </a:t>
            </a:r>
            <a:br>
              <a:rPr lang="en-US" altLang="en-US" sz="2000" b="0" dirty="0" smtClean="0"/>
            </a:br>
            <a:r>
              <a:rPr lang="en-US" altLang="en-US" sz="2000" b="0" dirty="0" smtClean="0"/>
              <a:t>with scientific progress, seniors’ experience is decommissioned,</a:t>
            </a:r>
            <a:br>
              <a:rPr lang="en-US" altLang="en-US" sz="2000" b="0" dirty="0" smtClean="0"/>
            </a:br>
            <a:r>
              <a:rPr lang="en-US" altLang="en-US" sz="2000" b="0" dirty="0" smtClean="0"/>
              <a:t>&amp; youth lead social change </a:t>
            </a:r>
            <a:br>
              <a:rPr lang="en-US" altLang="en-US" sz="2000" b="0" dirty="0" smtClean="0"/>
            </a:br>
            <a:r>
              <a:rPr lang="en-US" altLang="en-US" sz="2000" b="0" dirty="0" smtClean="0"/>
              <a:t/>
            </a:r>
            <a:br>
              <a:rPr lang="en-US" altLang="en-US" sz="2000" b="0" dirty="0" smtClean="0"/>
            </a:br>
            <a:endParaRPr lang="en-US" altLang="en-US" sz="1800" dirty="0" smtClean="0"/>
          </a:p>
          <a:p>
            <a:pPr algn="ctr">
              <a:defRPr/>
            </a:pPr>
            <a:endParaRPr lang="en-US" altLang="en-US" sz="1800" i="1" dirty="0" smtClean="0"/>
          </a:p>
        </p:txBody>
      </p:sp>
      <p:sp>
        <p:nvSpPr>
          <p:cNvPr id="10244" name="Rectangle 3"/>
          <p:cNvSpPr>
            <a:spLocks noChangeArrowheads="1"/>
          </p:cNvSpPr>
          <p:nvPr/>
        </p:nvSpPr>
        <p:spPr bwMode="auto">
          <a:xfrm>
            <a:off x="688975" y="-530225"/>
            <a:ext cx="94329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lvl1pPr marL="342900" indent="-342900" defTabSz="957263">
              <a:spcBef>
                <a:spcPct val="20000"/>
              </a:spcBef>
              <a:spcAft>
                <a:spcPct val="100000"/>
              </a:spcAft>
              <a:tabLst>
                <a:tab pos="741363" algn="l"/>
              </a:tabLst>
              <a:defRPr sz="1900" b="1">
                <a:solidFill>
                  <a:schemeClr val="tx1"/>
                </a:solidFill>
                <a:latin typeface="Times New Roman" panose="02020603050405020304" pitchFamily="18" charset="0"/>
              </a:defRPr>
            </a:lvl1pPr>
            <a:lvl2pPr marL="742950" indent="-285750" defTabSz="957263">
              <a:spcBef>
                <a:spcPct val="20000"/>
              </a:spcBef>
              <a:buClr>
                <a:schemeClr val="tx1"/>
              </a:buClr>
              <a:buFont typeface="Zapf Dingbats" charset="2"/>
              <a:buChar char="l"/>
              <a:tabLst>
                <a:tab pos="741363" algn="l"/>
              </a:tabLst>
              <a:defRPr sz="1700" b="1">
                <a:solidFill>
                  <a:schemeClr val="tx1"/>
                </a:solidFill>
                <a:latin typeface="Times New Roman" panose="02020603050405020304" pitchFamily="18" charset="0"/>
              </a:defRPr>
            </a:lvl2pPr>
            <a:lvl3pPr marL="414338" defTabSz="957263">
              <a:spcBef>
                <a:spcPct val="20000"/>
              </a:spcBef>
              <a:buClr>
                <a:schemeClr val="tx1"/>
              </a:buClr>
              <a:buFont typeface="Zapf Dingbats" charset="2"/>
              <a:buChar char="l"/>
              <a:tabLst>
                <a:tab pos="741363" algn="l"/>
              </a:tabLst>
              <a:defRPr sz="1300" b="1">
                <a:solidFill>
                  <a:schemeClr val="tx1"/>
                </a:solidFill>
                <a:latin typeface="Times New Roman" panose="02020603050405020304" pitchFamily="18" charset="0"/>
              </a:defRPr>
            </a:lvl3pPr>
            <a:lvl4pPr marL="1600200" indent="-228600" defTabSz="957263">
              <a:spcBef>
                <a:spcPct val="20000"/>
              </a:spcBef>
              <a:tabLst>
                <a:tab pos="741363" algn="l"/>
              </a:tabLst>
              <a:defRPr sz="1300">
                <a:solidFill>
                  <a:schemeClr val="tx1"/>
                </a:solidFill>
                <a:latin typeface="Times New Roman" panose="02020603050405020304" pitchFamily="18" charset="0"/>
              </a:defRPr>
            </a:lvl4pPr>
            <a:lvl5pPr marL="2057400" indent="-228600" defTabSz="957263">
              <a:spcBef>
                <a:spcPct val="20000"/>
              </a:spcBef>
              <a:tabLst>
                <a:tab pos="741363" algn="l"/>
              </a:tabLst>
              <a:defRPr sz="1100">
                <a:solidFill>
                  <a:schemeClr val="tx1"/>
                </a:solidFill>
                <a:latin typeface="Times New Roman" panose="02020603050405020304" pitchFamily="18" charset="0"/>
              </a:defRPr>
            </a:lvl5pPr>
            <a:lvl6pPr marL="25146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6pPr>
            <a:lvl7pPr marL="29718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7pPr>
            <a:lvl8pPr marL="34290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8pPr>
            <a:lvl9pPr marL="38862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9pPr>
          </a:lstStyle>
          <a:p>
            <a:pPr lvl="2" algn="ctr">
              <a:spcAft>
                <a:spcPct val="20000"/>
              </a:spcAft>
              <a:buFont typeface="Zapf Dingbats" charset="2"/>
              <a:buNone/>
            </a:pPr>
            <a:endParaRPr lang="fr-FR" altLang="en-US" sz="2500"/>
          </a:p>
        </p:txBody>
      </p:sp>
      <p:sp>
        <p:nvSpPr>
          <p:cNvPr id="10245" name="Rectangle 2"/>
          <p:cNvSpPr>
            <a:spLocks noChangeArrowheads="1"/>
          </p:cNvSpPr>
          <p:nvPr/>
        </p:nvSpPr>
        <p:spPr bwMode="auto">
          <a:xfrm>
            <a:off x="685800" y="204192"/>
            <a:ext cx="8534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352" tIns="39676" rIns="79352" bIns="39676"/>
          <a:lstStyle>
            <a:lvl1pPr marL="342900" indent="-342900" defTabSz="957263">
              <a:spcBef>
                <a:spcPct val="20000"/>
              </a:spcBef>
              <a:spcAft>
                <a:spcPct val="100000"/>
              </a:spcAft>
              <a:tabLst>
                <a:tab pos="741363" algn="l"/>
              </a:tabLst>
              <a:defRPr sz="1900" b="1">
                <a:solidFill>
                  <a:schemeClr val="tx1"/>
                </a:solidFill>
                <a:latin typeface="Times New Roman" panose="02020603050405020304" pitchFamily="18" charset="0"/>
              </a:defRPr>
            </a:lvl1pPr>
            <a:lvl2pPr marL="249238" indent="-84138" defTabSz="957263">
              <a:spcBef>
                <a:spcPct val="20000"/>
              </a:spcBef>
              <a:buClr>
                <a:schemeClr val="tx1"/>
              </a:buClr>
              <a:buFont typeface="Zapf Dingbats" charset="2"/>
              <a:buChar char="l"/>
              <a:tabLst>
                <a:tab pos="741363" algn="l"/>
              </a:tabLst>
              <a:defRPr sz="1700" b="1">
                <a:solidFill>
                  <a:schemeClr val="tx1"/>
                </a:solidFill>
                <a:latin typeface="Times New Roman" panose="02020603050405020304" pitchFamily="18" charset="0"/>
              </a:defRPr>
            </a:lvl2pPr>
            <a:lvl3pPr marL="582613" indent="-168275" defTabSz="957263">
              <a:spcBef>
                <a:spcPct val="20000"/>
              </a:spcBef>
              <a:buClr>
                <a:schemeClr val="tx1"/>
              </a:buClr>
              <a:buFont typeface="Zapf Dingbats" charset="2"/>
              <a:buChar char="l"/>
              <a:tabLst>
                <a:tab pos="741363" algn="l"/>
              </a:tabLst>
              <a:defRPr sz="1300" b="1">
                <a:solidFill>
                  <a:schemeClr val="tx1"/>
                </a:solidFill>
                <a:latin typeface="Times New Roman" panose="02020603050405020304" pitchFamily="18" charset="0"/>
              </a:defRPr>
            </a:lvl3pPr>
            <a:lvl4pPr marL="1600200" indent="-228600" defTabSz="957263">
              <a:spcBef>
                <a:spcPct val="20000"/>
              </a:spcBef>
              <a:tabLst>
                <a:tab pos="741363" algn="l"/>
              </a:tabLst>
              <a:defRPr sz="1300">
                <a:solidFill>
                  <a:schemeClr val="tx1"/>
                </a:solidFill>
                <a:latin typeface="Times New Roman" panose="02020603050405020304" pitchFamily="18" charset="0"/>
              </a:defRPr>
            </a:lvl4pPr>
            <a:lvl5pPr marL="2057400" indent="-228600" defTabSz="957263">
              <a:spcBef>
                <a:spcPct val="20000"/>
              </a:spcBef>
              <a:tabLst>
                <a:tab pos="741363" algn="l"/>
              </a:tabLst>
              <a:defRPr sz="1100">
                <a:solidFill>
                  <a:schemeClr val="tx1"/>
                </a:solidFill>
                <a:latin typeface="Times New Roman" panose="02020603050405020304" pitchFamily="18" charset="0"/>
              </a:defRPr>
            </a:lvl5pPr>
            <a:lvl6pPr marL="25146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6pPr>
            <a:lvl7pPr marL="29718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7pPr>
            <a:lvl8pPr marL="34290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8pPr>
            <a:lvl9pPr marL="3886200" indent="-228600" defTabSz="957263" eaLnBrk="0" fontAlgn="base" hangingPunct="0">
              <a:spcBef>
                <a:spcPct val="20000"/>
              </a:spcBef>
              <a:spcAft>
                <a:spcPct val="0"/>
              </a:spcAft>
              <a:tabLst>
                <a:tab pos="741363" algn="l"/>
              </a:tabLst>
              <a:defRPr sz="1100">
                <a:solidFill>
                  <a:schemeClr val="tx1"/>
                </a:solidFill>
                <a:latin typeface="Times New Roman" panose="02020603050405020304" pitchFamily="18" charset="0"/>
              </a:defRPr>
            </a:lvl9pPr>
          </a:lstStyle>
          <a:p>
            <a:pPr lvl="2" algn="ctr">
              <a:buFont typeface="Zapf Dingbats" charset="2"/>
              <a:buNone/>
            </a:pPr>
            <a:r>
              <a:rPr lang="en-US" altLang="en-US" sz="2400" dirty="0" smtClean="0">
                <a:solidFill>
                  <a:srgbClr val="000000"/>
                </a:solidFill>
              </a:rPr>
              <a:t>Theory of generations Karl Mannheim</a:t>
            </a:r>
            <a:r>
              <a:rPr lang="en-US" altLang="en-US" sz="2400" dirty="0" smtClean="0">
                <a:ea typeface="MS PGothic" panose="020B0600070205080204" pitchFamily="34" charset="-128"/>
              </a:rPr>
              <a:t> (1928)</a:t>
            </a:r>
            <a:endParaRPr lang="en-US" altLang="en-US" sz="2400" dirty="0" smtClean="0"/>
          </a:p>
          <a:p>
            <a:pPr lvl="1" algn="ctr">
              <a:buFont typeface="Zapf Dingbats" charset="2"/>
              <a:buNone/>
            </a:pPr>
            <a:r>
              <a:rPr lang="en-US" altLang="en-US" sz="2000" b="0" dirty="0" smtClean="0"/>
              <a:t>New generations reveal disruptions in the cultural models of socialization</a:t>
            </a:r>
            <a:br>
              <a:rPr lang="en-US" altLang="en-US" sz="2000" b="0" dirty="0" smtClean="0"/>
            </a:br>
            <a:r>
              <a:rPr lang="en-US" altLang="en-US" sz="2000" b="0" dirty="0" smtClean="0"/>
              <a:t>(post WWI Germany)</a:t>
            </a:r>
          </a:p>
          <a:p>
            <a:pPr lvl="1" algn="ctr">
              <a:buFont typeface="Zapf Dingbats" charset="2"/>
              <a:buNone/>
            </a:pPr>
            <a:endParaRPr lang="en-US" altLang="en-US" sz="2000" b="0" dirty="0"/>
          </a:p>
          <a:p>
            <a:pPr lvl="1" algn="ctr">
              <a:buFont typeface="Zapf Dingbats" charset="2"/>
              <a:buNone/>
            </a:pPr>
            <a:endParaRPr lang="en-US" altLang="en-US" sz="2000" b="0" dirty="0" smtClean="0"/>
          </a:p>
          <a:p>
            <a:pPr lvl="1" algn="ctr">
              <a:buFont typeface="Zapf Dingbats" charset="2"/>
              <a:buNone/>
            </a:pPr>
            <a:endParaRPr lang="en-US" altLang="en-US" sz="2000" b="0" dirty="0"/>
          </a:p>
          <a:p>
            <a:pPr lvl="1" algn="ctr">
              <a:buFont typeface="Zapf Dingbats" charset="2"/>
              <a:buNone/>
            </a:pPr>
            <a:endParaRPr lang="en-US" altLang="en-US" sz="2000" b="0" dirty="0" smtClean="0"/>
          </a:p>
        </p:txBody>
      </p:sp>
      <p:sp>
        <p:nvSpPr>
          <p:cNvPr id="2" name="Rectangle 1"/>
          <p:cNvSpPr/>
          <p:nvPr/>
        </p:nvSpPr>
        <p:spPr>
          <a:xfrm>
            <a:off x="867272" y="3431449"/>
            <a:ext cx="8064896" cy="1323439"/>
          </a:xfrm>
          <a:prstGeom prst="rect">
            <a:avLst/>
          </a:prstGeom>
        </p:spPr>
        <p:txBody>
          <a:bodyPr wrap="square">
            <a:spAutoFit/>
          </a:bodyPr>
          <a:lstStyle/>
          <a:p>
            <a:pPr marL="414338" lvl="2" indent="0" algn="ctr">
              <a:buNone/>
              <a:defRPr/>
            </a:pPr>
            <a:r>
              <a:rPr lang="en-US" altLang="en-US" sz="2000" b="1" dirty="0"/>
              <a:t/>
            </a:r>
            <a:br>
              <a:rPr lang="en-US" altLang="en-US" sz="2000" b="1" dirty="0"/>
            </a:br>
            <a:r>
              <a:rPr lang="en-US" altLang="en-US" sz="2000" b="1" dirty="0" smtClean="0"/>
              <a:t>Norman Ryder (1965) </a:t>
            </a:r>
            <a:r>
              <a:rPr lang="en-US" altLang="en-US" sz="2000" dirty="0"/>
              <a:t/>
            </a:r>
            <a:br>
              <a:rPr lang="en-US" altLang="en-US" sz="2000" dirty="0"/>
            </a:br>
            <a:r>
              <a:rPr lang="en-US" altLang="en-US" sz="2000" dirty="0" smtClean="0"/>
              <a:t>“Cohort effect” as a major element of “demographic metabolism” </a:t>
            </a:r>
            <a:br>
              <a:rPr lang="en-US" altLang="en-US" sz="2000" dirty="0" smtClean="0"/>
            </a:br>
            <a:r>
              <a:rPr lang="en-US" altLang="en-US" sz="2000" dirty="0" smtClean="0"/>
              <a:t>(see Wolfgang Lutz 2013)</a:t>
            </a:r>
            <a:endParaRPr lang="en-US" dirty="0"/>
          </a:p>
        </p:txBody>
      </p:sp>
      <p:sp>
        <p:nvSpPr>
          <p:cNvPr id="3" name="Rectangle 2"/>
          <p:cNvSpPr/>
          <p:nvPr/>
        </p:nvSpPr>
        <p:spPr>
          <a:xfrm>
            <a:off x="354000" y="6436144"/>
            <a:ext cx="9329737" cy="246221"/>
          </a:xfrm>
          <a:prstGeom prst="rect">
            <a:avLst/>
          </a:prstGeom>
        </p:spPr>
        <p:txBody>
          <a:bodyPr wrap="square">
            <a:spAutoFit/>
          </a:bodyPr>
          <a:lstStyle/>
          <a:p>
            <a:r>
              <a:rPr lang="en-US" sz="1000" dirty="0">
                <a:solidFill>
                  <a:srgbClr val="000000"/>
                </a:solidFill>
                <a:latin typeface="Verdana" panose="020B0604030504040204" pitchFamily="34" charset="0"/>
              </a:rPr>
              <a:t>Lutz, W. 2013. Demographic metabolism: A predictive theory of socioeconomic change. Population and Development Review 38: 283–301.</a:t>
            </a:r>
            <a:endParaRPr lang="en-US" sz="1000" dirty="0"/>
          </a:p>
        </p:txBody>
      </p:sp>
      <p:sp>
        <p:nvSpPr>
          <p:cNvPr id="8" name="Rectangle 7"/>
          <p:cNvSpPr/>
          <p:nvPr/>
        </p:nvSpPr>
        <p:spPr>
          <a:xfrm>
            <a:off x="1011288" y="4625841"/>
            <a:ext cx="8064896" cy="1323439"/>
          </a:xfrm>
          <a:prstGeom prst="rect">
            <a:avLst/>
          </a:prstGeom>
        </p:spPr>
        <p:txBody>
          <a:bodyPr wrap="square">
            <a:spAutoFit/>
          </a:bodyPr>
          <a:lstStyle/>
          <a:p>
            <a:pPr marL="414338" lvl="2" indent="0" algn="ctr">
              <a:buNone/>
              <a:defRPr/>
            </a:pPr>
            <a:r>
              <a:rPr lang="en-US" altLang="en-US" sz="2000" b="1" dirty="0"/>
              <a:t/>
            </a:r>
            <a:br>
              <a:rPr lang="en-US" altLang="en-US" sz="2000" b="1" dirty="0"/>
            </a:br>
            <a:r>
              <a:rPr lang="en-US" altLang="en-US" sz="2000" b="1" dirty="0" smtClean="0"/>
              <a:t>Glen Elder (1974-1999) </a:t>
            </a:r>
            <a:r>
              <a:rPr lang="en-US" altLang="en-US" sz="2000" dirty="0"/>
              <a:t/>
            </a:r>
            <a:br>
              <a:rPr lang="en-US" altLang="en-US" sz="2000" dirty="0"/>
            </a:br>
            <a:r>
              <a:rPr lang="en-US" altLang="en-US" sz="2000" dirty="0" smtClean="0"/>
              <a:t>“Children of The Great Depression”: </a:t>
            </a:r>
            <a:br>
              <a:rPr lang="en-US" altLang="en-US" sz="2000" dirty="0" smtClean="0"/>
            </a:br>
            <a:r>
              <a:rPr lang="en-US" altLang="en-US" sz="2000" dirty="0" smtClean="0"/>
              <a:t>cohort trajectories, versus generation gaps, in the U.S. 1930s’ 1960s’</a:t>
            </a:r>
            <a:endParaRPr lang="en-US" dirty="0"/>
          </a:p>
        </p:txBody>
      </p:sp>
    </p:spTree>
    <p:extLst>
      <p:ext uri="{BB962C8B-B14F-4D97-AF65-F5344CB8AC3E}">
        <p14:creationId xmlns:p14="http://schemas.microsoft.com/office/powerpoint/2010/main" val="401208339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92960" y="476672"/>
            <a:ext cx="5214616" cy="5226050"/>
          </a:xfrm>
        </p:spPr>
        <p:txBody>
          <a:bodyPr/>
          <a:lstStyle/>
          <a:p>
            <a:r>
              <a:rPr lang="en-US" dirty="0" smtClean="0"/>
              <a:t>A Great Book!</a:t>
            </a:r>
            <a:br>
              <a:rPr lang="en-US" dirty="0" smtClean="0"/>
            </a:br>
            <a:r>
              <a:rPr lang="en-US" dirty="0" smtClean="0"/>
              <a:t/>
            </a:r>
            <a:br>
              <a:rPr lang="en-US" dirty="0" smtClean="0"/>
            </a:br>
            <a:r>
              <a:rPr lang="en-US" b="0" dirty="0" smtClean="0"/>
              <a:t>* a qualitative panel of Oakland/Berkeley </a:t>
            </a:r>
            <a:br>
              <a:rPr lang="en-US" b="0" dirty="0" smtClean="0"/>
            </a:br>
            <a:r>
              <a:rPr lang="en-US" b="0" dirty="0" smtClean="0"/>
              <a:t>	1920-1925 born children </a:t>
            </a:r>
            <a:r>
              <a:rPr lang="en-US" b="0" dirty="0"/>
              <a:t/>
            </a:r>
            <a:br>
              <a:rPr lang="en-US" b="0" dirty="0"/>
            </a:br>
            <a:r>
              <a:rPr lang="en-US" b="0" dirty="0"/>
              <a:t>* through economic depression and </a:t>
            </a:r>
            <a:r>
              <a:rPr lang="en-US" b="0" dirty="0" smtClean="0"/>
              <a:t>WWII </a:t>
            </a:r>
            <a:br>
              <a:rPr lang="en-US" b="0" dirty="0" smtClean="0"/>
            </a:br>
            <a:r>
              <a:rPr lang="en-US" b="0" dirty="0" smtClean="0"/>
              <a:t>* collective scars, trauma, resilience, recovery</a:t>
            </a:r>
            <a:br>
              <a:rPr lang="en-US" b="0" dirty="0" smtClean="0"/>
            </a:br>
            <a:r>
              <a:rPr lang="en-US" b="0" dirty="0"/>
              <a:t>* </a:t>
            </a:r>
            <a:r>
              <a:rPr lang="en-US" b="0" dirty="0" smtClean="0"/>
              <a:t>the effects of the </a:t>
            </a:r>
            <a:r>
              <a:rPr lang="en-US" b="0" dirty="0"/>
              <a:t>GI-Bill of rights </a:t>
            </a:r>
            <a:r>
              <a:rPr lang="en-US" b="0" dirty="0" smtClean="0"/>
              <a:t/>
            </a:r>
            <a:br>
              <a:rPr lang="en-US" b="0" dirty="0" smtClean="0"/>
            </a:br>
            <a:r>
              <a:rPr lang="en-US" b="0" dirty="0" smtClean="0"/>
              <a:t>	for upward mobility </a:t>
            </a:r>
            <a:br>
              <a:rPr lang="en-US" b="0" dirty="0" smtClean="0"/>
            </a:br>
            <a:endParaRPr lang="en-US" b="0" dirty="0" smtClean="0"/>
          </a:p>
          <a:p>
            <a:r>
              <a:rPr lang="en-US" dirty="0" smtClean="0"/>
              <a:t>And also for:</a:t>
            </a:r>
          </a:p>
          <a:p>
            <a:r>
              <a:rPr lang="en-US" b="0" dirty="0" smtClean="0"/>
              <a:t>	* life course theory</a:t>
            </a:r>
            <a:r>
              <a:rPr lang="en-US" b="0" dirty="0"/>
              <a:t/>
            </a:r>
            <a:br>
              <a:rPr lang="en-US" b="0" dirty="0"/>
            </a:br>
            <a:r>
              <a:rPr lang="en-US" b="0" dirty="0" smtClean="0"/>
              <a:t>* youth to adult life turning points </a:t>
            </a:r>
            <a:br>
              <a:rPr lang="en-US" b="0" dirty="0" smtClean="0"/>
            </a:br>
            <a:r>
              <a:rPr lang="en-US" b="0" dirty="0" smtClean="0"/>
              <a:t>* cohort qualitative follow up and 	generational identity</a:t>
            </a:r>
            <a:br>
              <a:rPr lang="en-US" b="0" dirty="0" smtClean="0"/>
            </a:br>
            <a:r>
              <a:rPr lang="en-US" b="0" dirty="0" smtClean="0"/>
              <a:t>* and also the dark side: </a:t>
            </a:r>
            <a:br>
              <a:rPr lang="en-US" b="0" dirty="0" smtClean="0"/>
            </a:br>
            <a:r>
              <a:rPr lang="en-US" b="0" dirty="0" smtClean="0"/>
              <a:t>the deep post-WWII gender inequality </a:t>
            </a:r>
            <a:br>
              <a:rPr lang="en-US" b="0" dirty="0" smtClean="0"/>
            </a:br>
            <a:endParaRPr lang="en-US" b="0" dirty="0" smtClean="0"/>
          </a:p>
        </p:txBody>
      </p:sp>
      <p:sp>
        <p:nvSpPr>
          <p:cNvPr id="4" name="Slide Number Placeholder 3"/>
          <p:cNvSpPr>
            <a:spLocks noGrp="1"/>
          </p:cNvSpPr>
          <p:nvPr>
            <p:ph type="sldNum" sz="quarter" idx="10"/>
          </p:nvPr>
        </p:nvSpPr>
        <p:spPr/>
        <p:txBody>
          <a:bodyPr/>
          <a:lstStyle/>
          <a:p>
            <a:pPr>
              <a:defRPr/>
            </a:pPr>
            <a:fld id="{E951483B-6ED8-42E0-A444-9D3BEED914FC}" type="slidenum">
              <a:rPr lang="fr-FR" smtClean="0"/>
              <a:pPr>
                <a:defRPr/>
              </a:pPr>
              <a:t>9</a:t>
            </a:fld>
            <a:endParaRPr lang="fr-FR"/>
          </a:p>
        </p:txBody>
      </p:sp>
      <p:pic>
        <p:nvPicPr>
          <p:cNvPr id="5" name="Picture 4"/>
          <p:cNvPicPr>
            <a:picLocks noChangeAspect="1"/>
          </p:cNvPicPr>
          <p:nvPr/>
        </p:nvPicPr>
        <p:blipFill>
          <a:blip r:embed="rId2"/>
          <a:stretch>
            <a:fillRect/>
          </a:stretch>
        </p:blipFill>
        <p:spPr>
          <a:xfrm>
            <a:off x="0" y="-42317"/>
            <a:ext cx="4520682" cy="6927701"/>
          </a:xfrm>
          <a:prstGeom prst="rect">
            <a:avLst/>
          </a:prstGeom>
        </p:spPr>
      </p:pic>
    </p:spTree>
    <p:extLst>
      <p:ext uri="{BB962C8B-B14F-4D97-AF65-F5344CB8AC3E}">
        <p14:creationId xmlns:p14="http://schemas.microsoft.com/office/powerpoint/2010/main" val="100837523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theme/theme1.xml><?xml version="1.0" encoding="utf-8"?>
<a:theme xmlns:a="http://schemas.openxmlformats.org/drawingml/2006/main" name="i&amp;e Consultants">
  <a:themeElements>
    <a:clrScheme name="i&amp;e Consultan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amp;e Consultant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i&amp;e Consultan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amp;e Consultan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amp;e Consultan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amp;e Consultan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amp;e Consultan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amp;e Consultan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amp;e Consultan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33767</TotalTime>
  <Words>6008</Words>
  <Application>Microsoft Office PowerPoint</Application>
  <PresentationFormat>A4 Paper (210x297 mm)</PresentationFormat>
  <Paragraphs>1042</Paragraphs>
  <Slides>50</Slides>
  <Notes>28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50</vt:i4>
      </vt:variant>
    </vt:vector>
  </HeadingPairs>
  <TitlesOfParts>
    <vt:vector size="62" baseType="lpstr">
      <vt:lpstr>MS PGothic</vt:lpstr>
      <vt:lpstr>Arial</vt:lpstr>
      <vt:lpstr>Arial Narrow</vt:lpstr>
      <vt:lpstr>Courier New</vt:lpstr>
      <vt:lpstr>Old English Text MT</vt:lpstr>
      <vt:lpstr>Papyrus</vt:lpstr>
      <vt:lpstr>Symbol</vt:lpstr>
      <vt:lpstr>Times New Roman</vt:lpstr>
      <vt:lpstr>Verdana</vt:lpstr>
      <vt:lpstr>Wingdings</vt:lpstr>
      <vt:lpstr>Zapf Dingbats</vt:lpstr>
      <vt:lpstr>i&amp;e Consultants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METHODS: THE APC ECONOMETRICS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Income (DHI) Gini inequality by cohort</vt:lpstr>
      <vt:lpstr>Inequality and income over countries and cohorts</vt:lpstr>
      <vt:lpstr>PowerPoint Presentation</vt:lpstr>
      <vt:lpstr>PowerPoint Presentation</vt:lpstr>
    </vt:vector>
  </TitlesOfParts>
  <Company>Groupe i&amp;e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i e</dc:creator>
  <cp:lastModifiedBy>karl</cp:lastModifiedBy>
  <cp:revision>405</cp:revision>
  <cp:lastPrinted>2003-04-09T17:48:13Z</cp:lastPrinted>
  <dcterms:created xsi:type="dcterms:W3CDTF">2002-01-29T11:09:42Z</dcterms:created>
  <dcterms:modified xsi:type="dcterms:W3CDTF">2021-07-07T11:19:44Z</dcterms:modified>
</cp:coreProperties>
</file>