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711" r:id="rId2"/>
    <p:sldId id="780" r:id="rId3"/>
    <p:sldId id="705" r:id="rId4"/>
    <p:sldId id="654" r:id="rId5"/>
    <p:sldId id="841" r:id="rId6"/>
    <p:sldId id="842" r:id="rId7"/>
    <p:sldId id="843" r:id="rId8"/>
    <p:sldId id="844" r:id="rId9"/>
    <p:sldId id="845" r:id="rId10"/>
    <p:sldId id="846" r:id="rId11"/>
    <p:sldId id="856" r:id="rId12"/>
    <p:sldId id="848" r:id="rId13"/>
    <p:sldId id="849" r:id="rId14"/>
    <p:sldId id="858" r:id="rId15"/>
    <p:sldId id="855" r:id="rId16"/>
    <p:sldId id="859" r:id="rId17"/>
    <p:sldId id="860" r:id="rId18"/>
    <p:sldId id="865" r:id="rId19"/>
    <p:sldId id="867" r:id="rId20"/>
    <p:sldId id="868" r:id="rId21"/>
    <p:sldId id="874" r:id="rId22"/>
    <p:sldId id="875" r:id="rId23"/>
    <p:sldId id="876" r:id="rId24"/>
    <p:sldId id="877" r:id="rId25"/>
    <p:sldId id="878" r:id="rId26"/>
    <p:sldId id="879" r:id="rId27"/>
    <p:sldId id="880" r:id="rId28"/>
    <p:sldId id="882" r:id="rId29"/>
    <p:sldId id="883" r:id="rId30"/>
    <p:sldId id="886" r:id="rId31"/>
    <p:sldId id="887" r:id="rId32"/>
    <p:sldId id="890" r:id="rId33"/>
    <p:sldId id="891" r:id="rId34"/>
    <p:sldId id="892" r:id="rId35"/>
    <p:sldId id="893" r:id="rId36"/>
    <p:sldId id="894" r:id="rId37"/>
    <p:sldId id="895" r:id="rId38"/>
    <p:sldId id="861" r:id="rId39"/>
    <p:sldId id="862" r:id="rId40"/>
  </p:sldIdLst>
  <p:sldSz cx="9906000" cy="6858000" type="A4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-3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073D9"/>
    <a:srgbClr val="3399FF"/>
    <a:srgbClr val="0090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6213" autoAdjust="0"/>
  </p:normalViewPr>
  <p:slideViewPr>
    <p:cSldViewPr>
      <p:cViewPr varScale="1">
        <p:scale>
          <a:sx n="110" d="100"/>
          <a:sy n="110" d="100"/>
        </p:scale>
        <p:origin x="78" y="102"/>
      </p:cViewPr>
      <p:guideLst>
        <p:guide orient="horz" pos="-3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D9301FDC-9341-48FA-B511-40F6E7C3C3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202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6113" y="744538"/>
            <a:ext cx="537686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EEA117A-97DB-4C2D-B471-6CC49C24E15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906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18C6F82-9919-418F-A1A2-51D5DB9C5AD8}" type="slidenum">
              <a:rPr lang="fr-FR" sz="1200"/>
              <a:pPr/>
              <a:t>1</a:t>
            </a:fld>
            <a:endParaRPr lang="fr-FR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776245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3631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18C6F82-9919-418F-A1A2-51D5DB9C5AD8}" type="slidenum">
              <a:rPr lang="fr-FR" sz="1200"/>
              <a:pPr/>
              <a:t>17</a:t>
            </a:fld>
            <a:endParaRPr lang="fr-FR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943379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50008" indent="-28846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53859" indent="-230772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15402" indent="-230772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76945" indent="-230772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38489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00032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61576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923119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04620DB8-BF28-451C-9FA5-95572BF2C0D0}" type="slidenum">
              <a:rPr lang="fr-FR" sz="1200"/>
              <a:pPr/>
              <a:t>23</a:t>
            </a:fld>
            <a:endParaRPr lang="fr-FR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664823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3FCE1D-8118-4711-8B0E-95F9DFF2F4F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682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Louis</a:t>
            </a:r>
            <a:endParaRPr lang="lb-LU" altLang="en-US" smtClean="0"/>
          </a:p>
        </p:txBody>
      </p:sp>
      <p:sp>
        <p:nvSpPr>
          <p:cNvPr id="5120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6225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3B91F37-4B12-489B-8E4C-D48D2615616F}" type="slidenum">
              <a:rPr lang="lb-LU" altLang="en-US" sz="1100"/>
              <a:pPr/>
              <a:t>38</a:t>
            </a:fld>
            <a:endParaRPr lang="lb-LU" altLang="en-US" sz="1100"/>
          </a:p>
        </p:txBody>
      </p:sp>
    </p:spTree>
    <p:extLst>
      <p:ext uri="{BB962C8B-B14F-4D97-AF65-F5344CB8AC3E}">
        <p14:creationId xmlns:p14="http://schemas.microsoft.com/office/powerpoint/2010/main" val="592272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46113" y="744538"/>
            <a:ext cx="5376862" cy="3722687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Louis</a:t>
            </a:r>
            <a:endParaRPr lang="lb-LU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0E0ECF-F178-4F17-9915-3F58EFF28632}" type="slidenum">
              <a:rPr lang="lb-LU" smtClean="0"/>
              <a:t>3</a:t>
            </a:fld>
            <a:endParaRPr lang="lb-LU"/>
          </a:p>
        </p:txBody>
      </p:sp>
    </p:spTree>
    <p:extLst>
      <p:ext uri="{BB962C8B-B14F-4D97-AF65-F5344CB8AC3E}">
        <p14:creationId xmlns:p14="http://schemas.microsoft.com/office/powerpoint/2010/main" val="12689916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18C6F82-9919-418F-A1A2-51D5DB9C5AD8}" type="slidenum">
              <a:rPr lang="fr-FR" sz="1200"/>
              <a:pPr/>
              <a:t>4</a:t>
            </a:fld>
            <a:endParaRPr lang="fr-FR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2140861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Louis</a:t>
            </a:r>
            <a:endParaRPr lang="lb-LU" altLang="en-US" smtClean="0"/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6225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2D7967-E275-4644-B138-BC0280144958}" type="slidenum">
              <a:rPr lang="lb-LU" altLang="en-US" sz="1100"/>
              <a:pPr/>
              <a:t>7</a:t>
            </a:fld>
            <a:endParaRPr lang="lb-LU" altLang="en-US" sz="1100"/>
          </a:p>
        </p:txBody>
      </p:sp>
    </p:spTree>
    <p:extLst>
      <p:ext uri="{BB962C8B-B14F-4D97-AF65-F5344CB8AC3E}">
        <p14:creationId xmlns:p14="http://schemas.microsoft.com/office/powerpoint/2010/main" val="14531587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Louis</a:t>
            </a:r>
            <a:endParaRPr lang="lb-LU" altLang="en-US" smtClean="0"/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6225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2D7967-E275-4644-B138-BC0280144958}" type="slidenum">
              <a:rPr lang="lb-LU" altLang="en-US" sz="1100"/>
              <a:pPr/>
              <a:t>9</a:t>
            </a:fld>
            <a:endParaRPr lang="lb-LU" altLang="en-US" sz="1100"/>
          </a:p>
        </p:txBody>
      </p:sp>
    </p:spTree>
    <p:extLst>
      <p:ext uri="{BB962C8B-B14F-4D97-AF65-F5344CB8AC3E}">
        <p14:creationId xmlns:p14="http://schemas.microsoft.com/office/powerpoint/2010/main" val="547236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de-DE" altLang="en-US" smtClean="0"/>
              <a:t>Louis</a:t>
            </a:r>
            <a:endParaRPr lang="lb-LU" altLang="en-US" smtClean="0"/>
          </a:p>
        </p:txBody>
      </p:sp>
      <p:sp>
        <p:nvSpPr>
          <p:cNvPr id="3686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6225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2D7967-E275-4644-B138-BC0280144958}" type="slidenum">
              <a:rPr lang="lb-LU" altLang="en-US" sz="1100"/>
              <a:pPr/>
              <a:t>10</a:t>
            </a:fld>
            <a:endParaRPr lang="lb-LU" altLang="en-US" sz="1100"/>
          </a:p>
        </p:txBody>
      </p:sp>
    </p:spTree>
    <p:extLst>
      <p:ext uri="{BB962C8B-B14F-4D97-AF65-F5344CB8AC3E}">
        <p14:creationId xmlns:p14="http://schemas.microsoft.com/office/powerpoint/2010/main" val="4252994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411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918C6F82-9919-418F-A1A2-51D5DB9C5AD8}" type="slidenum">
              <a:rPr lang="fr-FR" sz="1200"/>
              <a:pPr/>
              <a:t>12</a:t>
            </a:fld>
            <a:endParaRPr lang="fr-FR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886286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73934-D492-4443-9427-018DE5D6DDA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151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38088-31A5-4A1F-BB4B-0BD90719649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6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04E80-2BE0-4E77-A6ED-218C38F3497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319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3438" y="195263"/>
            <a:ext cx="2000250" cy="5846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9513" y="195263"/>
            <a:ext cx="5851525" cy="5846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12296-B39C-4F77-88E0-7E6B0D50F8C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66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-19869" y="0"/>
            <a:ext cx="9925869" cy="6858000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707" b="0" i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06D808E-7E19-DC48-9007-B22F73B89D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579" y="169905"/>
            <a:ext cx="1591463" cy="447119"/>
          </a:xfrm>
          <a:prstGeom prst="rect">
            <a:avLst/>
          </a:prstGeom>
        </p:spPr>
      </p:pic>
      <p:sp>
        <p:nvSpPr>
          <p:cNvPr id="5" name="Titre 24">
            <a:extLst>
              <a:ext uri="{FF2B5EF4-FFF2-40B4-BE49-F238E27FC236}">
                <a16:creationId xmlns:a16="http://schemas.microsoft.com/office/drawing/2014/main" id="{81C8B19B-066E-1B43-994F-D50BCF2B3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4652" y="2888800"/>
            <a:ext cx="4556696" cy="1080401"/>
          </a:xfrm>
          <a:noFill/>
        </p:spPr>
        <p:txBody>
          <a:bodyPr wrap="square" rtlCol="0">
            <a:spAutoFit/>
          </a:bodyPr>
          <a:lstStyle>
            <a:lvl1pPr algn="ctr">
              <a:defRPr lang="fr-FR" sz="3250" b="1" i="0">
                <a:solidFill>
                  <a:schemeClr val="bg1"/>
                </a:solidFill>
                <a:latin typeface="Arial" panose="020B0604020202020204" pitchFamily="34" charset="0"/>
                <a:ea typeface="Manrope Semibold" charset="0"/>
                <a:cs typeface="Manrope Semibold" charset="0"/>
              </a:defRPr>
            </a:lvl1pPr>
          </a:lstStyle>
          <a:p>
            <a:pPr marL="0" lvl="0"/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4009007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1483B-6ED8-42E0-A444-9D3BEED914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109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C429F-4CCA-4E27-8A46-802F3692F7D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934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0150" y="815975"/>
            <a:ext cx="3914775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67325" y="815975"/>
            <a:ext cx="3916363" cy="52260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BC96F-AE4D-4F20-B8B0-5D549A3D7F0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22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4572-860A-4A9F-B86F-FC78ED1DF10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981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83932-414C-4245-98A3-3565DA29DE3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5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AD061-6E93-4CFA-B6AF-C9B48B4BCAF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4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38F3C-BF7B-48D8-B8FB-B57512C3041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86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DD0A9-996C-469E-8A9C-B93B46E11FB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94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179513" y="195263"/>
            <a:ext cx="7448550" cy="32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9352" tIns="39676" rIns="79352" bIns="3967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Générations et classes sociales</a:t>
            </a:r>
          </a:p>
        </p:txBody>
      </p:sp>
      <p:sp>
        <p:nvSpPr>
          <p:cNvPr id="10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00150" y="815975"/>
            <a:ext cx="7983538" cy="522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9352" tIns="39676" rIns="79352" bIns="396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Line 22"/>
          <p:cNvSpPr>
            <a:spLocks noChangeShapeType="1"/>
          </p:cNvSpPr>
          <p:nvPr/>
        </p:nvSpPr>
        <p:spPr bwMode="auto">
          <a:xfrm>
            <a:off x="152400" y="152400"/>
            <a:ext cx="0" cy="6553200"/>
          </a:xfrm>
          <a:prstGeom prst="line">
            <a:avLst/>
          </a:prstGeom>
          <a:noFill/>
          <a:ln w="38100" cmpd="dbl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Line 23"/>
          <p:cNvSpPr>
            <a:spLocks noChangeShapeType="1"/>
          </p:cNvSpPr>
          <p:nvPr/>
        </p:nvSpPr>
        <p:spPr bwMode="auto">
          <a:xfrm>
            <a:off x="9753600" y="152400"/>
            <a:ext cx="0" cy="6553200"/>
          </a:xfrm>
          <a:prstGeom prst="line">
            <a:avLst/>
          </a:prstGeom>
          <a:noFill/>
          <a:ln w="38100" cmpd="dbl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Line 24"/>
          <p:cNvSpPr>
            <a:spLocks noChangeShapeType="1"/>
          </p:cNvSpPr>
          <p:nvPr/>
        </p:nvSpPr>
        <p:spPr bwMode="auto">
          <a:xfrm flipH="1" flipV="1">
            <a:off x="152400" y="152400"/>
            <a:ext cx="9601200" cy="0"/>
          </a:xfrm>
          <a:prstGeom prst="line">
            <a:avLst/>
          </a:prstGeom>
          <a:noFill/>
          <a:ln w="38100" cmpd="dbl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25"/>
          <p:cNvSpPr>
            <a:spLocks noChangeShapeType="1"/>
          </p:cNvSpPr>
          <p:nvPr/>
        </p:nvSpPr>
        <p:spPr bwMode="auto">
          <a:xfrm flipH="1">
            <a:off x="152400" y="6705600"/>
            <a:ext cx="9601200" cy="0"/>
          </a:xfrm>
          <a:prstGeom prst="line">
            <a:avLst/>
          </a:prstGeom>
          <a:noFill/>
          <a:ln w="38100" cmpd="dbl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92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248400"/>
            <a:ext cx="2057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3CDEE65-08A2-4211-81D6-E9549143CC7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ft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5pPr>
      <a:lvl6pPr marL="457200"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6pPr>
      <a:lvl7pPr marL="914400"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7pPr>
      <a:lvl8pPr marL="1371600"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8pPr>
      <a:lvl9pPr marL="1828800" algn="l" defTabSz="957263" rtl="0" eaLnBrk="0" fontAlgn="base" hangingPunct="0">
        <a:spcBef>
          <a:spcPct val="0"/>
        </a:spcBef>
        <a:spcAft>
          <a:spcPct val="0"/>
        </a:spcAft>
        <a:defRPr sz="13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957263" rtl="0" eaLnBrk="0" fontAlgn="base" hangingPunct="0">
        <a:spcBef>
          <a:spcPct val="20000"/>
        </a:spcBef>
        <a:spcAft>
          <a:spcPct val="100000"/>
        </a:spcAft>
        <a:tabLst>
          <a:tab pos="741363" algn="l"/>
        </a:tabLst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249238" indent="-84138" algn="l" defTabSz="95726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Zapf Dingbats" charset="2"/>
        <a:buChar char="l"/>
        <a:tabLst>
          <a:tab pos="741363" algn="l"/>
        </a:tabLst>
        <a:defRPr sz="1700" b="1">
          <a:solidFill>
            <a:schemeClr val="tx1"/>
          </a:solidFill>
          <a:latin typeface="+mn-lt"/>
        </a:defRPr>
      </a:lvl2pPr>
      <a:lvl3pPr marL="582613" indent="-168275" algn="l" defTabSz="95726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Zapf Dingbats" charset="2"/>
        <a:buChar char="l"/>
        <a:tabLst>
          <a:tab pos="741363" algn="l"/>
        </a:tabLst>
        <a:defRPr sz="1300" b="1">
          <a:solidFill>
            <a:schemeClr val="tx1"/>
          </a:solidFill>
          <a:latin typeface="+mn-lt"/>
        </a:defRPr>
      </a:lvl3pPr>
      <a:lvl4pPr marL="747713" indent="623888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300">
          <a:solidFill>
            <a:schemeClr val="tx1"/>
          </a:solidFill>
          <a:latin typeface="+mn-lt"/>
        </a:defRPr>
      </a:lvl4pPr>
      <a:lvl5pPr marL="995363" indent="74613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100">
          <a:solidFill>
            <a:schemeClr val="tx1"/>
          </a:solidFill>
          <a:latin typeface="+mn-lt"/>
        </a:defRPr>
      </a:lvl5pPr>
      <a:lvl6pPr marL="1452563" indent="74613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100">
          <a:solidFill>
            <a:schemeClr val="tx1"/>
          </a:solidFill>
          <a:latin typeface="+mn-lt"/>
        </a:defRPr>
      </a:lvl6pPr>
      <a:lvl7pPr marL="1909763" indent="74613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100">
          <a:solidFill>
            <a:schemeClr val="tx1"/>
          </a:solidFill>
          <a:latin typeface="+mn-lt"/>
        </a:defRPr>
      </a:lvl7pPr>
      <a:lvl8pPr marL="2366963" indent="74613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100">
          <a:solidFill>
            <a:schemeClr val="tx1"/>
          </a:solidFill>
          <a:latin typeface="+mn-lt"/>
        </a:defRPr>
      </a:lvl8pPr>
      <a:lvl9pPr marL="2824163" indent="74613" algn="l" defTabSz="957263" rtl="0" eaLnBrk="0" fontAlgn="base" hangingPunct="0">
        <a:spcBef>
          <a:spcPct val="20000"/>
        </a:spcBef>
        <a:spcAft>
          <a:spcPct val="0"/>
        </a:spcAft>
        <a:tabLst>
          <a:tab pos="741363" algn="l"/>
        </a:tabLst>
        <a:defRPr sz="11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en.uni.l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d.world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hyperlink" Target="http://www.louischauvel.org/twir_lis.do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en.uni.l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louischauvel.org/LIS_LCb1.tx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uischauvel.org/LIS_LCb1.txt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louischauvel.org/LIS_LCb2.tx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uischauvel.org/LIS_LCb2.tx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en.uni.lu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louischauvel.org/kk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uischauvel.org/abghmethodov31.pdf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28.png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uischauvel.org/LIS_WS_2021_LCb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uischauvel.org/LIS_LCb3.txt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uischauvel.org/LWS_ChauvelBarHaimHartungVanKerm_final_clean.docx" TargetMode="External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en.uni.l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.springer.com/article/10.1186/s40711-020-00135-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theatlantic.com/business/archive/2012/04/why-is-mumbai-the-most-expensive-city-in-the-world-for-locals/255741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rros.hse.ru/article/view/11356/12455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d.world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991A9D-D730-49AF-92A2-375396CBF1F7}" type="slidenum">
              <a:rPr lang="fr-FR" sz="1400">
                <a:latin typeface="Old English Text MT" pitchFamily="66" charset="0"/>
              </a:rPr>
              <a:pPr/>
              <a:t>1</a:t>
            </a:fld>
            <a:endParaRPr lang="fr-FR" sz="1400">
              <a:latin typeface="Old English Text MT" pitchFamily="66" charset="0"/>
            </a:endParaRP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75666" y="-269081"/>
            <a:ext cx="10714038" cy="4376738"/>
          </a:xfrm>
          <a:noFill/>
        </p:spPr>
        <p:txBody>
          <a:bodyPr/>
          <a:lstStyle/>
          <a:p>
            <a:pPr marL="0" indent="0"/>
            <a:endParaRPr lang="en-US" sz="1800" dirty="0" smtClean="0">
              <a:latin typeface="Old English Text MT" pitchFamily="66" charset="0"/>
            </a:endParaRPr>
          </a:p>
          <a:p>
            <a:pPr marL="0" indent="0" algn="ctr"/>
            <a:endParaRPr lang="en-GB" altLang="ja-JP" sz="3300" dirty="0" smtClean="0">
              <a:latin typeface="Old English Text MT" pitchFamily="66" charset="0"/>
              <a:ea typeface="MS PGothic" pitchFamily="34" charset="-128"/>
            </a:endParaRPr>
          </a:p>
          <a:p>
            <a:pPr marL="0" indent="0" algn="ctr"/>
            <a:r>
              <a:rPr lang="en-US" sz="4400" cap="small" dirty="0" smtClean="0"/>
              <a:t/>
            </a:r>
            <a:br>
              <a:rPr lang="en-US" sz="4400" cap="small" dirty="0" smtClean="0"/>
            </a:br>
            <a:r>
              <a:rPr lang="en-US" sz="4400" cap="small" dirty="0"/>
              <a:t>Extreme </a:t>
            </a:r>
            <a:r>
              <a:rPr lang="en-US" sz="4400" cap="small" dirty="0" smtClean="0"/>
              <a:t>Inequalities</a:t>
            </a:r>
            <a:r>
              <a:rPr lang="en-US" sz="4800" cap="small" dirty="0" smtClean="0"/>
              <a:t/>
            </a:r>
            <a:br>
              <a:rPr lang="en-US" sz="4800" cap="small" dirty="0" smtClean="0"/>
            </a:br>
            <a:endParaRPr lang="fr-FR" altLang="ja-JP" sz="4400" dirty="0" smtClean="0">
              <a:ea typeface="MS PGothic" pitchFamily="34" charset="-128"/>
            </a:endParaRP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720975" y="260648"/>
            <a:ext cx="61833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/>
          <a:lstStyle/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4400" dirty="0">
                <a:latin typeface="+mn-lt"/>
              </a:rPr>
              <a:t>Louis Chauvel </a:t>
            </a: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dirty="0">
                <a:latin typeface="Old English Text MT" pitchFamily="66" charset="0"/>
              </a:rPr>
              <a:t>Pr Dr </a:t>
            </a:r>
            <a:r>
              <a:rPr lang="fr-FR" sz="1800" dirty="0" err="1">
                <a:latin typeface="Old English Text MT" pitchFamily="66" charset="0"/>
              </a:rPr>
              <a:t>at</a:t>
            </a:r>
            <a:r>
              <a:rPr lang="fr-FR" sz="1800" dirty="0">
                <a:latin typeface="Old English Text MT" pitchFamily="66" charset="0"/>
              </a:rPr>
              <a:t> </a:t>
            </a:r>
            <a:r>
              <a:rPr lang="fr-FR" sz="1800" dirty="0" err="1">
                <a:latin typeface="Old English Text MT" pitchFamily="66" charset="0"/>
              </a:rPr>
              <a:t>University</a:t>
            </a:r>
            <a:r>
              <a:rPr lang="fr-FR" sz="1800" dirty="0">
                <a:latin typeface="Old English Text MT" pitchFamily="66" charset="0"/>
              </a:rPr>
              <a:t> of Luxembourg</a:t>
            </a:r>
            <a:br>
              <a:rPr lang="fr-FR" sz="1800" dirty="0">
                <a:latin typeface="Old English Text MT" pitchFamily="66" charset="0"/>
              </a:rPr>
            </a:b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 smtClean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 smtClean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b="1" dirty="0" smtClean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b="1" dirty="0" smtClean="0">
                <a:latin typeface="+mj-lt"/>
              </a:rPr>
              <a:t>louis.chauvel@uni.lu</a:t>
            </a:r>
            <a:r>
              <a:rPr lang="fr-FR" sz="1800" b="1" dirty="0">
                <a:latin typeface="+mj-lt"/>
              </a:rPr>
              <a:t/>
            </a:r>
            <a:br>
              <a:rPr lang="fr-FR" sz="1800" b="1" dirty="0">
                <a:latin typeface="+mj-lt"/>
              </a:rPr>
            </a:br>
            <a:r>
              <a:rPr lang="fr-FR" sz="1800" b="1" dirty="0">
                <a:latin typeface="+mj-lt"/>
              </a:rPr>
              <a:t>http://www.louischauvel.org </a:t>
            </a:r>
          </a:p>
        </p:txBody>
      </p:sp>
      <p:pic>
        <p:nvPicPr>
          <p:cNvPr id="205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39" y="3175266"/>
            <a:ext cx="2081313" cy="10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5"/>
          <p:cNvSpPr>
            <a:spLocks noChangeArrowheads="1"/>
          </p:cNvSpPr>
          <p:nvPr/>
        </p:nvSpPr>
        <p:spPr bwMode="auto">
          <a:xfrm>
            <a:off x="0" y="-1588"/>
            <a:ext cx="184150" cy="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Old English Text MT" pitchFamily="66" charset="0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0" y="1643063"/>
            <a:ext cx="2254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Old English Text MT" pitchFamily="66" charset="0"/>
                <a:cs typeface="Times New Roman" pitchFamily="18" charset="0"/>
              </a:rPr>
              <a:t> </a:t>
            </a:r>
            <a:endParaRPr lang="en-US">
              <a:latin typeface="Old English Text MT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367071" y="1495016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LIS July 2021</a:t>
            </a:r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1794" y="4152683"/>
            <a:ext cx="2407292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800" b="1" dirty="0">
                <a:latin typeface="Papyrus" pitchFamily="66" charset="0"/>
              </a:rPr>
              <a:t>IRSEI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Institute for Research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on  Socio-Economic 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Inequality</a:t>
            </a:r>
          </a:p>
        </p:txBody>
      </p:sp>
      <p:pic>
        <p:nvPicPr>
          <p:cNvPr id="10" name="Picture 4" descr="Fonds National de la Recherche Luxembou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291149"/>
            <a:ext cx="3760224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Résultats de recherche d'images pour « lisdatacenter 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" y="1162597"/>
            <a:ext cx="1880112" cy="21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792074" y="3060251"/>
            <a:ext cx="662232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/>
              <a:t>How extreme are extreme inequalities ?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Joint </a:t>
            </a:r>
            <a:r>
              <a:rPr lang="en-US" dirty="0"/>
              <a:t>income and wealth distributions in comparison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56656" y="1807788"/>
            <a:ext cx="8052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smtClean="0"/>
              <a:t>www.louischauvel.org/LIS_2021_LCb.pptx</a:t>
            </a:r>
            <a:r>
              <a:rPr lang="en-US" dirty="0"/>
              <a:t>  </a:t>
            </a:r>
          </a:p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870697" y="5505271"/>
            <a:ext cx="8052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Download these slides here</a:t>
            </a:r>
          </a:p>
          <a:p>
            <a:r>
              <a:rPr lang="en-US" dirty="0"/>
              <a:t>http://</a:t>
            </a:r>
            <a:r>
              <a:rPr lang="en-US" dirty="0" smtClean="0"/>
              <a:t>www.louischauvel.org/LIS_WS_2021_LCb.pptx    </a:t>
            </a:r>
            <a:r>
              <a:rPr lang="en-US" dirty="0"/>
              <a:t>  </a:t>
            </a:r>
          </a:p>
          <a:p>
            <a:r>
              <a:rPr lang="en-US" dirty="0" smtClean="0"/>
              <a:t>Or follow link here </a:t>
            </a:r>
            <a:r>
              <a:rPr lang="en-US" u="sng" dirty="0" smtClean="0"/>
              <a:t>http</a:t>
            </a:r>
            <a:r>
              <a:rPr lang="en-US" u="sng" dirty="0"/>
              <a:t>://www.louischauvel.org/</a:t>
            </a:r>
          </a:p>
        </p:txBody>
      </p:sp>
    </p:spTree>
    <p:extLst>
      <p:ext uri="{BB962C8B-B14F-4D97-AF65-F5344CB8AC3E}">
        <p14:creationId xmlns:p14="http://schemas.microsoft.com/office/powerpoint/2010/main" val="413765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6696869" y="4895666"/>
            <a:ext cx="1878013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57C761-8A04-4B6C-8A96-A0A8879CB7A8}" type="slidenum">
              <a:rPr lang="fr-CH" altLang="en-US" sz="1138">
                <a:latin typeface="Calibri" panose="020F0502020204030204" pitchFamily="34" charset="0"/>
                <a:cs typeface="Calibri" panose="020F0502020204030204" pitchFamily="34" charset="0"/>
              </a:rPr>
              <a:pPr/>
              <a:t>10</a:t>
            </a:fld>
            <a:endParaRPr lang="fr-CH" altLang="en-US" sz="1138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79214" y="1076059"/>
            <a:ext cx="8534226" cy="355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474" tIns="32237" rIns="64474" bIns="32237"/>
          <a:lstStyle>
            <a:lvl1pPr marL="0" indent="0" algn="ctr" defTabSz="957263" rtl="0" eaLnBrk="0" fontAlgn="base" hangingPunct="0">
              <a:spcBef>
                <a:spcPct val="20000"/>
              </a:spcBef>
              <a:spcAft>
                <a:spcPct val="100000"/>
              </a:spcAft>
              <a:buNone/>
              <a:tabLst>
                <a:tab pos="741363" algn="l"/>
              </a:tabLst>
              <a:defRPr sz="1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700" b="1">
                <a:solidFill>
                  <a:schemeClr val="tx1"/>
                </a:solidFill>
                <a:latin typeface="+mn-lt"/>
              </a:defRPr>
            </a:lvl2pPr>
            <a:lvl3pPr marL="914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300" b="1">
                <a:solidFill>
                  <a:schemeClr val="tx1"/>
                </a:solidFill>
                <a:latin typeface="+mn-lt"/>
              </a:defRPr>
            </a:lvl3pPr>
            <a:lvl4pPr marL="1371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300">
                <a:solidFill>
                  <a:schemeClr val="tx1"/>
                </a:solidFill>
                <a:latin typeface="+mn-lt"/>
              </a:defRPr>
            </a:lvl4pPr>
            <a:lvl5pPr marL="18288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5pPr>
            <a:lvl6pPr marL="22860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6pPr>
            <a:lvl7pPr marL="2743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7pPr>
            <a:lvl8pPr marL="3200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8pPr>
            <a:lvl9pPr marL="3657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950" dirty="0"/>
              <a:t>Big Wealth is Back</a:t>
            </a:r>
            <a:endParaRPr lang="fr-FR" altLang="en-US" sz="195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97551" y="1331716"/>
            <a:ext cx="7647883" cy="3993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14694" y="1550023"/>
            <a:ext cx="8974809" cy="459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b="1" dirty="0">
                <a:solidFill>
                  <a:srgbClr val="333333"/>
                </a:solidFill>
                <a:latin typeface="-apple-system"/>
              </a:rPr>
              <a:t>Top wealth (top 1% of the population’s </a:t>
            </a:r>
            <a:r>
              <a:rPr lang="en-US" sz="1950" b="1" dirty="0" smtClean="0">
                <a:solidFill>
                  <a:srgbClr val="333333"/>
                </a:solidFill>
                <a:latin typeface="-apple-system"/>
              </a:rPr>
              <a:t/>
            </a:r>
            <a:br>
              <a:rPr lang="en-US" sz="1950" b="1" dirty="0" smtClean="0">
                <a:solidFill>
                  <a:srgbClr val="333333"/>
                </a:solidFill>
                <a:latin typeface="-apple-system"/>
              </a:rPr>
            </a:br>
            <a:r>
              <a:rPr lang="en-US" sz="1950" b="1" dirty="0" smtClean="0">
                <a:solidFill>
                  <a:srgbClr val="333333"/>
                </a:solidFill>
                <a:latin typeface="-apple-system"/>
              </a:rPr>
              <a:t>average </a:t>
            </a:r>
            <a:r>
              <a:rPr lang="en-US" sz="1950" b="1" dirty="0">
                <a:solidFill>
                  <a:srgbClr val="333333"/>
                </a:solidFill>
                <a:latin typeface="-apple-system"/>
              </a:rPr>
              <a:t>net wealth) to average income ratio </a:t>
            </a:r>
            <a:r>
              <a:rPr lang="en-US" sz="1950" b="1" dirty="0" smtClean="0">
                <a:solidFill>
                  <a:srgbClr val="333333"/>
                </a:solidFill>
                <a:latin typeface="-apple-system"/>
              </a:rPr>
              <a:t>TWIR </a:t>
            </a:r>
            <a:r>
              <a:rPr lang="en-US" sz="1950" b="1" dirty="0">
                <a:solidFill>
                  <a:srgbClr val="333333"/>
                </a:solidFill>
                <a:latin typeface="-apple-system"/>
              </a:rPr>
              <a:t>in the US and France. </a:t>
            </a: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fr-LU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</p:txBody>
      </p:sp>
      <p:pic>
        <p:nvPicPr>
          <p:cNvPr id="2052" name="Picture 4" descr="figur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475" y="2564904"/>
            <a:ext cx="5451246" cy="395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49704" y="691098"/>
            <a:ext cx="78251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dirty="0"/>
              <a:t>Problematic trends II: </a:t>
            </a:r>
            <a:r>
              <a:rPr lang="en-US" sz="1800" dirty="0"/>
              <a:t>the </a:t>
            </a:r>
            <a:r>
              <a:rPr lang="en-US" sz="1800" b="1" dirty="0" smtClean="0"/>
              <a:t>TOP </a:t>
            </a:r>
            <a:r>
              <a:rPr lang="en-US" sz="2000" b="1" dirty="0" smtClean="0"/>
              <a:t>Wealth </a:t>
            </a:r>
            <a:r>
              <a:rPr lang="en-US" sz="2000" b="1" dirty="0"/>
              <a:t>to Income Ratio T</a:t>
            </a:r>
            <a:r>
              <a:rPr lang="en-US" sz="2000" b="1" dirty="0" smtClean="0"/>
              <a:t>WIR</a:t>
            </a:r>
            <a:endParaRPr lang="en-US" sz="1950" dirty="0"/>
          </a:p>
        </p:txBody>
      </p:sp>
      <p:sp>
        <p:nvSpPr>
          <p:cNvPr id="8" name="Rectangle 7"/>
          <p:cNvSpPr/>
          <p:nvPr/>
        </p:nvSpPr>
        <p:spPr>
          <a:xfrm>
            <a:off x="6942700" y="1125928"/>
            <a:ext cx="24054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Gentium"/>
              </a:rPr>
              <a:t>Pronunciation: </a:t>
            </a:r>
          </a:p>
          <a:p>
            <a:r>
              <a:rPr lang="en-US" dirty="0" err="1" smtClean="0">
                <a:latin typeface="Gentium"/>
              </a:rPr>
              <a:t>Twir</a:t>
            </a:r>
            <a:r>
              <a:rPr lang="en-US" dirty="0" smtClean="0">
                <a:latin typeface="Gentium"/>
              </a:rPr>
              <a:t> = /</a:t>
            </a:r>
            <a:r>
              <a:rPr lang="en-US" dirty="0" err="1" smtClean="0">
                <a:latin typeface="Gentium"/>
              </a:rPr>
              <a:t>t’waɪə</a:t>
            </a:r>
            <a:r>
              <a:rPr lang="en-US" dirty="0" smtClean="0">
                <a:latin typeface="Gentium"/>
              </a:rPr>
              <a:t>(ɹ</a:t>
            </a:r>
            <a:r>
              <a:rPr lang="en-US" dirty="0">
                <a:latin typeface="Gentium"/>
              </a:rPr>
              <a:t>)/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04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187475"/>
            <a:ext cx="8543925" cy="580264"/>
          </a:xfrm>
        </p:spPr>
        <p:txBody>
          <a:bodyPr/>
          <a:lstStyle/>
          <a:p>
            <a:r>
              <a:rPr lang="fr-LU" dirty="0" err="1" smtClean="0">
                <a:solidFill>
                  <a:schemeClr val="tx1"/>
                </a:solidFill>
              </a:rPr>
              <a:t>Wid.world</a:t>
            </a:r>
            <a:r>
              <a:rPr lang="fr-LU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724473" y="1740187"/>
            <a:ext cx="28386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/>
              <a:t>Wealth is back (U.S. to its level of 1913)</a:t>
            </a:r>
            <a:endParaRPr lang="en-US" sz="1300" dirty="0"/>
          </a:p>
        </p:txBody>
      </p:sp>
      <p:sp>
        <p:nvSpPr>
          <p:cNvPr id="23" name="Rectangle 22"/>
          <p:cNvSpPr/>
          <p:nvPr/>
        </p:nvSpPr>
        <p:spPr>
          <a:xfrm>
            <a:off x="2179087" y="668255"/>
            <a:ext cx="788544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ts val="244"/>
              </a:spcBef>
              <a:spcAft>
                <a:spcPts val="108"/>
              </a:spcAft>
            </a:pPr>
            <a:r>
              <a:rPr lang="en-US" sz="975" b="1" dirty="0"/>
              <a:t>Figure 1. TWIR in France (bold), Great Britain (dashed) and the U.S (1900-2015)</a:t>
            </a:r>
            <a:endParaRPr lang="en-US" sz="975" dirty="0"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5511422"/>
            <a:ext cx="9938337" cy="442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Source: Author’s calculations based on the WID, 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  <a:hlinkClick r:id="rId3"/>
              </a:rPr>
              <a:t>https://wid.world/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 , see </a:t>
            </a:r>
            <a:r>
              <a:rPr lang="en-US" sz="1138" dirty="0" err="1">
                <a:latin typeface="Calibri" panose="020F0502020204030204" pitchFamily="34" charset="0"/>
                <a:ea typeface="MS Mincho"/>
                <a:cs typeface="Helvetica" pitchFamily="34" charset="0"/>
              </a:rPr>
              <a:t>Alvaredo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 et al. (2017). Replication file: </a:t>
            </a:r>
            <a:r>
              <a:rPr lang="en-US" sz="1138" dirty="0" smtClean="0">
                <a:latin typeface="Calibri" panose="020F0502020204030204" pitchFamily="34" charset="0"/>
                <a:ea typeface="MS Mincho"/>
                <a:cs typeface="Helvetica" pitchFamily="34" charset="0"/>
                <a:hlinkClick r:id="rId4"/>
              </a:rPr>
              <a:t>www.louischauvel.org/twir_lis.do</a:t>
            </a:r>
            <a:r>
              <a:rPr lang="en-US" sz="1138" dirty="0" smtClean="0">
                <a:latin typeface="Calibri" panose="020F0502020204030204" pitchFamily="34" charset="0"/>
                <a:ea typeface="MS Mincho"/>
                <a:cs typeface="Helvetica" pitchFamily="34" charset="0"/>
              </a:rPr>
              <a:t>    </a:t>
            </a:r>
            <a:endParaRPr lang="en-US" sz="1788" dirty="0"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/>
          <p:nvPr/>
        </p:nvPicPr>
        <p:blipFill>
          <a:blip r:embed="rId5"/>
          <a:stretch>
            <a:fillRect/>
          </a:stretch>
        </p:blipFill>
        <p:spPr>
          <a:xfrm>
            <a:off x="342840" y="1669678"/>
            <a:ext cx="6114096" cy="3724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762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991A9D-D730-49AF-92A2-375396CBF1F7}" type="slidenum">
              <a:rPr lang="fr-FR" sz="1400">
                <a:latin typeface="Old English Text MT" pitchFamily="66" charset="0"/>
              </a:rPr>
              <a:pPr/>
              <a:t>12</a:t>
            </a:fld>
            <a:endParaRPr lang="fr-FR" sz="1400">
              <a:latin typeface="Old English Text MT" pitchFamily="66" charset="0"/>
            </a:endParaRP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75666" y="-269081"/>
            <a:ext cx="10714038" cy="4376738"/>
          </a:xfrm>
          <a:noFill/>
        </p:spPr>
        <p:txBody>
          <a:bodyPr/>
          <a:lstStyle/>
          <a:p>
            <a:pPr marL="0" indent="0"/>
            <a:endParaRPr lang="en-US" sz="1800" dirty="0" smtClean="0">
              <a:latin typeface="Old English Text MT" pitchFamily="66" charset="0"/>
            </a:endParaRPr>
          </a:p>
          <a:p>
            <a:pPr marL="0" indent="0" algn="ctr"/>
            <a:endParaRPr lang="en-GB" altLang="ja-JP" sz="3300" dirty="0" smtClean="0">
              <a:latin typeface="Old English Text MT" pitchFamily="66" charset="0"/>
              <a:ea typeface="MS PGothic" pitchFamily="34" charset="-128"/>
            </a:endParaRPr>
          </a:p>
          <a:p>
            <a:pPr marL="0" indent="0" algn="ctr"/>
            <a:r>
              <a:rPr lang="en-US" sz="3600" cap="small" dirty="0" smtClean="0"/>
              <a:t>Extreme inequality</a:t>
            </a:r>
            <a:r>
              <a:rPr lang="en-US" sz="3600" cap="small" dirty="0"/>
              <a:t/>
            </a:r>
            <a:br>
              <a:rPr lang="en-US" sz="3600" cap="small" dirty="0"/>
            </a:br>
            <a:r>
              <a:rPr lang="en-US" sz="3600" cap="small" dirty="0" smtClean="0"/>
              <a:t>PART 2: </a:t>
            </a:r>
            <a:r>
              <a:rPr lang="fr-FR" sz="3300" dirty="0">
                <a:ea typeface="MS PGothic" pitchFamily="34" charset="-128"/>
              </a:rPr>
              <a:t/>
            </a:r>
            <a:br>
              <a:rPr lang="fr-FR" sz="3300" dirty="0">
                <a:ea typeface="MS PGothic" pitchFamily="34" charset="-128"/>
              </a:rPr>
            </a:br>
            <a:r>
              <a:rPr lang="en-US" sz="3300" dirty="0" smtClean="0">
                <a:ea typeface="MS PGothic" pitchFamily="34" charset="-128"/>
              </a:rPr>
              <a:t>The TWIR, LIS source</a:t>
            </a:r>
            <a:endParaRPr lang="en-US" sz="3600" cap="small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720975" y="333375"/>
            <a:ext cx="61833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/>
          <a:lstStyle/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4400" dirty="0">
                <a:latin typeface="+mn-lt"/>
              </a:rPr>
              <a:t>Louis Chauvel </a:t>
            </a: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dirty="0">
                <a:latin typeface="Old English Text MT" pitchFamily="66" charset="0"/>
              </a:rPr>
              <a:t>Pr Dr </a:t>
            </a:r>
            <a:r>
              <a:rPr lang="fr-FR" sz="1800" dirty="0" err="1">
                <a:latin typeface="Old English Text MT" pitchFamily="66" charset="0"/>
              </a:rPr>
              <a:t>at</a:t>
            </a:r>
            <a:r>
              <a:rPr lang="fr-FR" sz="1800" dirty="0">
                <a:latin typeface="Old English Text MT" pitchFamily="66" charset="0"/>
              </a:rPr>
              <a:t> </a:t>
            </a:r>
            <a:r>
              <a:rPr lang="fr-FR" sz="1800" dirty="0" err="1">
                <a:latin typeface="Old English Text MT" pitchFamily="66" charset="0"/>
              </a:rPr>
              <a:t>University</a:t>
            </a:r>
            <a:r>
              <a:rPr lang="fr-FR" sz="1800" dirty="0">
                <a:latin typeface="Old English Text MT" pitchFamily="66" charset="0"/>
              </a:rPr>
              <a:t> of Luxembourg</a:t>
            </a:r>
            <a:br>
              <a:rPr lang="fr-FR" sz="1800" dirty="0">
                <a:latin typeface="Old English Text MT" pitchFamily="66" charset="0"/>
              </a:rPr>
            </a:b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b="1" dirty="0" smtClean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b="1" dirty="0" smtClean="0">
                <a:latin typeface="+mj-lt"/>
              </a:rPr>
              <a:t>louis.chauvel@uni.lu</a:t>
            </a:r>
            <a:r>
              <a:rPr lang="fr-FR" sz="1800" b="1" dirty="0">
                <a:latin typeface="+mj-lt"/>
              </a:rPr>
              <a:t/>
            </a:r>
            <a:br>
              <a:rPr lang="fr-FR" sz="1800" b="1" dirty="0">
                <a:latin typeface="+mj-lt"/>
              </a:rPr>
            </a:br>
            <a:r>
              <a:rPr lang="fr-FR" sz="1800" b="1" dirty="0">
                <a:latin typeface="+mj-lt"/>
              </a:rPr>
              <a:t>http://www.louischauvel.org </a:t>
            </a:r>
          </a:p>
        </p:txBody>
      </p:sp>
      <p:pic>
        <p:nvPicPr>
          <p:cNvPr id="205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141" y="4350841"/>
            <a:ext cx="2081313" cy="10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5"/>
          <p:cNvSpPr>
            <a:spLocks noChangeArrowheads="1"/>
          </p:cNvSpPr>
          <p:nvPr/>
        </p:nvSpPr>
        <p:spPr bwMode="auto">
          <a:xfrm>
            <a:off x="0" y="-1588"/>
            <a:ext cx="184150" cy="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Old English Text MT" pitchFamily="66" charset="0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0" y="1643063"/>
            <a:ext cx="2254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Old English Text MT" pitchFamily="66" charset="0"/>
                <a:cs typeface="Times New Roman" pitchFamily="18" charset="0"/>
              </a:rPr>
              <a:t> </a:t>
            </a:r>
            <a:endParaRPr lang="en-US">
              <a:latin typeface="Old English Text MT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3683" y="5373216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LIS July 2021</a:t>
            </a:r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71151" y="5373216"/>
            <a:ext cx="2407292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800" b="1" dirty="0">
                <a:latin typeface="Papyrus" pitchFamily="66" charset="0"/>
              </a:rPr>
              <a:t>IRSEI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Institute for Research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on  Socio-Economic 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Inequality</a:t>
            </a:r>
          </a:p>
        </p:txBody>
      </p:sp>
      <p:pic>
        <p:nvPicPr>
          <p:cNvPr id="10" name="Picture 4" descr="Fonds National de la Recherche Luxembou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291149"/>
            <a:ext cx="3760224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Résultats de recherche d'images pour « lisdatacenter 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1461932"/>
            <a:ext cx="1880112" cy="21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42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8584" y="1866364"/>
            <a:ext cx="5722385" cy="36543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1187475"/>
            <a:ext cx="8543925" cy="580264"/>
          </a:xfrm>
        </p:spPr>
        <p:txBody>
          <a:bodyPr/>
          <a:lstStyle/>
          <a:p>
            <a:r>
              <a:rPr lang="fr-LU" dirty="0" smtClean="0">
                <a:solidFill>
                  <a:schemeClr val="tx1"/>
                </a:solidFill>
              </a:rPr>
              <a:t>U.S. SCF 2019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685428" y="5256042"/>
            <a:ext cx="4700847" cy="20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479343" y="2328565"/>
            <a:ext cx="33770" cy="29245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851310" y="2338794"/>
            <a:ext cx="1774845" cy="442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Average income = 44.7 K$</a:t>
            </a:r>
          </a:p>
          <a:p>
            <a:r>
              <a:rPr lang="en-US" sz="1138" dirty="0">
                <a:sym typeface="Wingdings" panose="05000000000000000000" pitchFamily="2" charset="2"/>
              </a:rPr>
              <a:t></a:t>
            </a:r>
            <a:r>
              <a:rPr lang="en-US" sz="1138" dirty="0"/>
              <a:t> Log = 10.7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513113" y="2800405"/>
            <a:ext cx="694958" cy="6763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89567" y="5275811"/>
            <a:ext cx="532518" cy="267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Log $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26927" y="3552340"/>
            <a:ext cx="614271" cy="267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income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737930" y="3744391"/>
            <a:ext cx="359103" cy="151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122942" y="3304691"/>
            <a:ext cx="572593" cy="26744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wealth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923992" y="3480227"/>
            <a:ext cx="201403" cy="679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408162" y="3787369"/>
            <a:ext cx="1140056" cy="967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Average wealth </a:t>
            </a:r>
            <a:br>
              <a:rPr lang="en-US" sz="1138" dirty="0"/>
            </a:br>
            <a:r>
              <a:rPr lang="en-US" sz="1138" dirty="0"/>
              <a:t>of the top 1% = </a:t>
            </a:r>
            <a:br>
              <a:rPr lang="en-US" sz="1138" dirty="0"/>
            </a:br>
            <a:r>
              <a:rPr lang="en-US" sz="1138" dirty="0"/>
              <a:t>10.153 Mega$</a:t>
            </a:r>
          </a:p>
          <a:p>
            <a:r>
              <a:rPr lang="fr-LU" sz="1138" dirty="0">
                <a:sym typeface="Wingdings" panose="05000000000000000000" pitchFamily="2" charset="2"/>
              </a:rPr>
              <a:t></a:t>
            </a:r>
            <a:r>
              <a:rPr lang="fr-LU" sz="1138" dirty="0"/>
              <a:t> Log = 17.1</a:t>
            </a:r>
            <a:endParaRPr lang="en-US" sz="1138" dirty="0"/>
          </a:p>
          <a:p>
            <a:endParaRPr lang="en-US" sz="1138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183729" y="3429763"/>
            <a:ext cx="2520" cy="749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92063" y="4324411"/>
            <a:ext cx="0" cy="92389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857365" y="2837337"/>
            <a:ext cx="1510350" cy="6176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Top 1% wealth </a:t>
            </a:r>
            <a:br>
              <a:rPr lang="en-US" sz="1138" dirty="0"/>
            </a:br>
            <a:r>
              <a:rPr lang="en-US" sz="1138" dirty="0"/>
              <a:t>threshold = 9.2 Mega$</a:t>
            </a:r>
          </a:p>
          <a:p>
            <a:r>
              <a:rPr lang="en-US" sz="1138" dirty="0">
                <a:sym typeface="Wingdings" panose="05000000000000000000" pitchFamily="2" charset="2"/>
              </a:rPr>
              <a:t></a:t>
            </a:r>
            <a:r>
              <a:rPr lang="en-US" sz="1138" dirty="0"/>
              <a:t> Log = 16.0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554449" y="4674793"/>
            <a:ext cx="1898817" cy="661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520549" y="4549989"/>
            <a:ext cx="601260" cy="2777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67892" y="4556856"/>
            <a:ext cx="11321" cy="6295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82289" y="4133371"/>
            <a:ext cx="1709081" cy="580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TWIR</a:t>
            </a:r>
            <a:br>
              <a:rPr lang="en-US" sz="1138" dirty="0"/>
            </a:br>
            <a:r>
              <a:rPr lang="en-US" sz="894" dirty="0"/>
              <a:t>=</a:t>
            </a:r>
            <a:r>
              <a:rPr lang="en-US" sz="894" dirty="0" err="1"/>
              <a:t>exp</a:t>
            </a:r>
            <a:r>
              <a:rPr lang="en-US" sz="894" dirty="0"/>
              <a:t>(17.1-10.7)</a:t>
            </a:r>
          </a:p>
          <a:p>
            <a:r>
              <a:rPr lang="fr-LU" sz="1138" dirty="0"/>
              <a:t>=602 </a:t>
            </a:r>
            <a:r>
              <a:rPr lang="fr-LU" sz="1138" dirty="0" err="1"/>
              <a:t>years</a:t>
            </a:r>
            <a:endParaRPr lang="en-US" sz="1138" dirty="0"/>
          </a:p>
        </p:txBody>
      </p:sp>
      <p:sp>
        <p:nvSpPr>
          <p:cNvPr id="22" name="Rectangle 21"/>
          <p:cNvSpPr/>
          <p:nvPr/>
        </p:nvSpPr>
        <p:spPr>
          <a:xfrm>
            <a:off x="7022509" y="461780"/>
            <a:ext cx="2838688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b="1" dirty="0"/>
              <a:t>TWIR = </a:t>
            </a:r>
          </a:p>
          <a:p>
            <a:r>
              <a:rPr lang="en-US" sz="1300" dirty="0"/>
              <a:t>Average top 1% Wealth </a:t>
            </a:r>
          </a:p>
          <a:p>
            <a:r>
              <a:rPr lang="en-US" sz="1300" dirty="0"/>
              <a:t>by </a:t>
            </a:r>
            <a:r>
              <a:rPr lang="en-US" sz="1300" dirty="0" smtClean="0"/>
              <a:t>Average </a:t>
            </a:r>
            <a:r>
              <a:rPr lang="en-US" sz="1300" dirty="0"/>
              <a:t>Income </a:t>
            </a:r>
          </a:p>
          <a:p>
            <a:endParaRPr lang="fr-LU" sz="1300" dirty="0"/>
          </a:p>
          <a:p>
            <a:r>
              <a:rPr lang="fr-LU" sz="1300" b="1" dirty="0" err="1"/>
              <a:t>Otherwise</a:t>
            </a:r>
            <a:r>
              <a:rPr lang="fr-LU" sz="1300" b="1" dirty="0"/>
              <a:t> </a:t>
            </a:r>
          </a:p>
          <a:p>
            <a:endParaRPr lang="fr-LU" sz="1300" dirty="0"/>
          </a:p>
          <a:p>
            <a:r>
              <a:rPr lang="en-US" sz="1300" b="1" dirty="0"/>
              <a:t>TWIR = </a:t>
            </a:r>
          </a:p>
          <a:p>
            <a:r>
              <a:rPr lang="en-US" sz="1300" dirty="0"/>
              <a:t>Share of the top 1% Wealth </a:t>
            </a:r>
          </a:p>
          <a:p>
            <a:r>
              <a:rPr lang="en-US" sz="1300" dirty="0" smtClean="0"/>
              <a:t>Times WIR </a:t>
            </a:r>
            <a:endParaRPr lang="en-US" sz="1300" dirty="0"/>
          </a:p>
        </p:txBody>
      </p:sp>
      <p:sp>
        <p:nvSpPr>
          <p:cNvPr id="23" name="Rectangle 22"/>
          <p:cNvSpPr/>
          <p:nvPr/>
        </p:nvSpPr>
        <p:spPr>
          <a:xfrm>
            <a:off x="2179087" y="668255"/>
            <a:ext cx="7885444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ts val="244"/>
              </a:spcBef>
              <a:spcAft>
                <a:spcPts val="108"/>
              </a:spcAft>
            </a:pPr>
            <a:r>
              <a:rPr lang="en-US" sz="975" b="1" dirty="0" smtClean="0">
                <a:latin typeface="Calibri" panose="020F0502020204030204" pitchFamily="34" charset="0"/>
                <a:ea typeface="MS Mincho"/>
                <a:cs typeface="Helvetica" pitchFamily="34" charset="0"/>
              </a:rPr>
              <a:t>TWIR </a:t>
            </a:r>
            <a:r>
              <a:rPr lang="en-US" sz="975" b="1" dirty="0">
                <a:latin typeface="Calibri" panose="020F0502020204030204" pitchFamily="34" charset="0"/>
                <a:ea typeface="MS Mincho"/>
                <a:cs typeface="Helvetica" pitchFamily="34" charset="0"/>
              </a:rPr>
              <a:t>concept on the U.S. SCF </a:t>
            </a:r>
            <a:r>
              <a:rPr lang="en-US" sz="975" b="1" dirty="0" smtClean="0">
                <a:latin typeface="Calibri" panose="020F0502020204030204" pitchFamily="34" charset="0"/>
                <a:ea typeface="MS Mincho"/>
                <a:cs typeface="Helvetica" pitchFamily="34" charset="0"/>
              </a:rPr>
              <a:t>2019 </a:t>
            </a:r>
            <a:r>
              <a:rPr lang="en-US" sz="975" b="1" dirty="0">
                <a:latin typeface="Calibri" panose="020F0502020204030204" pitchFamily="34" charset="0"/>
                <a:ea typeface="MS Mincho"/>
                <a:cs typeface="Helvetica" pitchFamily="34" charset="0"/>
              </a:rPr>
              <a:t>data (LWS) with density of log income and wealth</a:t>
            </a:r>
            <a:endParaRPr lang="en-US" sz="975" dirty="0"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15263" y="5518432"/>
            <a:ext cx="9938337" cy="442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US" sz="1138" dirty="0" smtClean="0">
                <a:latin typeface="Calibri" panose="020F0502020204030204" pitchFamily="34" charset="0"/>
                <a:ea typeface="MS Mincho"/>
                <a:cs typeface="Helvetica" pitchFamily="34" charset="0"/>
              </a:rPr>
              <a:t>Source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: LWS, densities of income (level of living) and net wealth data are estimated with STATA </a:t>
            </a:r>
            <a:r>
              <a:rPr lang="en-US" sz="1138" dirty="0" err="1">
                <a:latin typeface="Calibri" panose="020F0502020204030204" pitchFamily="34" charset="0"/>
                <a:ea typeface="MS Mincho"/>
                <a:cs typeface="Helvetica" pitchFamily="34" charset="0"/>
              </a:rPr>
              <a:t>akdensity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 (Van </a:t>
            </a:r>
            <a:r>
              <a:rPr lang="en-US" sz="1138" dirty="0" err="1">
                <a:latin typeface="Calibri" panose="020F0502020204030204" pitchFamily="34" charset="0"/>
                <a:ea typeface="MS Mincho"/>
                <a:cs typeface="Helvetica" pitchFamily="34" charset="0"/>
              </a:rPr>
              <a:t>Kerm</a:t>
            </a:r>
            <a:r>
              <a:rPr lang="en-US" sz="1138" dirty="0">
                <a:latin typeface="Calibri" panose="020F0502020204030204" pitchFamily="34" charset="0"/>
                <a:ea typeface="MS Mincho"/>
                <a:cs typeface="Helvetica" pitchFamily="34" charset="0"/>
              </a:rPr>
              <a:t> 2005).</a:t>
            </a:r>
            <a:endParaRPr lang="en-US" sz="1788" dirty="0"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928664" y="231031"/>
            <a:ext cx="4936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4"/>
              </a:rPr>
              <a:t>www.louischauvel.org/</a:t>
            </a:r>
            <a:r>
              <a:rPr lang="en-US" dirty="0" smtClean="0">
                <a:hlinkClick r:id="rId4"/>
              </a:rPr>
              <a:t>LIS_LCb1.txt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635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174802"/>
            <a:ext cx="9649072" cy="464998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 "$S_DATE $S_TIME"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varabbrev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on                       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lissyuse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from(2019) iso2(us)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pvars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hid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ppopwgt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age sex relation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educlev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educ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ethnic_c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health_c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hvars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(hid iso2 year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nhhmem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)     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keep if relation==1000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*1000)+1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networth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INCUC=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sqrt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nhhm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lweal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=ln(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linco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=ln(INCUC)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akdensity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lweal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[aw=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],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stdbands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(2) gen(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legend(off)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akdensity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linco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[aw=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,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stdbands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(2) gen(xi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legend(off)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two (li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xi if xi&gt;=5 &amp; xi&lt;=20 ) (li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&gt;=5 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&lt;=20)  , legend(off) scale(.7)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graphexportpdf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mypdf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/graphteststata.pdf, replace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 "$S_DATE $S_TIME"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1483B-6ED8-42E0-A444-9D3BEED914FC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105128" y="358775"/>
            <a:ext cx="324851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950" b="1" dirty="0" smtClean="0"/>
              <a:t>A STATA LISSY example 5’’</a:t>
            </a:r>
            <a:endParaRPr lang="en-US" sz="1950" dirty="0"/>
          </a:p>
        </p:txBody>
      </p:sp>
      <p:sp>
        <p:nvSpPr>
          <p:cNvPr id="2" name="Rectangle 1"/>
          <p:cNvSpPr/>
          <p:nvPr/>
        </p:nvSpPr>
        <p:spPr>
          <a:xfrm>
            <a:off x="2484696" y="908720"/>
            <a:ext cx="4936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2"/>
              </a:rPr>
              <a:t>www.louischauvel.org/</a:t>
            </a:r>
            <a:r>
              <a:rPr lang="en-US" dirty="0" smtClean="0">
                <a:hlinkClick r:id="rId2"/>
              </a:rPr>
              <a:t>LIS_LCb1.txt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22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28" y="1196752"/>
            <a:ext cx="8365380" cy="5377181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928664" y="188640"/>
            <a:ext cx="7885444" cy="50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Bef>
                <a:spcPts val="244"/>
              </a:spcBef>
              <a:spcAft>
                <a:spcPts val="108"/>
              </a:spcAft>
            </a:pPr>
            <a:r>
              <a:rPr lang="en-US" sz="1600" b="1" dirty="0" smtClean="0"/>
              <a:t>TWIR </a:t>
            </a:r>
            <a:r>
              <a:rPr lang="en-US" sz="1600" b="1" dirty="0"/>
              <a:t>and Gini in the LWS </a:t>
            </a:r>
            <a:r>
              <a:rPr lang="en-US" sz="1600" b="1" dirty="0" smtClean="0"/>
              <a:t> database</a:t>
            </a:r>
            <a:endParaRPr lang="en-US" sz="1600" dirty="0">
              <a:latin typeface="Cambria" panose="02040503050406030204" pitchFamily="18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9956" y="1468348"/>
            <a:ext cx="55335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75" b="1" dirty="0" smtClean="0"/>
              <a:t>TWIR</a:t>
            </a:r>
            <a:r>
              <a:rPr lang="en-US" sz="975" b="1" dirty="0"/>
              <a:t/>
            </a:r>
            <a:br>
              <a:rPr lang="en-US" sz="975" b="1" dirty="0"/>
            </a:br>
            <a:r>
              <a:rPr lang="en-US" sz="975" b="1" dirty="0"/>
              <a:t>(years)</a:t>
            </a:r>
            <a:endParaRPr lang="en-US" sz="975" dirty="0"/>
          </a:p>
        </p:txBody>
      </p:sp>
      <p:sp>
        <p:nvSpPr>
          <p:cNvPr id="4" name="Rectangle 3"/>
          <p:cNvSpPr/>
          <p:nvPr/>
        </p:nvSpPr>
        <p:spPr>
          <a:xfrm>
            <a:off x="2484696" y="692696"/>
            <a:ext cx="4936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hlinkClick r:id="rId4"/>
              </a:rPr>
              <a:t>www.louischauvel.org/</a:t>
            </a:r>
            <a:r>
              <a:rPr lang="en-US" dirty="0">
                <a:hlinkClick r:id="rId4"/>
              </a:rPr>
              <a:t>LIS_LCb2.txt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25931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174802"/>
            <a:ext cx="9649072" cy="464998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set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varabbrev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on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 "$S_DATE $S_TIME"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lissyuse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pvars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hid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ppopwgt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age sex relation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health_c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hvars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(hid year iso2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hitotal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nhhmem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region_c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)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lws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from(1900) to(2020)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*keep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health_c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!=.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save  "$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prosoc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totlwsjg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, replace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use  "$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prosoc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totlwsjg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, replace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=iso2+string(year)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hitotal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==. |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==0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= 0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==.  |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==0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tabstat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nhh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sqrt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nhh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keep if relation==1000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tabstat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hpopwgt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*1000)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ta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*      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iso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=="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jp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qui{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encode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gen(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local max=r(max)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=.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=.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=.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wlev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=.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forvalues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=1/`max' {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ineqdec0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[w=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capt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 r(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edhi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[w=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=r(mean)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xtile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[w=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', n(100)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[w=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&amp;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==100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=r(mean)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su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dnw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[w=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hpop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]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replace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wlev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=r(mean) 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nname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==`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'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drop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}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wlev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medi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}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ta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s(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ta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s(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collapse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, by(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year iso2)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save  "$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prosoc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, replace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use  "$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mydata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prosoc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tmptwir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"  , replace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*drop if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&lt;.5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TWIR=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gen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Gini_wealth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=100*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two 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sca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TWIR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Gini_wealth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, ml(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ccyy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)) , scale(.55)  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xlabel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(45 55 65 75 85 95 )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graphexportpdf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$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mypdf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/graph1.pdf, replace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li,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sep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(0)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li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TWIR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Gini_wealth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reg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TWIR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Gini_wealth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wir</a:t>
            </a: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                               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latin typeface="Courier New" panose="02070309020205020404" pitchFamily="49" charset="0"/>
                <a:cs typeface="Courier New" panose="02070309020205020404" pitchFamily="49" charset="0"/>
              </a:rPr>
              <a:t>di "$S_DATE $S_TIME"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1483B-6ED8-42E0-A444-9D3BEED914FC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6105128" y="358775"/>
            <a:ext cx="329019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950" b="1" dirty="0" smtClean="0"/>
              <a:t>A STATA LISSY example 40’</a:t>
            </a:r>
            <a:endParaRPr lang="en-US" sz="1950" dirty="0"/>
          </a:p>
        </p:txBody>
      </p:sp>
      <p:sp>
        <p:nvSpPr>
          <p:cNvPr id="6" name="Rectangle 5"/>
          <p:cNvSpPr/>
          <p:nvPr/>
        </p:nvSpPr>
        <p:spPr>
          <a:xfrm>
            <a:off x="920552" y="320934"/>
            <a:ext cx="4936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2"/>
              </a:rPr>
              <a:t>www.louischauvel.org/</a:t>
            </a:r>
            <a:r>
              <a:rPr lang="en-US" dirty="0" smtClean="0">
                <a:hlinkClick r:id="rId2"/>
              </a:rPr>
              <a:t>LIS_LCb2.txt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90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991A9D-D730-49AF-92A2-375396CBF1F7}" type="slidenum">
              <a:rPr lang="fr-FR" sz="1400">
                <a:latin typeface="Old English Text MT" pitchFamily="66" charset="0"/>
              </a:rPr>
              <a:pPr/>
              <a:t>17</a:t>
            </a:fld>
            <a:endParaRPr lang="fr-FR" sz="1400">
              <a:latin typeface="Old English Text MT" pitchFamily="66" charset="0"/>
            </a:endParaRP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75666" y="-269081"/>
            <a:ext cx="10714038" cy="4376738"/>
          </a:xfrm>
          <a:noFill/>
        </p:spPr>
        <p:txBody>
          <a:bodyPr/>
          <a:lstStyle/>
          <a:p>
            <a:pPr marL="0" indent="0"/>
            <a:endParaRPr lang="en-US" sz="1800" dirty="0" smtClean="0">
              <a:latin typeface="Old English Text MT" pitchFamily="66" charset="0"/>
            </a:endParaRPr>
          </a:p>
          <a:p>
            <a:pPr marL="0" indent="0" algn="ctr"/>
            <a:endParaRPr lang="en-GB" altLang="ja-JP" sz="3300" dirty="0" smtClean="0">
              <a:latin typeface="Old English Text MT" pitchFamily="66" charset="0"/>
              <a:ea typeface="MS PGothic" pitchFamily="34" charset="-128"/>
            </a:endParaRPr>
          </a:p>
          <a:p>
            <a:pPr marL="0" indent="0" algn="ctr"/>
            <a:r>
              <a:rPr lang="en-US" sz="3600" cap="small" dirty="0" smtClean="0"/>
              <a:t>Extreme inequality</a:t>
            </a:r>
            <a:r>
              <a:rPr lang="en-US" sz="3600" cap="small" dirty="0"/>
              <a:t/>
            </a:r>
            <a:br>
              <a:rPr lang="en-US" sz="3600" cap="small" dirty="0"/>
            </a:br>
            <a:r>
              <a:rPr lang="en-US" sz="3600" cap="small" dirty="0" smtClean="0"/>
              <a:t>PART 3: </a:t>
            </a:r>
            <a:r>
              <a:rPr lang="fr-FR" sz="3300" dirty="0">
                <a:ea typeface="MS PGothic" pitchFamily="34" charset="-128"/>
              </a:rPr>
              <a:t/>
            </a:r>
            <a:br>
              <a:rPr lang="fr-FR" sz="3300" dirty="0">
                <a:ea typeface="MS PGothic" pitchFamily="34" charset="-128"/>
              </a:rPr>
            </a:br>
            <a:r>
              <a:rPr lang="en-US" sz="3300" dirty="0">
                <a:ea typeface="MS PGothic" pitchFamily="34" charset="-128"/>
              </a:rPr>
              <a:t>  </a:t>
            </a:r>
            <a:r>
              <a:rPr lang="en-US" sz="2800" b="0" dirty="0" smtClean="0">
                <a:ea typeface="MS PGothic" pitchFamily="34" charset="-128"/>
              </a:rPr>
              <a:t>Extreme </a:t>
            </a:r>
            <a:r>
              <a:rPr lang="en-US" sz="2800" b="0" dirty="0">
                <a:ea typeface="MS PGothic" pitchFamily="34" charset="-128"/>
              </a:rPr>
              <a:t>Inequality in Joint Income and Wealth </a:t>
            </a:r>
            <a:r>
              <a:rPr lang="en-US" sz="2800" b="0" dirty="0" smtClean="0">
                <a:ea typeface="MS PGothic" pitchFamily="34" charset="-128"/>
              </a:rPr>
              <a:t/>
            </a:r>
            <a:br>
              <a:rPr lang="en-US" sz="2800" b="0" dirty="0" smtClean="0">
                <a:ea typeface="MS PGothic" pitchFamily="34" charset="-128"/>
              </a:rPr>
            </a:br>
            <a:r>
              <a:rPr lang="en-US" sz="2800" b="0" dirty="0" smtClean="0">
                <a:ea typeface="MS PGothic" pitchFamily="34" charset="-128"/>
              </a:rPr>
              <a:t>Distributions U.S. LWS 1995-2019</a:t>
            </a:r>
            <a:endParaRPr lang="en-US" sz="2800" b="0" cap="small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720975" y="333375"/>
            <a:ext cx="61833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/>
          <a:lstStyle/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4400" dirty="0">
                <a:latin typeface="+mn-lt"/>
              </a:rPr>
              <a:t>Louis Chauvel </a:t>
            </a: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dirty="0">
                <a:latin typeface="Old English Text MT" pitchFamily="66" charset="0"/>
              </a:rPr>
              <a:t>Pr Dr </a:t>
            </a:r>
            <a:r>
              <a:rPr lang="fr-FR" sz="1800" dirty="0" err="1">
                <a:latin typeface="Old English Text MT" pitchFamily="66" charset="0"/>
              </a:rPr>
              <a:t>at</a:t>
            </a:r>
            <a:r>
              <a:rPr lang="fr-FR" sz="1800" dirty="0">
                <a:latin typeface="Old English Text MT" pitchFamily="66" charset="0"/>
              </a:rPr>
              <a:t> </a:t>
            </a:r>
            <a:r>
              <a:rPr lang="fr-FR" sz="1800" dirty="0" err="1">
                <a:latin typeface="Old English Text MT" pitchFamily="66" charset="0"/>
              </a:rPr>
              <a:t>University</a:t>
            </a:r>
            <a:r>
              <a:rPr lang="fr-FR" sz="1800" dirty="0">
                <a:latin typeface="Old English Text MT" pitchFamily="66" charset="0"/>
              </a:rPr>
              <a:t> of Luxembourg</a:t>
            </a:r>
            <a:br>
              <a:rPr lang="fr-FR" sz="1800" dirty="0">
                <a:latin typeface="Old English Text MT" pitchFamily="66" charset="0"/>
              </a:rPr>
            </a:b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b="1" dirty="0" smtClean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b="1" dirty="0" smtClean="0">
                <a:latin typeface="+mj-lt"/>
              </a:rPr>
              <a:t>louis.chauvel@uni.lu</a:t>
            </a:r>
            <a:r>
              <a:rPr lang="fr-FR" sz="1800" b="1" dirty="0">
                <a:latin typeface="+mj-lt"/>
              </a:rPr>
              <a:t/>
            </a:r>
            <a:br>
              <a:rPr lang="fr-FR" sz="1800" b="1" dirty="0">
                <a:latin typeface="+mj-lt"/>
              </a:rPr>
            </a:br>
            <a:r>
              <a:rPr lang="fr-FR" sz="1800" b="1" dirty="0">
                <a:latin typeface="+mj-lt"/>
              </a:rPr>
              <a:t>http://www.louischauvel.org </a:t>
            </a:r>
          </a:p>
        </p:txBody>
      </p:sp>
      <p:pic>
        <p:nvPicPr>
          <p:cNvPr id="205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141" y="4350841"/>
            <a:ext cx="2081313" cy="10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5"/>
          <p:cNvSpPr>
            <a:spLocks noChangeArrowheads="1"/>
          </p:cNvSpPr>
          <p:nvPr/>
        </p:nvSpPr>
        <p:spPr bwMode="auto">
          <a:xfrm>
            <a:off x="0" y="-1588"/>
            <a:ext cx="184150" cy="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Old English Text MT" pitchFamily="66" charset="0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0" y="1643063"/>
            <a:ext cx="2254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Old English Text MT" pitchFamily="66" charset="0"/>
                <a:cs typeface="Times New Roman" pitchFamily="18" charset="0"/>
              </a:rPr>
              <a:t> </a:t>
            </a:r>
            <a:endParaRPr lang="en-US">
              <a:latin typeface="Old English Text MT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3683" y="5373216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LIS July 2021</a:t>
            </a:r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71151" y="5373216"/>
            <a:ext cx="2407292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800" b="1" dirty="0">
                <a:latin typeface="Papyrus" pitchFamily="66" charset="0"/>
              </a:rPr>
              <a:t>IRSEI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Institute for Research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on  Socio-Economic 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Inequality</a:t>
            </a:r>
          </a:p>
        </p:txBody>
      </p:sp>
      <p:pic>
        <p:nvPicPr>
          <p:cNvPr id="10" name="Picture 4" descr="Fonds National de la Recherche Luxembou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291149"/>
            <a:ext cx="3760224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Résultats de recherche d'images pour « lisdatacenter 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1461932"/>
            <a:ext cx="1880112" cy="21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58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04" y="324787"/>
            <a:ext cx="8543925" cy="4121270"/>
          </a:xfrm>
        </p:spPr>
        <p:txBody>
          <a:bodyPr>
            <a:noAutofit/>
          </a:bodyPr>
          <a:lstStyle/>
          <a:p>
            <a:r>
              <a:rPr lang="en-GB" sz="1600" dirty="0" smtClean="0"/>
              <a:t>Introduction</a:t>
            </a:r>
            <a:r>
              <a:rPr lang="en-GB" sz="1600" dirty="0"/>
              <a:t>	</a:t>
            </a:r>
          </a:p>
          <a:p>
            <a:pPr lvl="1"/>
            <a:r>
              <a:rPr lang="en-GB" sz="1400" dirty="0" smtClean="0"/>
              <a:t>Extreme problem of extreme inequality measurement </a:t>
            </a:r>
            <a:endParaRPr lang="en-GB" sz="1400" dirty="0"/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My problem with Gini </a:t>
            </a:r>
            <a:endParaRPr lang="en-US" sz="1400" dirty="0">
              <a:sym typeface="Wingdings" panose="05000000000000000000" pitchFamily="2" charset="2"/>
            </a:endParaRP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From intensity of inequality to shape of inequality</a:t>
            </a:r>
            <a:endParaRPr lang="en-GB" sz="1400" dirty="0"/>
          </a:p>
          <a:p>
            <a:pPr lvl="1"/>
            <a:r>
              <a:rPr lang="en-GB" sz="1400" dirty="0" smtClean="0"/>
              <a:t>The Isograph </a:t>
            </a:r>
            <a:endParaRPr lang="en-GB" sz="1400" dirty="0"/>
          </a:p>
          <a:p>
            <a:r>
              <a:rPr lang="en-GB" sz="1600" dirty="0" smtClean="0"/>
              <a:t>Background</a:t>
            </a:r>
            <a:r>
              <a:rPr lang="en-GB" sz="1600" dirty="0"/>
              <a:t>	</a:t>
            </a:r>
          </a:p>
          <a:p>
            <a:pPr lvl="1"/>
            <a:r>
              <a:rPr lang="en-GB" sz="1400" dirty="0" smtClean="0"/>
              <a:t>Focus on income AND wealth (I and W diagnoses can differ) </a:t>
            </a:r>
            <a:r>
              <a:rPr lang="en-GB" sz="1400" dirty="0">
                <a:sym typeface="Wingdings" panose="05000000000000000000" pitchFamily="2" charset="2"/>
              </a:rPr>
              <a:t> </a:t>
            </a:r>
            <a:r>
              <a:rPr lang="en-GB" sz="1400" dirty="0" smtClean="0">
                <a:sym typeface="Wingdings" panose="05000000000000000000" pitchFamily="2" charset="2"/>
              </a:rPr>
              <a:t>Piketty</a:t>
            </a:r>
            <a:r>
              <a:rPr lang="en-GB" sz="1400" dirty="0">
                <a:sym typeface="Wingdings" panose="05000000000000000000" pitchFamily="2" charset="2"/>
              </a:rPr>
              <a:t>, 2014; Wolff, </a:t>
            </a:r>
            <a:r>
              <a:rPr lang="en-GB" sz="1400" dirty="0" smtClean="0">
                <a:sym typeface="Wingdings" panose="05000000000000000000" pitchFamily="2" charset="2"/>
              </a:rPr>
              <a:t>2016</a:t>
            </a:r>
            <a:endParaRPr lang="en-GB" sz="1400" dirty="0"/>
          </a:p>
          <a:p>
            <a:pPr lvl="1"/>
            <a:r>
              <a:rPr lang="en-GB" sz="1400" dirty="0" smtClean="0"/>
              <a:t>Wealth to</a:t>
            </a:r>
            <a:r>
              <a:rPr lang="he-IL" sz="1400" dirty="0" smtClean="0"/>
              <a:t> </a:t>
            </a:r>
            <a:r>
              <a:rPr lang="en-US" sz="1400" dirty="0" smtClean="0"/>
              <a:t>Income (W/I) ratio </a:t>
            </a:r>
            <a:r>
              <a:rPr lang="en-US" sz="1400" dirty="0" smtClean="0">
                <a:sym typeface="Wingdings" panose="05000000000000000000" pitchFamily="2" charset="2"/>
              </a:rPr>
              <a:t> skyrocketed in many countries (Piketty as usual)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Expect changing roles of merit and inheritance  </a:t>
            </a:r>
            <a:r>
              <a:rPr lang="en-US" sz="1400" dirty="0" err="1"/>
              <a:t>Killewald</a:t>
            </a:r>
            <a:r>
              <a:rPr lang="en-US" sz="1400" dirty="0"/>
              <a:t>, </a:t>
            </a:r>
            <a:r>
              <a:rPr lang="en-US" sz="1400" dirty="0" err="1"/>
              <a:t>Pfeffer</a:t>
            </a:r>
            <a:r>
              <a:rPr lang="en-US" sz="1400" dirty="0"/>
              <a:t>, &amp; </a:t>
            </a:r>
            <a:r>
              <a:rPr lang="en-US" sz="1400" dirty="0" err="1"/>
              <a:t>Schachner</a:t>
            </a:r>
            <a:r>
              <a:rPr lang="en-US" sz="1400" dirty="0"/>
              <a:t>, 2017</a:t>
            </a:r>
            <a:endParaRPr lang="en-GB" sz="1400" dirty="0"/>
          </a:p>
          <a:p>
            <a:pPr lvl="1"/>
            <a:r>
              <a:rPr lang="en-GB" sz="1400" dirty="0" smtClean="0"/>
              <a:t>Expect massive changes between the 1990’s and the 2010’s </a:t>
            </a:r>
            <a:r>
              <a:rPr lang="en-GB" sz="1400" dirty="0" smtClean="0">
                <a:sym typeface="Wingdings" panose="05000000000000000000" pitchFamily="2" charset="2"/>
              </a:rPr>
              <a:t> All &amp; al. 20xx </a:t>
            </a:r>
            <a:endParaRPr lang="en-GB" sz="1400" dirty="0"/>
          </a:p>
          <a:p>
            <a:r>
              <a:rPr lang="en-GB" sz="1600" dirty="0"/>
              <a:t>Method</a:t>
            </a:r>
          </a:p>
          <a:p>
            <a:pPr lvl="1"/>
            <a:r>
              <a:rPr lang="en-GB" sz="1400" dirty="0" err="1"/>
              <a:t>ISOgraph</a:t>
            </a:r>
            <a:r>
              <a:rPr lang="en-GB" sz="1400" dirty="0"/>
              <a:t> </a:t>
            </a:r>
            <a:r>
              <a:rPr lang="en-GB" sz="1400" dirty="0">
                <a:sym typeface="Wingdings" panose="05000000000000000000" pitchFamily="2" charset="2"/>
              </a:rPr>
              <a:t> a new way to detect </a:t>
            </a:r>
            <a:r>
              <a:rPr lang="en-GB" sz="1400" dirty="0" smtClean="0"/>
              <a:t>level-specific </a:t>
            </a:r>
            <a:r>
              <a:rPr lang="en-GB" sz="1400" dirty="0"/>
              <a:t>inequalities </a:t>
            </a:r>
            <a:r>
              <a:rPr lang="en-GB" sz="1400" dirty="0" smtClean="0"/>
              <a:t>and observe change </a:t>
            </a:r>
          </a:p>
          <a:p>
            <a:pPr lvl="1"/>
            <a:r>
              <a:rPr lang="en-GB" sz="1400" dirty="0" smtClean="0"/>
              <a:t>New method for joint distributions</a:t>
            </a:r>
          </a:p>
          <a:p>
            <a:pPr lvl="1"/>
            <a:r>
              <a:rPr lang="en-GB" sz="1400" dirty="0" smtClean="0"/>
              <a:t>US Data SCF series in LWS </a:t>
            </a:r>
            <a:endParaRPr lang="en-GB" sz="1400" dirty="0"/>
          </a:p>
          <a:p>
            <a:r>
              <a:rPr lang="en-GB" sz="1600" dirty="0" smtClean="0"/>
              <a:t>Results</a:t>
            </a:r>
            <a:endParaRPr lang="en-GB" sz="1600" dirty="0"/>
          </a:p>
          <a:p>
            <a:pPr lvl="1"/>
            <a:r>
              <a:rPr lang="en-GB" sz="1400" dirty="0" smtClean="0"/>
              <a:t>Wealth inequality increased substantially and significantly </a:t>
            </a:r>
          </a:p>
          <a:p>
            <a:pPr lvl="1"/>
            <a:r>
              <a:rPr lang="en-GB" sz="1400" dirty="0" smtClean="0"/>
              <a:t>Income inequality … the same</a:t>
            </a:r>
          </a:p>
          <a:p>
            <a:pPr lvl="1"/>
            <a:r>
              <a:rPr lang="en-GB" sz="1400" dirty="0" smtClean="0"/>
              <a:t>The upper-middle class benefitted more (in I and W) relatively to the top elite or the median </a:t>
            </a:r>
          </a:p>
          <a:p>
            <a:pPr lvl="1"/>
            <a:r>
              <a:rPr lang="en-GB" sz="1400" dirty="0" smtClean="0"/>
              <a:t>Increasing importance of wealth over income in inequality (higher W/I ratio)</a:t>
            </a:r>
            <a:endParaRPr lang="en-GB" sz="1400" dirty="0"/>
          </a:p>
          <a:p>
            <a:pPr lvl="1"/>
            <a:endParaRPr lang="en-GB" sz="14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3747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339" y="1805153"/>
            <a:ext cx="8543925" cy="3535462"/>
          </a:xfrm>
        </p:spPr>
        <p:txBody>
          <a:bodyPr>
            <a:normAutofit/>
          </a:bodyPr>
          <a:lstStyle/>
          <a:p>
            <a:r>
              <a:rPr lang="en-GB" dirty="0" smtClean="0"/>
              <a:t>Extremely </a:t>
            </a:r>
            <a:r>
              <a:rPr lang="en-GB" dirty="0"/>
              <a:t>skewed distributions of wealth and income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Small </a:t>
            </a:r>
            <a:r>
              <a:rPr lang="en-GB" dirty="0"/>
              <a:t>fraction of the </a:t>
            </a:r>
            <a:r>
              <a:rPr lang="en-GB" dirty="0" smtClean="0"/>
              <a:t>pop. can </a:t>
            </a:r>
            <a:r>
              <a:rPr lang="en-GB" dirty="0"/>
              <a:t>control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 </a:t>
            </a:r>
            <a:r>
              <a:rPr lang="en-GB" dirty="0"/>
              <a:t>considerable share of the </a:t>
            </a:r>
            <a:r>
              <a:rPr lang="en-GB" dirty="0" smtClean="0"/>
              <a:t>resource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“Easy” to compare Income versus wealth inequality</a:t>
            </a:r>
          </a:p>
          <a:p>
            <a:pPr lvl="1"/>
            <a:r>
              <a:rPr lang="en-US" dirty="0" smtClean="0"/>
              <a:t>Difficult to compare US and Chile distributions</a:t>
            </a:r>
          </a:p>
          <a:p>
            <a:pPr lvl="1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537176" y="620688"/>
            <a:ext cx="28234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ea typeface="Times New Roman" panose="02020603050405020304" pitchFamily="18" charset="0"/>
              </a:rPr>
              <a:t>The bible : K&amp;K </a:t>
            </a:r>
          </a:p>
          <a:p>
            <a:r>
              <a:rPr lang="en-US" sz="1600" i="1" dirty="0">
                <a:ea typeface="Times New Roman" panose="02020603050405020304" pitchFamily="18" charset="0"/>
              </a:rPr>
              <a:t>Statistical Size Distributions in Economics and Actuarial Sciences</a:t>
            </a:r>
            <a:endParaRPr lang="en-US" sz="1600" dirty="0">
              <a:ea typeface="Times New Roman" panose="02020603050405020304" pitchFamily="18" charset="0"/>
            </a:endParaRPr>
          </a:p>
          <a:p>
            <a:r>
              <a:rPr lang="de-DE" sz="1600" dirty="0">
                <a:ea typeface="Times New Roman" panose="02020603050405020304" pitchFamily="18" charset="0"/>
              </a:rPr>
              <a:t>Christian Kleiber, Samuel Kotz / Wiley-IEEE, 2003</a:t>
            </a:r>
            <a:endParaRPr lang="en-US" sz="1600" dirty="0">
              <a:ea typeface="Times New Roman" panose="02020603050405020304" pitchFamily="18" charset="0"/>
            </a:endParaRPr>
          </a:p>
          <a:p>
            <a:r>
              <a:rPr lang="en-US" sz="1600" dirty="0">
                <a:ea typeface="Times New Roman" panose="02020603050405020304" pitchFamily="18" charset="0"/>
              </a:rPr>
              <a:t>ISBN 0471457167, 9780471457169</a:t>
            </a:r>
          </a:p>
          <a:p>
            <a:r>
              <a:rPr lang="fr-FR" sz="1600" u="sng" dirty="0">
                <a:solidFill>
                  <a:srgbClr val="0000FF"/>
                </a:solidFill>
                <a:ea typeface="Times New Roman" panose="02020603050405020304" pitchFamily="18" charset="0"/>
                <a:hlinkClick r:id="rId2"/>
              </a:rPr>
              <a:t>www.louischauvel.org/kk.pdf</a:t>
            </a:r>
            <a:r>
              <a:rPr lang="en-US" sz="1600" dirty="0">
                <a:ea typeface="Times New Roman" panose="02020603050405020304" pitchFamily="18" charset="0"/>
              </a:rPr>
              <a:t> </a:t>
            </a:r>
          </a:p>
        </p:txBody>
      </p:sp>
      <p:pic>
        <p:nvPicPr>
          <p:cNvPr id="5" name="Picture 2" descr="Image result for Christian Kleiber, Samuel Kot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024" y="3067280"/>
            <a:ext cx="2172195" cy="3206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60" y="3734580"/>
            <a:ext cx="6058041" cy="248048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57350" y="3544910"/>
            <a:ext cx="4953000" cy="3924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950" dirty="0" err="1"/>
              <a:t>Zipf</a:t>
            </a:r>
            <a:r>
              <a:rPr lang="en-US" sz="1950" dirty="0"/>
              <a:t> (Pharaoh) distribution</a:t>
            </a:r>
          </a:p>
        </p:txBody>
      </p:sp>
    </p:spTree>
    <p:extLst>
      <p:ext uri="{BB962C8B-B14F-4D97-AF65-F5344CB8AC3E}">
        <p14:creationId xmlns:p14="http://schemas.microsoft.com/office/powerpoint/2010/main" val="3252954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6393734"/>
              </p:ext>
            </p:extLst>
          </p:nvPr>
        </p:nvGraphicFramePr>
        <p:xfrm>
          <a:off x="272480" y="811299"/>
          <a:ext cx="9361040" cy="5726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63055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Extreme inequalities &amp; wealth distributions 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Middle class dynamics &amp; class structures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3055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Models of nonlinear socio historical change  </a:t>
                      </a:r>
                      <a:endParaRPr lang="en-US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Generational/Cohort change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144688" y="164967"/>
            <a:ext cx="4609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/>
              <a:t>www.louischauvel.org </a:t>
            </a: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544" y="1196752"/>
            <a:ext cx="3231671" cy="23651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9064" y="1052736"/>
            <a:ext cx="3725325" cy="265915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128" y="3990697"/>
            <a:ext cx="3240360" cy="25666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488" y="3974047"/>
            <a:ext cx="3844424" cy="285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0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74411" y="5551545"/>
            <a:ext cx="555213" cy="296664"/>
          </a:xfrm>
        </p:spPr>
        <p:txBody>
          <a:bodyPr/>
          <a:lstStyle/>
          <a:p>
            <a:fld id="{7E579FEC-774A-4DF1-9F16-230A6B249B77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044" y="1022488"/>
            <a:ext cx="5110188" cy="47484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3125236" y="1337434"/>
            <a:ext cx="4344642" cy="36339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reeform 7"/>
          <p:cNvSpPr/>
          <p:nvPr/>
        </p:nvSpPr>
        <p:spPr>
          <a:xfrm>
            <a:off x="3101009" y="1353585"/>
            <a:ext cx="4376945" cy="3633995"/>
          </a:xfrm>
          <a:custGeom>
            <a:avLst/>
            <a:gdLst>
              <a:gd name="connsiteX0" fmla="*/ 5387009 w 5771419"/>
              <a:gd name="connsiteY0" fmla="*/ 0 h 4472609"/>
              <a:gd name="connsiteX1" fmla="*/ 5208104 w 5771419"/>
              <a:gd name="connsiteY1" fmla="*/ 3588027 h 4472609"/>
              <a:gd name="connsiteX2" fmla="*/ 0 w 5771419"/>
              <a:gd name="connsiteY2" fmla="*/ 4472609 h 4472609"/>
              <a:gd name="connsiteX3" fmla="*/ 0 w 5771419"/>
              <a:gd name="connsiteY3" fmla="*/ 4472609 h 4472609"/>
              <a:gd name="connsiteX0" fmla="*/ 5387009 w 5530448"/>
              <a:gd name="connsiteY0" fmla="*/ 0 h 4472609"/>
              <a:gd name="connsiteX1" fmla="*/ 4522304 w 5530448"/>
              <a:gd name="connsiteY1" fmla="*/ 3906080 h 4472609"/>
              <a:gd name="connsiteX2" fmla="*/ 0 w 5530448"/>
              <a:gd name="connsiteY2" fmla="*/ 4472609 h 4472609"/>
              <a:gd name="connsiteX3" fmla="*/ 0 w 5530448"/>
              <a:gd name="connsiteY3" fmla="*/ 4472609 h 4472609"/>
              <a:gd name="connsiteX0" fmla="*/ 5387009 w 5387009"/>
              <a:gd name="connsiteY0" fmla="*/ 0 h 4472609"/>
              <a:gd name="connsiteX1" fmla="*/ 4522304 w 5387009"/>
              <a:gd name="connsiteY1" fmla="*/ 3906080 h 4472609"/>
              <a:gd name="connsiteX2" fmla="*/ 0 w 5387009"/>
              <a:gd name="connsiteY2" fmla="*/ 4472609 h 4472609"/>
              <a:gd name="connsiteX3" fmla="*/ 0 w 5387009"/>
              <a:gd name="connsiteY3" fmla="*/ 4472609 h 4472609"/>
              <a:gd name="connsiteX0" fmla="*/ 5387009 w 5387009"/>
              <a:gd name="connsiteY0" fmla="*/ 0 h 4475977"/>
              <a:gd name="connsiteX1" fmla="*/ 4522304 w 5387009"/>
              <a:gd name="connsiteY1" fmla="*/ 3906080 h 4475977"/>
              <a:gd name="connsiteX2" fmla="*/ 0 w 5387009"/>
              <a:gd name="connsiteY2" fmla="*/ 4472609 h 4475977"/>
              <a:gd name="connsiteX3" fmla="*/ 0 w 5387009"/>
              <a:gd name="connsiteY3" fmla="*/ 4472609 h 4475977"/>
              <a:gd name="connsiteX0" fmla="*/ 5387009 w 5387009"/>
              <a:gd name="connsiteY0" fmla="*/ 0 h 4472609"/>
              <a:gd name="connsiteX1" fmla="*/ 4522304 w 5387009"/>
              <a:gd name="connsiteY1" fmla="*/ 3906080 h 4472609"/>
              <a:gd name="connsiteX2" fmla="*/ 0 w 5387009"/>
              <a:gd name="connsiteY2" fmla="*/ 4472609 h 4472609"/>
              <a:gd name="connsiteX3" fmla="*/ 0 w 5387009"/>
              <a:gd name="connsiteY3" fmla="*/ 4472609 h 4472609"/>
              <a:gd name="connsiteX0" fmla="*/ 5387009 w 5387009"/>
              <a:gd name="connsiteY0" fmla="*/ 0 h 4506612"/>
              <a:gd name="connsiteX1" fmla="*/ 4611756 w 5387009"/>
              <a:gd name="connsiteY1" fmla="*/ 4035289 h 4506612"/>
              <a:gd name="connsiteX2" fmla="*/ 0 w 5387009"/>
              <a:gd name="connsiteY2" fmla="*/ 4472609 h 4506612"/>
              <a:gd name="connsiteX3" fmla="*/ 0 w 5387009"/>
              <a:gd name="connsiteY3" fmla="*/ 4472609 h 4506612"/>
              <a:gd name="connsiteX0" fmla="*/ 5387009 w 5395620"/>
              <a:gd name="connsiteY0" fmla="*/ 0 h 4472609"/>
              <a:gd name="connsiteX1" fmla="*/ 4611756 w 5395620"/>
              <a:gd name="connsiteY1" fmla="*/ 4035289 h 4472609"/>
              <a:gd name="connsiteX2" fmla="*/ 0 w 5395620"/>
              <a:gd name="connsiteY2" fmla="*/ 4472609 h 4472609"/>
              <a:gd name="connsiteX3" fmla="*/ 0 w 5395620"/>
              <a:gd name="connsiteY3" fmla="*/ 4472609 h 4472609"/>
              <a:gd name="connsiteX0" fmla="*/ 5387009 w 5387241"/>
              <a:gd name="connsiteY0" fmla="*/ 0 h 4486027"/>
              <a:gd name="connsiteX1" fmla="*/ 4611756 w 5387241"/>
              <a:gd name="connsiteY1" fmla="*/ 4035289 h 4486027"/>
              <a:gd name="connsiteX2" fmla="*/ 0 w 5387241"/>
              <a:gd name="connsiteY2" fmla="*/ 4472609 h 4486027"/>
              <a:gd name="connsiteX3" fmla="*/ 0 w 5387241"/>
              <a:gd name="connsiteY3" fmla="*/ 4472609 h 4486027"/>
              <a:gd name="connsiteX0" fmla="*/ 5387009 w 5399627"/>
              <a:gd name="connsiteY0" fmla="*/ 0 h 4476443"/>
              <a:gd name="connsiteX1" fmla="*/ 4611756 w 5399627"/>
              <a:gd name="connsiteY1" fmla="*/ 4035289 h 4476443"/>
              <a:gd name="connsiteX2" fmla="*/ 0 w 5399627"/>
              <a:gd name="connsiteY2" fmla="*/ 4472609 h 4476443"/>
              <a:gd name="connsiteX3" fmla="*/ 0 w 5399627"/>
              <a:gd name="connsiteY3" fmla="*/ 4472609 h 4476443"/>
              <a:gd name="connsiteX0" fmla="*/ 5387009 w 5421694"/>
              <a:gd name="connsiteY0" fmla="*/ 0 h 4476443"/>
              <a:gd name="connsiteX1" fmla="*/ 4611756 w 5421694"/>
              <a:gd name="connsiteY1" fmla="*/ 4035289 h 4476443"/>
              <a:gd name="connsiteX2" fmla="*/ 0 w 5421694"/>
              <a:gd name="connsiteY2" fmla="*/ 4472609 h 4476443"/>
              <a:gd name="connsiteX3" fmla="*/ 0 w 5421694"/>
              <a:gd name="connsiteY3" fmla="*/ 4472609 h 4476443"/>
              <a:gd name="connsiteX0" fmla="*/ 5387009 w 5387009"/>
              <a:gd name="connsiteY0" fmla="*/ 0 h 4476443"/>
              <a:gd name="connsiteX1" fmla="*/ 4611756 w 5387009"/>
              <a:gd name="connsiteY1" fmla="*/ 4035289 h 4476443"/>
              <a:gd name="connsiteX2" fmla="*/ 0 w 5387009"/>
              <a:gd name="connsiteY2" fmla="*/ 4472609 h 4476443"/>
              <a:gd name="connsiteX3" fmla="*/ 0 w 5387009"/>
              <a:gd name="connsiteY3" fmla="*/ 4472609 h 4476443"/>
              <a:gd name="connsiteX0" fmla="*/ 5387009 w 5412866"/>
              <a:gd name="connsiteY0" fmla="*/ 0 h 4476443"/>
              <a:gd name="connsiteX1" fmla="*/ 4611756 w 5412866"/>
              <a:gd name="connsiteY1" fmla="*/ 4035289 h 4476443"/>
              <a:gd name="connsiteX2" fmla="*/ 0 w 5412866"/>
              <a:gd name="connsiteY2" fmla="*/ 4472609 h 4476443"/>
              <a:gd name="connsiteX3" fmla="*/ 0 w 5412866"/>
              <a:gd name="connsiteY3" fmla="*/ 4472609 h 4476443"/>
              <a:gd name="connsiteX0" fmla="*/ 5387009 w 5390802"/>
              <a:gd name="connsiteY0" fmla="*/ 0 h 4476443"/>
              <a:gd name="connsiteX1" fmla="*/ 4611756 w 5390802"/>
              <a:gd name="connsiteY1" fmla="*/ 4035289 h 4476443"/>
              <a:gd name="connsiteX2" fmla="*/ 0 w 5390802"/>
              <a:gd name="connsiteY2" fmla="*/ 4472609 h 4476443"/>
              <a:gd name="connsiteX3" fmla="*/ 0 w 5390802"/>
              <a:gd name="connsiteY3" fmla="*/ 4472609 h 4476443"/>
              <a:gd name="connsiteX0" fmla="*/ 5387009 w 5387009"/>
              <a:gd name="connsiteY0" fmla="*/ 0 h 4472609"/>
              <a:gd name="connsiteX1" fmla="*/ 4611756 w 5387009"/>
              <a:gd name="connsiteY1" fmla="*/ 4035289 h 4472609"/>
              <a:gd name="connsiteX2" fmla="*/ 0 w 5387009"/>
              <a:gd name="connsiteY2" fmla="*/ 4472609 h 4472609"/>
              <a:gd name="connsiteX3" fmla="*/ 0 w 5387009"/>
              <a:gd name="connsiteY3" fmla="*/ 4472609 h 4472609"/>
              <a:gd name="connsiteX0" fmla="*/ 5387009 w 5387009"/>
              <a:gd name="connsiteY0" fmla="*/ 0 h 4472609"/>
              <a:gd name="connsiteX1" fmla="*/ 4740965 w 5387009"/>
              <a:gd name="connsiteY1" fmla="*/ 4104863 h 4472609"/>
              <a:gd name="connsiteX2" fmla="*/ 0 w 5387009"/>
              <a:gd name="connsiteY2" fmla="*/ 4472609 h 4472609"/>
              <a:gd name="connsiteX3" fmla="*/ 0 w 5387009"/>
              <a:gd name="connsiteY3" fmla="*/ 4472609 h 447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7009" h="4472609">
                <a:moveTo>
                  <a:pt x="5387009" y="0"/>
                </a:moveTo>
                <a:cubicBezTo>
                  <a:pt x="5338970" y="864705"/>
                  <a:pt x="5440018" y="3647662"/>
                  <a:pt x="4740965" y="4104863"/>
                </a:cubicBezTo>
                <a:cubicBezTo>
                  <a:pt x="4041912" y="4562064"/>
                  <a:pt x="790161" y="4411318"/>
                  <a:pt x="0" y="4472609"/>
                </a:cubicBezTo>
                <a:lnTo>
                  <a:pt x="0" y="44726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  <p:sp>
        <p:nvSpPr>
          <p:cNvPr id="9" name="Rectangle 8"/>
          <p:cNvSpPr/>
          <p:nvPr/>
        </p:nvSpPr>
        <p:spPr>
          <a:xfrm>
            <a:off x="2616044" y="630240"/>
            <a:ext cx="3783408" cy="4424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275" dirty="0"/>
              <a:t>Lorenz curve &amp; the Gini index</a:t>
            </a:r>
            <a:endParaRPr lang="en-US" sz="2275" dirty="0"/>
          </a:p>
        </p:txBody>
      </p:sp>
      <p:sp>
        <p:nvSpPr>
          <p:cNvPr id="10" name="Rectangle 46"/>
          <p:cNvSpPr>
            <a:spLocks noChangeArrowheads="1"/>
          </p:cNvSpPr>
          <p:nvPr/>
        </p:nvSpPr>
        <p:spPr bwMode="auto">
          <a:xfrm>
            <a:off x="6484687" y="5296942"/>
            <a:ext cx="119103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300" dirty="0">
                <a:solidFill>
                  <a:srgbClr val="000000"/>
                </a:solidFill>
              </a:rPr>
              <a:t> % of pop ranked </a:t>
            </a:r>
            <a:br>
              <a:rPr lang="en-US" altLang="en-US" sz="1300" dirty="0">
                <a:solidFill>
                  <a:srgbClr val="000000"/>
                </a:solidFill>
              </a:rPr>
            </a:br>
            <a:r>
              <a:rPr lang="en-US" altLang="en-US" sz="1300" dirty="0">
                <a:solidFill>
                  <a:srgbClr val="000000"/>
                </a:solidFill>
              </a:rPr>
              <a:t>by income</a:t>
            </a:r>
          </a:p>
        </p:txBody>
      </p:sp>
      <p:sp>
        <p:nvSpPr>
          <p:cNvPr id="11" name="Rectangle 47"/>
          <p:cNvSpPr>
            <a:spLocks noChangeArrowheads="1"/>
          </p:cNvSpPr>
          <p:nvPr/>
        </p:nvSpPr>
        <p:spPr bwMode="auto">
          <a:xfrm>
            <a:off x="3101009" y="1337434"/>
            <a:ext cx="1237518" cy="45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463" dirty="0">
                <a:solidFill>
                  <a:srgbClr val="000000"/>
                </a:solidFill>
              </a:rPr>
              <a:t> % of cumulated</a:t>
            </a:r>
            <a:br>
              <a:rPr lang="en-US" altLang="en-US" sz="1463" dirty="0">
                <a:solidFill>
                  <a:srgbClr val="000000"/>
                </a:solidFill>
              </a:rPr>
            </a:br>
            <a:r>
              <a:rPr lang="en-US" altLang="en-US" sz="1463" dirty="0">
                <a:solidFill>
                  <a:srgbClr val="000000"/>
                </a:solidFill>
              </a:rPr>
              <a:t>income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5604" y="721119"/>
            <a:ext cx="2287442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dirty="0"/>
              <a:t>Gini = 0 in case of “perfect” equality, </a:t>
            </a:r>
            <a:br>
              <a:rPr lang="en-US" sz="1950" dirty="0"/>
            </a:br>
            <a:r>
              <a:rPr lang="en-US" sz="1950" dirty="0"/>
              <a:t>&amp; 1 in case of “perfect inequality” =&gt; </a:t>
            </a:r>
            <a:br>
              <a:rPr lang="en-US" sz="1950" dirty="0"/>
            </a:br>
            <a:r>
              <a:rPr lang="en-US" sz="1950" dirty="0"/>
              <a:t>one single individual possesses everything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725561" y="3881231"/>
            <a:ext cx="0" cy="1203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36406" y="3889306"/>
            <a:ext cx="270530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170997" y="3053897"/>
            <a:ext cx="4953000" cy="61767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1138" dirty="0">
                <a:solidFill>
                  <a:srgbClr val="000000"/>
                </a:solidFill>
              </a:rPr>
              <a:t>The 60 % less affluent pop</a:t>
            </a:r>
            <a:br>
              <a:rPr lang="en-US" altLang="en-US" sz="1138" dirty="0">
                <a:solidFill>
                  <a:srgbClr val="000000"/>
                </a:solidFill>
              </a:rPr>
            </a:br>
            <a:r>
              <a:rPr lang="en-US" altLang="en-US" sz="1138" dirty="0">
                <a:solidFill>
                  <a:srgbClr val="000000"/>
                </a:solidFill>
              </a:rPr>
              <a:t>cumulate 36 % of the tot </a:t>
            </a:r>
            <a:br>
              <a:rPr lang="en-US" altLang="en-US" sz="1138" dirty="0">
                <a:solidFill>
                  <a:srgbClr val="000000"/>
                </a:solidFill>
              </a:rPr>
            </a:br>
            <a:r>
              <a:rPr lang="en-US" altLang="en-US" sz="1138" dirty="0">
                <a:solidFill>
                  <a:srgbClr val="000000"/>
                </a:solidFill>
              </a:rPr>
              <a:t>income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853402" y="3275565"/>
            <a:ext cx="872159" cy="6056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7137082" y="1415495"/>
            <a:ext cx="951675" cy="100307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8032229" y="911710"/>
            <a:ext cx="1533112" cy="129266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950" dirty="0"/>
              <a:t>Income in </a:t>
            </a:r>
            <a:br>
              <a:rPr lang="en-US" sz="1950" dirty="0"/>
            </a:br>
            <a:r>
              <a:rPr lang="en-US" sz="1950" dirty="0"/>
              <a:t>Luxembourg </a:t>
            </a:r>
          </a:p>
          <a:p>
            <a:r>
              <a:rPr lang="en-US" sz="1950" dirty="0"/>
              <a:t>(</a:t>
            </a:r>
            <a:r>
              <a:rPr lang="en-US" sz="1950" dirty="0" err="1"/>
              <a:t>hfcs</a:t>
            </a:r>
            <a:r>
              <a:rPr lang="en-US" sz="1950" dirty="0"/>
              <a:t> 2010)</a:t>
            </a:r>
          </a:p>
          <a:p>
            <a:r>
              <a:rPr lang="en-US" sz="1950" dirty="0"/>
              <a:t>Gini = 0.34</a:t>
            </a:r>
          </a:p>
        </p:txBody>
      </p:sp>
      <p:cxnSp>
        <p:nvCxnSpPr>
          <p:cNvPr id="25" name="Straight Arrow Connector 24"/>
          <p:cNvCxnSpPr>
            <a:stCxn id="26" idx="1"/>
          </p:cNvCxnSpPr>
          <p:nvPr/>
        </p:nvCxnSpPr>
        <p:spPr>
          <a:xfrm flipH="1">
            <a:off x="6900736" y="2634143"/>
            <a:ext cx="1243634" cy="8395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144370" y="2146509"/>
            <a:ext cx="1533112" cy="129266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950" dirty="0"/>
              <a:t>Wealth in </a:t>
            </a:r>
            <a:br>
              <a:rPr lang="en-US" sz="1950" dirty="0"/>
            </a:br>
            <a:r>
              <a:rPr lang="en-US" sz="1950" dirty="0"/>
              <a:t>Luxembourg </a:t>
            </a:r>
          </a:p>
          <a:p>
            <a:r>
              <a:rPr lang="en-US" sz="1950" dirty="0"/>
              <a:t>(</a:t>
            </a:r>
            <a:r>
              <a:rPr lang="en-US" sz="1950" dirty="0" err="1"/>
              <a:t>hfcs</a:t>
            </a:r>
            <a:r>
              <a:rPr lang="en-US" sz="1950" dirty="0"/>
              <a:t> 2010)</a:t>
            </a:r>
          </a:p>
          <a:p>
            <a:r>
              <a:rPr lang="en-US" sz="1950" dirty="0"/>
              <a:t>Gini = 0.64</a:t>
            </a:r>
          </a:p>
        </p:txBody>
      </p:sp>
      <p:cxnSp>
        <p:nvCxnSpPr>
          <p:cNvPr id="27" name="Straight Arrow Connector 26"/>
          <p:cNvCxnSpPr>
            <a:stCxn id="28" idx="1"/>
          </p:cNvCxnSpPr>
          <p:nvPr/>
        </p:nvCxnSpPr>
        <p:spPr>
          <a:xfrm flipH="1">
            <a:off x="7165007" y="3787022"/>
            <a:ext cx="638520" cy="7164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7803526" y="3411920"/>
            <a:ext cx="1827744" cy="99257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950" dirty="0" err="1"/>
              <a:t>Zipf</a:t>
            </a:r>
            <a:r>
              <a:rPr lang="en-US" sz="1950" dirty="0"/>
              <a:t> distribution</a:t>
            </a:r>
            <a:br>
              <a:rPr lang="en-US" sz="1950" dirty="0"/>
            </a:br>
            <a:r>
              <a:rPr lang="en-US" sz="1950" dirty="0"/>
              <a:t>(Pharaoh)</a:t>
            </a:r>
          </a:p>
          <a:p>
            <a:r>
              <a:rPr lang="en-US" sz="1950" dirty="0"/>
              <a:t>Gini = 0.85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11651" y="3236412"/>
            <a:ext cx="2190936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 dirty="0"/>
              <a:t>Gini of income = 0.20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the world lowest</a:t>
            </a:r>
          </a:p>
          <a:p>
            <a:r>
              <a:rPr lang="en-US" sz="1600" dirty="0"/>
              <a:t>Gini of income = 0.35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European nations</a:t>
            </a:r>
          </a:p>
          <a:p>
            <a:r>
              <a:rPr lang="en-US" sz="1600" dirty="0"/>
              <a:t>Gini of income = 0.45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the U.S.</a:t>
            </a:r>
          </a:p>
          <a:p>
            <a:r>
              <a:rPr lang="en-US" sz="1600" dirty="0"/>
              <a:t>Gini of income = 0.60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Brazil</a:t>
            </a:r>
          </a:p>
          <a:p>
            <a:r>
              <a:rPr lang="en-US" sz="1600" dirty="0"/>
              <a:t>Gini of wealth = 0.65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European nations</a:t>
            </a:r>
          </a:p>
          <a:p>
            <a:r>
              <a:rPr lang="en-US" sz="1600" dirty="0"/>
              <a:t>Gini of wealth = 0.80</a:t>
            </a:r>
            <a:br>
              <a:rPr lang="en-US" sz="1600" dirty="0"/>
            </a:br>
            <a:r>
              <a:rPr lang="en-US" sz="1600" dirty="0">
                <a:sym typeface="Wingdings" panose="05000000000000000000" pitchFamily="2" charset="2"/>
              </a:rPr>
              <a:t> the U.S.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265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intensity of </a:t>
            </a:r>
            <a:r>
              <a:rPr lang="en-US" dirty="0" smtClean="0"/>
              <a:t>income/wealth inequality </a:t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shape of inequality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Gini provides an overall diagnosis</a:t>
            </a:r>
          </a:p>
          <a:p>
            <a:r>
              <a:rPr lang="en-US" dirty="0" smtClean="0"/>
              <a:t>But reliability across the distribution is limited</a:t>
            </a:r>
          </a:p>
          <a:p>
            <a:r>
              <a:rPr lang="en-US" dirty="0" smtClean="0"/>
              <a:t>Possibility to compare all the percentile ratios (D9/med, etc.) </a:t>
            </a:r>
          </a:p>
          <a:p>
            <a:r>
              <a:rPr lang="en-US" dirty="0" smtClean="0"/>
              <a:t>Or all the </a:t>
            </a:r>
            <a:r>
              <a:rPr lang="en-US" dirty="0" err="1" smtClean="0"/>
              <a:t>cdf</a:t>
            </a:r>
            <a:r>
              <a:rPr lang="en-US" dirty="0" smtClean="0"/>
              <a:t>, density, etc. </a:t>
            </a:r>
          </a:p>
          <a:p>
            <a:r>
              <a:rPr lang="en-US" dirty="0" smtClean="0"/>
              <a:t>But difficult to be systematic…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4880" y="4423386"/>
            <a:ext cx="4953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950" dirty="0">
                <a:ea typeface="Times New Roman" panose="02020603050405020304" pitchFamily="18" charset="0"/>
              </a:rPr>
              <a:t>Chauvel, L. (2016). The intensity and shape of inequality: the ABG method of distributional analysis. </a:t>
            </a:r>
            <a:r>
              <a:rPr lang="en-US" sz="1950" i="1" dirty="0">
                <a:ea typeface="Times New Roman" panose="02020603050405020304" pitchFamily="18" charset="0"/>
              </a:rPr>
              <a:t>Review of Income and Wealth</a:t>
            </a:r>
            <a:r>
              <a:rPr lang="en-US" sz="1950" dirty="0">
                <a:ea typeface="Times New Roman" panose="02020603050405020304" pitchFamily="18" charset="0"/>
              </a:rPr>
              <a:t>, </a:t>
            </a:r>
            <a:r>
              <a:rPr lang="en-US" sz="1950" i="1" dirty="0">
                <a:ea typeface="Times New Roman" panose="02020603050405020304" pitchFamily="18" charset="0"/>
              </a:rPr>
              <a:t>62</a:t>
            </a:r>
            <a:r>
              <a:rPr lang="en-US" sz="1950" dirty="0">
                <a:ea typeface="Times New Roman" panose="02020603050405020304" pitchFamily="18" charset="0"/>
              </a:rPr>
              <a:t>(1), 52–68.</a:t>
            </a:r>
          </a:p>
        </p:txBody>
      </p:sp>
      <p:sp>
        <p:nvSpPr>
          <p:cNvPr id="5" name="Rectangle 4"/>
          <p:cNvSpPr/>
          <p:nvPr/>
        </p:nvSpPr>
        <p:spPr>
          <a:xfrm>
            <a:off x="1539432" y="5732051"/>
            <a:ext cx="4781117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b="1" dirty="0">
                <a:hlinkClick r:id="rId2"/>
              </a:rPr>
              <a:t>www.louischauvel.org/</a:t>
            </a:r>
            <a:r>
              <a:rPr lang="en-US" sz="1950" dirty="0">
                <a:hlinkClick r:id="rId2"/>
              </a:rPr>
              <a:t>abghmethodov31.pdf</a:t>
            </a:r>
            <a:r>
              <a:rPr lang="en-US" sz="19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646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318" y="570993"/>
            <a:ext cx="976558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dirty="0"/>
              <a:t>Frank Cowell, Brian Nolan, Javier </a:t>
            </a:r>
            <a:r>
              <a:rPr lang="en-US" sz="1950" dirty="0" err="1"/>
              <a:t>Olivera</a:t>
            </a:r>
            <a:r>
              <a:rPr lang="en-US" sz="1950" dirty="0"/>
              <a:t> and Philippe Van </a:t>
            </a:r>
            <a:r>
              <a:rPr lang="en-US" sz="1950" dirty="0" err="1"/>
              <a:t>Kerm</a:t>
            </a:r>
            <a:r>
              <a:rPr lang="en-US" sz="1950" dirty="0"/>
              <a:t> 2017 “Wealth, Top Incomes and Inequality”, </a:t>
            </a:r>
            <a:br>
              <a:rPr lang="en-US" sz="1950" dirty="0"/>
            </a:br>
            <a:r>
              <a:rPr lang="en-US" sz="1950" dirty="0"/>
              <a:t>K. Hamilton and </a:t>
            </a:r>
            <a:r>
              <a:rPr lang="en-US" sz="1950" dirty="0" err="1"/>
              <a:t>C.Hepburn</a:t>
            </a:r>
            <a:r>
              <a:rPr lang="en-US" sz="1950" dirty="0"/>
              <a:t> (Eds.). Wealth: Economics and Policy, Oxford University Press.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60418" y="-1011717"/>
            <a:ext cx="4434724" cy="87244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40399" y="2956202"/>
            <a:ext cx="701595" cy="5816125"/>
          </a:xfrm>
          <a:prstGeom prst="rect">
            <a:avLst/>
          </a:prstGeom>
        </p:spPr>
      </p:pic>
      <p:pic>
        <p:nvPicPr>
          <p:cNvPr id="8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4540" y="1352351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085" y="1464745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8564658" y="926743"/>
            <a:ext cx="151515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Saturation </a:t>
            </a:r>
            <a:br>
              <a:rPr lang="en-US" sz="1950" dirty="0"/>
            </a:br>
            <a:r>
              <a:rPr lang="en-US" sz="1950" dirty="0"/>
              <a:t>of inequality </a:t>
            </a:r>
          </a:p>
        </p:txBody>
      </p:sp>
      <p:pic>
        <p:nvPicPr>
          <p:cNvPr id="10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53" y="4223544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03" y="4390579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712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11"/>
          <p:cNvSpPr>
            <a:spLocks noChangeArrowheads="1"/>
          </p:cNvSpPr>
          <p:nvPr/>
        </p:nvSpPr>
        <p:spPr bwMode="auto">
          <a:xfrm>
            <a:off x="682027" y="774502"/>
            <a:ext cx="4406271" cy="972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742950" lvl="1" indent="-371475">
              <a:spcBef>
                <a:spcPct val="20000"/>
              </a:spcBef>
              <a:buClr>
                <a:schemeClr val="tx1"/>
              </a:buClr>
            </a:pPr>
            <a:r>
              <a:rPr lang="en-US" sz="2600" b="1" i="1" dirty="0"/>
              <a:t>The old Pen’s Parade graph</a:t>
            </a:r>
          </a:p>
          <a:p>
            <a:pPr marL="742950" lvl="1" indent="-371475">
              <a:spcBef>
                <a:spcPct val="20000"/>
              </a:spcBef>
              <a:buClr>
                <a:schemeClr val="tx1"/>
              </a:buClr>
            </a:pPr>
            <a:r>
              <a:rPr lang="en-US" sz="2600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572" y="1147248"/>
            <a:ext cx="4155877" cy="3042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108198" y="4423612"/>
            <a:ext cx="4024313" cy="7927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38" dirty="0"/>
              <a:t/>
            </a:r>
            <a:br>
              <a:rPr lang="en-US" sz="1138" dirty="0"/>
            </a:br>
            <a:r>
              <a:rPr lang="en-US" sz="1138" dirty="0"/>
              <a:t>Pen's (1973) “Parade of Dwarfs” </a:t>
            </a:r>
          </a:p>
          <a:p>
            <a:r>
              <a:rPr lang="en-US" sz="1138" dirty="0"/>
              <a:t>See: </a:t>
            </a:r>
            <a:r>
              <a:rPr lang="en-US" sz="1138" dirty="0" err="1"/>
              <a:t>Hao</a:t>
            </a:r>
            <a:r>
              <a:rPr lang="en-US" sz="1138" dirty="0"/>
              <a:t>, L., &amp; Daniel Q. </a:t>
            </a:r>
            <a:r>
              <a:rPr lang="en-US" sz="1138" dirty="0" err="1"/>
              <a:t>Naiman</a:t>
            </a:r>
            <a:r>
              <a:rPr lang="en-US" sz="1138" dirty="0"/>
              <a:t>. (2010). </a:t>
            </a:r>
            <a:r>
              <a:rPr lang="en-US" sz="1138" i="1" dirty="0"/>
              <a:t>Assessing Inequality.</a:t>
            </a:r>
            <a:r>
              <a:rPr lang="en-US" sz="1138" dirty="0"/>
              <a:t> Thousand Oaks, CA: SAGE Publications, Inc. 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081371" y="1760296"/>
            <a:ext cx="49084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50" b="1" dirty="0">
                <a:ea typeface="MS PGothic" pitchFamily="34" charset="-128"/>
              </a:rPr>
              <a:t>SE</a:t>
            </a:r>
            <a:endParaRPr lang="en-US" sz="1950" dirty="0"/>
          </a:p>
        </p:txBody>
      </p:sp>
      <p:sp>
        <p:nvSpPr>
          <p:cNvPr id="18" name="Rectangle 17"/>
          <p:cNvSpPr/>
          <p:nvPr/>
        </p:nvSpPr>
        <p:spPr>
          <a:xfrm>
            <a:off x="4309428" y="2375884"/>
            <a:ext cx="53251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50" b="1" dirty="0">
                <a:ea typeface="MS PGothic" pitchFamily="34" charset="-128"/>
              </a:rPr>
              <a:t>DE</a:t>
            </a:r>
            <a:endParaRPr lang="en-US" sz="1950" dirty="0"/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3314818" y="1381273"/>
            <a:ext cx="0" cy="23402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 flipH="1" flipV="1">
            <a:off x="3373325" y="2843935"/>
            <a:ext cx="819091" cy="2925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ectangle 20"/>
          <p:cNvSpPr/>
          <p:nvPr/>
        </p:nvSpPr>
        <p:spPr>
          <a:xfrm>
            <a:off x="4192416" y="2902443"/>
            <a:ext cx="1051891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German </a:t>
            </a:r>
            <a:br>
              <a:rPr lang="en-US" sz="1950" dirty="0"/>
            </a:br>
            <a:r>
              <a:rPr lang="en-US" sz="1950" dirty="0"/>
              <a:t>median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2671247" y="2286854"/>
            <a:ext cx="585065" cy="32305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25"/>
          <p:cNvSpPr/>
          <p:nvPr/>
        </p:nvSpPr>
        <p:spPr>
          <a:xfrm>
            <a:off x="2027676" y="1803073"/>
            <a:ext cx="1032655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Swedish</a:t>
            </a:r>
            <a:br>
              <a:rPr lang="en-US" sz="1950" dirty="0"/>
            </a:br>
            <a:r>
              <a:rPr lang="en-US" sz="1950" dirty="0"/>
              <a:t>median</a:t>
            </a:r>
          </a:p>
        </p:txBody>
      </p:sp>
      <p:sp>
        <p:nvSpPr>
          <p:cNvPr id="28" name="Rectangle 2"/>
          <p:cNvSpPr>
            <a:spLocks noChangeArrowheads="1"/>
          </p:cNvSpPr>
          <p:nvPr/>
        </p:nvSpPr>
        <p:spPr bwMode="auto">
          <a:xfrm>
            <a:off x="5247447" y="1978973"/>
            <a:ext cx="7039403" cy="402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474" tIns="32237" rIns="64474" bIns="32237"/>
          <a:lstStyle/>
          <a:p>
            <a:pPr marL="808732" lvl="3" indent="-201216" defTabSz="777776">
              <a:spcBef>
                <a:spcPct val="20000"/>
              </a:spcBef>
              <a:tabLst>
                <a:tab pos="602357" algn="l"/>
              </a:tabLst>
            </a:pPr>
            <a:endParaRPr lang="en-US" sz="569" dirty="0"/>
          </a:p>
          <a:p>
            <a:pPr defTabSz="777776">
              <a:spcBef>
                <a:spcPts val="244"/>
              </a:spcBef>
              <a:spcAft>
                <a:spcPts val="244"/>
              </a:spcAft>
              <a:tabLst>
                <a:tab pos="602357" algn="l"/>
              </a:tabLst>
            </a:pPr>
            <a:r>
              <a:rPr lang="en-US" sz="1625" b="1" dirty="0">
                <a:solidFill>
                  <a:srgbClr val="000000"/>
                </a:solidFill>
              </a:rPr>
              <a:t>Pros’ arguments:  </a:t>
            </a:r>
          </a:p>
          <a:p>
            <a:pPr defTabSz="777776">
              <a:spcBef>
                <a:spcPts val="244"/>
              </a:spcBef>
              <a:spcAft>
                <a:spcPts val="244"/>
              </a:spcAft>
              <a:tabLst>
                <a:tab pos="602357" algn="l"/>
              </a:tabLst>
            </a:pPr>
            <a:r>
              <a:rPr lang="en-US" sz="1950" dirty="0">
                <a:solidFill>
                  <a:srgbClr val="000000"/>
                </a:solidFill>
              </a:rPr>
              <a:t>Visualization of hierarchy  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>Easy to handle  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>Very usual graph </a:t>
            </a:r>
          </a:p>
          <a:p>
            <a:pPr defTabSz="777776">
              <a:spcBef>
                <a:spcPts val="244"/>
              </a:spcBef>
              <a:spcAft>
                <a:spcPts val="244"/>
              </a:spcAft>
              <a:tabLst>
                <a:tab pos="602357" algn="l"/>
              </a:tabLst>
            </a:pPr>
            <a:r>
              <a:rPr lang="en-US" sz="1300" dirty="0">
                <a:solidFill>
                  <a:srgbClr val="000000"/>
                </a:solidFill>
              </a:rPr>
              <a:t>(</a:t>
            </a:r>
            <a:r>
              <a:rPr lang="it-IT" sz="1300" dirty="0">
                <a:solidFill>
                  <a:srgbClr val="000000"/>
                </a:solidFill>
              </a:rPr>
              <a:t>A’Hearn, B., &amp; Vecchi, G. (2015). </a:t>
            </a:r>
            <a:br>
              <a:rPr lang="it-IT" sz="1300" dirty="0">
                <a:solidFill>
                  <a:srgbClr val="000000"/>
                </a:solidFill>
              </a:rPr>
            </a:br>
            <a:r>
              <a:rPr lang="en-US" sz="1300" dirty="0">
                <a:solidFill>
                  <a:srgbClr val="000000"/>
                </a:solidFill>
              </a:rPr>
              <a:t>Cowell, F. A., &amp; Van </a:t>
            </a:r>
            <a:r>
              <a:rPr lang="en-US" sz="1300" dirty="0" err="1">
                <a:solidFill>
                  <a:srgbClr val="000000"/>
                </a:solidFill>
              </a:rPr>
              <a:t>Kerm</a:t>
            </a:r>
            <a:r>
              <a:rPr lang="en-US" sz="1300" dirty="0">
                <a:solidFill>
                  <a:srgbClr val="000000"/>
                </a:solidFill>
              </a:rPr>
              <a:t>, P. (2015)) </a:t>
            </a:r>
          </a:p>
          <a:p>
            <a:pPr defTabSz="777776">
              <a:spcBef>
                <a:spcPts val="244"/>
              </a:spcBef>
              <a:spcAft>
                <a:spcPts val="244"/>
              </a:spcAft>
              <a:tabLst>
                <a:tab pos="602357" algn="l"/>
              </a:tabLst>
            </a:pPr>
            <a:r>
              <a:rPr lang="en-US" sz="1625" b="1" dirty="0">
                <a:solidFill>
                  <a:srgbClr val="000000"/>
                </a:solidFill>
              </a:rPr>
              <a:t>Cons’ arguments:  </a:t>
            </a:r>
          </a:p>
          <a:p>
            <a:pPr defTabSz="777776">
              <a:spcBef>
                <a:spcPts val="244"/>
              </a:spcBef>
              <a:spcAft>
                <a:spcPts val="244"/>
              </a:spcAft>
              <a:tabLst>
                <a:tab pos="602357" algn="l"/>
              </a:tabLst>
            </a:pPr>
            <a:r>
              <a:rPr lang="en-US" sz="1950" dirty="0">
                <a:solidFill>
                  <a:srgbClr val="000000"/>
                </a:solidFill>
              </a:rPr>
              <a:t>All these graphs look the same 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>Poorest countries spuriously look more equal 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>Unhelpful for tail comparison 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>Border problems near to x=0 and x=1</a:t>
            </a:r>
            <a:br>
              <a:rPr lang="en-US" sz="1950" dirty="0">
                <a:solidFill>
                  <a:srgbClr val="000000"/>
                </a:solidFill>
              </a:rPr>
            </a:br>
            <a:r>
              <a:rPr lang="en-US" sz="1950" dirty="0">
                <a:solidFill>
                  <a:srgbClr val="000000"/>
                </a:solidFill>
              </a:rPr>
              <a:t/>
            </a:r>
            <a:br>
              <a:rPr lang="en-US" sz="1950" dirty="0">
                <a:solidFill>
                  <a:srgbClr val="000000"/>
                </a:solidFill>
              </a:rPr>
            </a:br>
            <a:endParaRPr lang="en-US" sz="195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108198" y="3881010"/>
            <a:ext cx="4024313" cy="26744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38" dirty="0"/>
              <a:t>Source: </a:t>
            </a:r>
            <a:r>
              <a:rPr lang="en-US" sz="1138" dirty="0" err="1"/>
              <a:t>Silc</a:t>
            </a:r>
            <a:r>
              <a:rPr lang="en-US" sz="1138" dirty="0"/>
              <a:t> </a:t>
            </a:r>
            <a:r>
              <a:rPr lang="en-US" sz="1138" dirty="0" err="1"/>
              <a:t>microdata</a:t>
            </a:r>
            <a:r>
              <a:rPr lang="en-US" sz="1138" dirty="0"/>
              <a:t>  2011</a:t>
            </a:r>
          </a:p>
        </p:txBody>
      </p:sp>
    </p:spTree>
    <p:extLst>
      <p:ext uri="{BB962C8B-B14F-4D97-AF65-F5344CB8AC3E}">
        <p14:creationId xmlns:p14="http://schemas.microsoft.com/office/powerpoint/2010/main" val="43369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3887" y="1399583"/>
            <a:ext cx="6171505" cy="4516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9" y="601203"/>
            <a:ext cx="8543925" cy="1077020"/>
          </a:xfrm>
        </p:spPr>
        <p:txBody>
          <a:bodyPr/>
          <a:lstStyle/>
          <a:p>
            <a:r>
              <a:rPr lang="en-US" dirty="0"/>
              <a:t>Income </a:t>
            </a:r>
            <a:r>
              <a:rPr lang="en-US" dirty="0" smtClean="0"/>
              <a:t>Distributions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sp>
        <p:nvSpPr>
          <p:cNvPr id="7" name="Rectangle 6"/>
          <p:cNvSpPr/>
          <p:nvPr/>
        </p:nvSpPr>
        <p:spPr>
          <a:xfrm>
            <a:off x="3837614" y="1679551"/>
            <a:ext cx="153183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Pen’s Parade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3430724" y="3957784"/>
            <a:ext cx="2135521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Median income= 1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247434" y="4266574"/>
            <a:ext cx="42053" cy="34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79305" y="5418922"/>
            <a:ext cx="175080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Percentile rank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6547" y="1653404"/>
            <a:ext cx="1425390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 err="1"/>
              <a:t>Medianized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income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43706" y="3382727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409839" y="4081999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1992</a:t>
            </a:r>
          </a:p>
        </p:txBody>
      </p:sp>
      <p:pic>
        <p:nvPicPr>
          <p:cNvPr id="15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748" y="2640429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8" y="5702336"/>
            <a:ext cx="2228850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8DB76-C0AB-4DC8-A7C6-EE125AD2EC6D}" type="slidenum">
              <a:rPr lang="fr-FR" altLang="en-US" sz="1138"/>
              <a:pPr/>
              <a:t>24</a:t>
            </a:fld>
            <a:endParaRPr lang="fr-FR" altLang="en-US" sz="1138" dirty="0"/>
          </a:p>
        </p:txBody>
      </p:sp>
      <p:sp>
        <p:nvSpPr>
          <p:cNvPr id="5" name="Rectangle 4"/>
          <p:cNvSpPr/>
          <p:nvPr/>
        </p:nvSpPr>
        <p:spPr>
          <a:xfrm>
            <a:off x="5285250" y="850352"/>
            <a:ext cx="3088731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50" dirty="0"/>
              <a:t>Jan Pen’s Parade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844685" y="2198183"/>
            <a:ext cx="151515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Saturation </a:t>
            </a:r>
            <a:br>
              <a:rPr lang="en-US" sz="1950" dirty="0"/>
            </a:br>
            <a:r>
              <a:rPr lang="en-US" sz="1950" dirty="0"/>
              <a:t>of inequality </a:t>
            </a:r>
          </a:p>
        </p:txBody>
      </p:sp>
      <p:pic>
        <p:nvPicPr>
          <p:cNvPr id="18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877" y="4561942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053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9" y="601203"/>
            <a:ext cx="8543925" cy="1077020"/>
          </a:xfrm>
        </p:spPr>
        <p:txBody>
          <a:bodyPr/>
          <a:lstStyle/>
          <a:p>
            <a:r>
              <a:rPr lang="en-US" dirty="0" smtClean="0"/>
              <a:t>Wealth Distributions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125" y="1366871"/>
            <a:ext cx="6199473" cy="45368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37614" y="1679551"/>
            <a:ext cx="192777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Jan Pen’s Parade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3669026" y="4357292"/>
            <a:ext cx="2129109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Median wealth = 1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485736" y="4666082"/>
            <a:ext cx="42053" cy="34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979305" y="5418922"/>
            <a:ext cx="175080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Percentile rank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6547" y="1653404"/>
            <a:ext cx="1425390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 err="1"/>
              <a:t>Medianized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wealth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973616" y="3635292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07222" y="4734527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1992</a:t>
            </a:r>
          </a:p>
        </p:txBody>
      </p:sp>
      <p:pic>
        <p:nvPicPr>
          <p:cNvPr id="1028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553" y="3647091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8" y="5702336"/>
            <a:ext cx="2228850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8DB76-C0AB-4DC8-A7C6-EE125AD2EC6D}" type="slidenum">
              <a:rPr lang="fr-FR" altLang="en-US" sz="1138"/>
              <a:pPr/>
              <a:t>25</a:t>
            </a:fld>
            <a:endParaRPr lang="fr-FR" altLang="en-US" sz="1138" dirty="0"/>
          </a:p>
        </p:txBody>
      </p:sp>
      <p:sp>
        <p:nvSpPr>
          <p:cNvPr id="16" name="Rectangle 15"/>
          <p:cNvSpPr/>
          <p:nvPr/>
        </p:nvSpPr>
        <p:spPr>
          <a:xfrm>
            <a:off x="5285250" y="850352"/>
            <a:ext cx="3088731" cy="5924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50" dirty="0"/>
              <a:t>Jan Pen’s Parade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591930" y="3347074"/>
            <a:ext cx="151515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Saturation </a:t>
            </a:r>
            <a:br>
              <a:rPr lang="en-US" sz="1950" dirty="0"/>
            </a:br>
            <a:r>
              <a:rPr lang="en-US" sz="1950" dirty="0"/>
              <a:t>of inequality </a:t>
            </a:r>
          </a:p>
        </p:txBody>
      </p:sp>
      <p:pic>
        <p:nvPicPr>
          <p:cNvPr id="18" name="Picture 4" descr="Résultats de recherche d'images pour « magnifying glass 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061" y="4561942"/>
            <a:ext cx="1547813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36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ISOGRAPH   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674787"/>
            <a:ext cx="8538618" cy="4082687"/>
          </a:xfrm>
        </p:spPr>
        <p:txBody>
          <a:bodyPr>
            <a:noAutofit/>
          </a:bodyPr>
          <a:lstStyle/>
          <a:p>
            <a:r>
              <a:rPr lang="en-GB" sz="1400" dirty="0"/>
              <a:t>X = logit of the fractional rank r (=</a:t>
            </a:r>
            <a:r>
              <a:rPr lang="en-GB" sz="1400" dirty="0" err="1"/>
              <a:t>logitrank</a:t>
            </a:r>
            <a:r>
              <a:rPr lang="en-GB" sz="1400" dirty="0"/>
              <a:t>) of resource (income, wealth, etc.) [r between 0 and 1]</a:t>
            </a:r>
          </a:p>
          <a:p>
            <a:r>
              <a:rPr lang="en-GB" sz="1400" dirty="0"/>
              <a:t>Y = log </a:t>
            </a:r>
            <a:r>
              <a:rPr lang="en-GB" sz="1400" dirty="0" err="1"/>
              <a:t>medianized</a:t>
            </a:r>
            <a:r>
              <a:rPr lang="en-GB" sz="1400" dirty="0"/>
              <a:t> resource (resource divided by its median)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/>
              <a:t>ISO=Y/X is a measure of Level-specific inequalities</a:t>
            </a:r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400" dirty="0" smtClean="0"/>
              <a:t>If </a:t>
            </a:r>
            <a:r>
              <a:rPr lang="en-GB" sz="1400" dirty="0"/>
              <a:t>ISO=</a:t>
            </a:r>
            <a:r>
              <a:rPr lang="en-GB" sz="1400" dirty="0">
                <a:latin typeface="Symbol" panose="05050102010706020507" pitchFamily="18" charset="2"/>
              </a:rPr>
              <a:t>a</a:t>
            </a:r>
            <a:r>
              <a:rPr lang="en-GB" sz="1400" dirty="0"/>
              <a:t> (constant) 		</a:t>
            </a:r>
            <a:r>
              <a:rPr lang="en-GB" sz="1400" dirty="0">
                <a:sym typeface="Wingdings" panose="05000000000000000000" pitchFamily="2" charset="2"/>
              </a:rPr>
              <a:t> </a:t>
            </a:r>
            <a:r>
              <a:rPr lang="en-GB" sz="1400" dirty="0" err="1">
                <a:sym typeface="Wingdings" panose="05000000000000000000" pitchFamily="2" charset="2"/>
              </a:rPr>
              <a:t>Champernowne</a:t>
            </a:r>
            <a:r>
              <a:rPr lang="en-GB" sz="1400" dirty="0">
                <a:sym typeface="Wingdings" panose="05000000000000000000" pitchFamily="2" charset="2"/>
              </a:rPr>
              <a:t>-Fisk (double Pareto) distribution </a:t>
            </a:r>
            <a:br>
              <a:rPr lang="en-GB" sz="1400" dirty="0">
                <a:sym typeface="Wingdings" panose="05000000000000000000" pitchFamily="2" charset="2"/>
              </a:rPr>
            </a:br>
            <a:r>
              <a:rPr lang="en-GB" sz="1400" dirty="0">
                <a:sym typeface="Wingdings" panose="05000000000000000000" pitchFamily="2" charset="2"/>
              </a:rPr>
              <a:t>					with </a:t>
            </a:r>
            <a:r>
              <a:rPr lang="en-GB" sz="1400" dirty="0">
                <a:latin typeface="Symbol" panose="05050102010706020507" pitchFamily="18" charset="2"/>
              </a:rPr>
              <a:t>a</a:t>
            </a:r>
            <a:r>
              <a:rPr lang="en-GB" sz="1400" dirty="0"/>
              <a:t> </a:t>
            </a:r>
            <a:r>
              <a:rPr lang="en-GB" sz="1400" dirty="0">
                <a:sym typeface="Wingdings" panose="05000000000000000000" pitchFamily="2" charset="2"/>
              </a:rPr>
              <a:t>= Gini (</a:t>
            </a:r>
            <a:r>
              <a:rPr lang="en-GB" sz="1400" dirty="0" err="1">
                <a:sym typeface="Wingdings" panose="05000000000000000000" pitchFamily="2" charset="2"/>
              </a:rPr>
              <a:t>Dagum</a:t>
            </a:r>
            <a:r>
              <a:rPr lang="en-GB" sz="1400" dirty="0">
                <a:sym typeface="Wingdings" panose="05000000000000000000" pitchFamily="2" charset="2"/>
              </a:rPr>
              <a:t>, 1977)</a:t>
            </a:r>
          </a:p>
          <a:p>
            <a:pPr lvl="1"/>
            <a:endParaRPr lang="en-US" sz="1100" dirty="0"/>
          </a:p>
          <a:p>
            <a:pPr lvl="1"/>
            <a:endParaRPr lang="en-US" sz="1600" dirty="0" smtClean="0"/>
          </a:p>
          <a:p>
            <a:pPr lvl="1"/>
            <a:endParaRPr lang="en-GB" sz="1600" dirty="0" smtClean="0"/>
          </a:p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FBA9DEA-560E-4F12-A7CE-526076CEFBAB}" type="slidenum">
              <a:rPr lang="en-GB" smtClean="0"/>
              <a:t>26</a:t>
            </a:fld>
            <a:endParaRPr lang="en-GB" dirty="0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249" y="1700808"/>
            <a:ext cx="5906643" cy="1721139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880992" y="3789703"/>
                <a:ext cx="3310458" cy="9601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50" i="1">
                          <a:latin typeface="Cambria Math" panose="02040503050406030204" pitchFamily="18" charset="0"/>
                        </a:rPr>
                        <m:t>𝐼𝑆</m:t>
                      </m:r>
                      <m:sSub>
                        <m:sSubPr>
                          <m:ctrlPr>
                            <a:rPr lang="en-US" sz="19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50" i="1">
                              <a:latin typeface="Cambria Math" panose="02040503050406030204" pitchFamily="18" charset="0"/>
                            </a:rPr>
                            <m:t>𝑂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95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sz="195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9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950">
                              <a:latin typeface="Cambria Math" panose="02040503050406030204" pitchFamily="18" charset="0"/>
                            </a:rPr>
                            <m:t>ln</m:t>
                          </m:r>
                          <m:r>
                            <a:rPr lang="en-US" sz="1950" i="1">
                              <a:latin typeface="Cambria Math" panose="02040503050406030204" pitchFamily="18" charset="0"/>
                            </a:rPr>
                            <m:t>⁡(</m:t>
                          </m:r>
                          <m:f>
                            <m:fPr>
                              <m:ctrlPr>
                                <a:rPr lang="en-US" sz="195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  <m:t>𝑖𝑛𝑐𝑜𝑚𝑒</m:t>
                                  </m:r>
                                </m:e>
                                <m:sub>
                                  <m: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𝑚𝑒𝑑𝑖𝑎𝑛</m:t>
                              </m:r>
                              <m:d>
                                <m:dPr>
                                  <m:ctrlP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  <m:t>𝑖𝑛𝑐𝑜𝑚𝑒</m:t>
                                  </m:r>
                                </m:e>
                              </m:d>
                            </m:den>
                          </m:f>
                          <m:r>
                            <a:rPr lang="en-US" sz="195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d>
                            <m:dPr>
                              <m:begChr m:val=""/>
                              <m:ctrlPr>
                                <a:rPr lang="en-US" sz="19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𝑙𝑜𝑔𝑖𝑡</m:t>
                              </m:r>
                              <m:r>
                                <a:rPr lang="en-US" sz="195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US" sz="195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sz="195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0992" y="3789703"/>
                <a:ext cx="3310458" cy="9601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32520" y="1976612"/>
                <a:ext cx="2993576" cy="6944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950"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en-US" sz="195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950"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US" sz="1950" i="1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en-US" sz="19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𝑖𝑛𝑐𝑜𝑚𝑒</m:t>
                              </m:r>
                            </m:e>
                            <m:sub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sz="1950" i="1">
                              <a:latin typeface="Cambria Math" panose="02040503050406030204" pitchFamily="18" charset="0"/>
                            </a:rPr>
                            <m:t>𝑚𝑒𝑑𝑖𝑎𝑛</m:t>
                          </m:r>
                          <m:d>
                            <m:dPr>
                              <m:ctrlPr>
                                <a:rPr lang="en-US" sz="19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𝑖𝑛𝑐𝑜𝑚𝑒</m:t>
                              </m:r>
                            </m:e>
                          </m:d>
                        </m:den>
                      </m:f>
                      <m:r>
                        <a:rPr lang="en-US" sz="195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5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20" y="1976612"/>
                <a:ext cx="2993576" cy="69448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32520" y="1751409"/>
                <a:ext cx="1644104" cy="3924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en-US" sz="19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950">
                              <a:latin typeface="Cambria Math" panose="02040503050406030204" pitchFamily="18" charset="0"/>
                            </a:rPr>
                            <m:t>X</m:t>
                          </m:r>
                          <m:r>
                            <a:rPr lang="en-US" sz="195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950" i="1">
                              <a:latin typeface="Cambria Math" panose="02040503050406030204" pitchFamily="18" charset="0"/>
                            </a:rPr>
                            <m:t>𝑙𝑜𝑔𝑖𝑡</m:t>
                          </m:r>
                          <m:r>
                            <a:rPr lang="en-US" sz="195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9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95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95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520" y="1751409"/>
                <a:ext cx="1644104" cy="392415"/>
              </a:xfrm>
              <a:prstGeom prst="rect">
                <a:avLst/>
              </a:prstGeom>
              <a:blipFill>
                <a:blip r:embed="rId6"/>
                <a:stretch>
                  <a:fillRect t="-123077" r="-32342" b="-18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3"/>
          <p:cNvSpPr txBox="1">
            <a:spLocks/>
          </p:cNvSpPr>
          <p:nvPr/>
        </p:nvSpPr>
        <p:spPr>
          <a:xfrm>
            <a:off x="681038" y="5702336"/>
            <a:ext cx="2228850" cy="296664"/>
          </a:xfrm>
          <a:prstGeom prst="rect">
            <a:avLst/>
          </a:prstGeom>
          <a:noFill/>
        </p:spPr>
        <p:txBody>
          <a:bodyPr vert="horz" lIns="74295" tIns="37148" rIns="74295" bIns="37148" rtlCol="0" anchor="ctr"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5C98DB76-C0AB-4DC8-A7C6-EE125AD2EC6D}" type="slidenum">
              <a:rPr lang="fr-FR" altLang="en-US" sz="1138"/>
              <a:pPr/>
              <a:t>26</a:t>
            </a:fld>
            <a:endParaRPr lang="fr-FR" altLang="en-US" sz="1138" dirty="0"/>
          </a:p>
        </p:txBody>
      </p:sp>
    </p:spTree>
    <p:extLst>
      <p:ext uri="{BB962C8B-B14F-4D97-AF65-F5344CB8AC3E}">
        <p14:creationId xmlns:p14="http://schemas.microsoft.com/office/powerpoint/2010/main" val="125811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085" y="1280756"/>
            <a:ext cx="6504210" cy="4759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9" y="601203"/>
            <a:ext cx="8543925" cy="1077020"/>
          </a:xfrm>
        </p:spPr>
        <p:txBody>
          <a:bodyPr/>
          <a:lstStyle/>
          <a:p>
            <a:r>
              <a:rPr lang="en-US" dirty="0" smtClean="0"/>
              <a:t>Wealth Distributions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89042" y="1679551"/>
            <a:ext cx="2930610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Log-logit transformation of</a:t>
            </a:r>
            <a:br>
              <a:rPr lang="en-US" sz="1950" dirty="0"/>
            </a:br>
            <a:r>
              <a:rPr lang="en-US" sz="1950" dirty="0"/>
              <a:t>Jan Pen’s Parade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1937812" y="2927031"/>
            <a:ext cx="166423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Median </a:t>
            </a:r>
            <a:br>
              <a:rPr lang="en-US" sz="1950" dirty="0"/>
            </a:br>
            <a:r>
              <a:rPr lang="en-US" sz="1950" dirty="0"/>
              <a:t>ln(wealth) = 0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54522" y="3453096"/>
            <a:ext cx="42053" cy="34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144993" y="5517048"/>
            <a:ext cx="2276585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Logit percentile rank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6547" y="1653404"/>
            <a:ext cx="1765227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Ln </a:t>
            </a:r>
            <a:r>
              <a:rPr lang="en-US" sz="1950" dirty="0" err="1"/>
              <a:t>Medianized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wealth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82499" y="1539612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16105" y="2638848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1992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8" y="5702336"/>
            <a:ext cx="2228850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8DB76-C0AB-4DC8-A7C6-EE125AD2EC6D}" type="slidenum">
              <a:rPr lang="fr-FR" altLang="en-US" sz="1138"/>
              <a:pPr/>
              <a:t>27</a:t>
            </a:fld>
            <a:endParaRPr lang="fr-FR" altLang="en-US" sz="1138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522" y="4806058"/>
            <a:ext cx="647700" cy="457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9190" y="4396483"/>
            <a:ext cx="762000" cy="866775"/>
          </a:xfrm>
          <a:prstGeom prst="rect">
            <a:avLst/>
          </a:prstGeom>
        </p:spPr>
      </p:pic>
      <p:pic>
        <p:nvPicPr>
          <p:cNvPr id="18" name="Picture 1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190" y="224616"/>
            <a:ext cx="5906643" cy="1721139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8198" y="4533909"/>
            <a:ext cx="676275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1481" y="4467234"/>
            <a:ext cx="657225" cy="742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7884" y="4467234"/>
            <a:ext cx="66675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3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085" y="1303973"/>
            <a:ext cx="6504210" cy="47598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939" y="601203"/>
            <a:ext cx="8543925" cy="1077020"/>
          </a:xfrm>
        </p:spPr>
        <p:txBody>
          <a:bodyPr/>
          <a:lstStyle/>
          <a:p>
            <a:r>
              <a:rPr lang="en-US" dirty="0" smtClean="0"/>
              <a:t>Wealth Distributions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05815" y="1415651"/>
            <a:ext cx="2930610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Log-logit transformation of</a:t>
            </a:r>
            <a:br>
              <a:rPr lang="en-US" sz="1950" dirty="0"/>
            </a:br>
            <a:r>
              <a:rPr lang="en-US" sz="1950" dirty="0"/>
              <a:t>Jan Pen’s Parade </a:t>
            </a:r>
          </a:p>
        </p:txBody>
      </p:sp>
      <p:sp>
        <p:nvSpPr>
          <p:cNvPr id="8" name="Rectangle 7"/>
          <p:cNvSpPr/>
          <p:nvPr/>
        </p:nvSpPr>
        <p:spPr>
          <a:xfrm>
            <a:off x="1937812" y="2927031"/>
            <a:ext cx="1664238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Median </a:t>
            </a:r>
            <a:br>
              <a:rPr lang="en-US" sz="1950" dirty="0"/>
            </a:br>
            <a:r>
              <a:rPr lang="en-US" sz="1950" dirty="0"/>
              <a:t>ln(wealth) = 0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754522" y="3453096"/>
            <a:ext cx="42053" cy="3434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144993" y="5517048"/>
            <a:ext cx="2276585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Logit percentile rank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36547" y="1653404"/>
            <a:ext cx="1765227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Ln </a:t>
            </a:r>
            <a:r>
              <a:rPr lang="en-US" sz="1950" dirty="0" err="1"/>
              <a:t>Medianized</a:t>
            </a:r>
            <a:r>
              <a:rPr lang="en-US" sz="1950" dirty="0"/>
              <a:t> </a:t>
            </a:r>
            <a:br>
              <a:rPr lang="en-US" sz="1950" dirty="0"/>
            </a:br>
            <a:r>
              <a:rPr lang="en-US" sz="1950" dirty="0"/>
              <a:t>wealth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81125" y="1784488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77246" y="2398941"/>
            <a:ext cx="68480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1992</a:t>
            </a: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041539" y="3073003"/>
            <a:ext cx="2197806" cy="967383"/>
          </a:xfrm>
          <a:prstGeom prst="line">
            <a:avLst/>
          </a:prstGeom>
          <a:ln w="635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3041539" y="2721113"/>
            <a:ext cx="2197806" cy="1293128"/>
          </a:xfrm>
          <a:prstGeom prst="line">
            <a:avLst/>
          </a:prstGeom>
          <a:ln w="635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261115" y="4879055"/>
            <a:ext cx="631904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X=2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813950" y="1458877"/>
            <a:ext cx="36580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161987" y="3034822"/>
            <a:ext cx="2119811" cy="992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For X=2</a:t>
            </a:r>
            <a:br>
              <a:rPr lang="en-US" sz="1950" dirty="0"/>
            </a:br>
            <a:r>
              <a:rPr lang="en-US" sz="1950" dirty="0"/>
              <a:t>ISO 1992 = </a:t>
            </a:r>
            <a:br>
              <a:rPr lang="en-US" sz="1950" dirty="0"/>
            </a:br>
            <a:r>
              <a:rPr lang="en-US" sz="1950" dirty="0"/>
              <a:t>Slope Y/X in 1992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141303" y="1991932"/>
            <a:ext cx="2119812" cy="992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950" dirty="0"/>
              <a:t>For X=2</a:t>
            </a:r>
          </a:p>
          <a:p>
            <a:pPr algn="r"/>
            <a:r>
              <a:rPr lang="en-US" sz="1950" dirty="0"/>
              <a:t>ISO 2013= </a:t>
            </a:r>
            <a:br>
              <a:rPr lang="en-US" sz="1950" dirty="0"/>
            </a:br>
            <a:r>
              <a:rPr lang="en-US" sz="1950" dirty="0"/>
              <a:t>Slope Y/X in 2013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5243587" y="2718185"/>
            <a:ext cx="18107" cy="289272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069659" y="2916195"/>
            <a:ext cx="1380506" cy="442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 Substantial increase</a:t>
            </a:r>
            <a:br>
              <a:rPr lang="en-US" sz="1138" dirty="0"/>
            </a:br>
            <a:r>
              <a:rPr lang="en-US" sz="1138" dirty="0"/>
              <a:t>in wealth inequality 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5303288" y="2837811"/>
            <a:ext cx="799651" cy="228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886564" y="5001014"/>
            <a:ext cx="36580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</a:t>
            </a: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5264592" y="1642789"/>
            <a:ext cx="0" cy="3658307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690" y="5903072"/>
            <a:ext cx="647700" cy="4572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7730" y="5909694"/>
            <a:ext cx="762000" cy="86677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6738" y="6047120"/>
            <a:ext cx="676275" cy="6096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20021" y="5980445"/>
            <a:ext cx="657225" cy="74295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56424" y="5980445"/>
            <a:ext cx="666750" cy="6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4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ISOGRAPH </a:t>
            </a:r>
            <a:r>
              <a:rPr lang="en-GB" dirty="0" smtClean="0"/>
              <a:t>  </a:t>
            </a:r>
            <a:r>
              <a:rPr lang="en-GB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956441"/>
            <a:ext cx="8543925" cy="3535462"/>
          </a:xfrm>
        </p:spPr>
        <p:txBody>
          <a:bodyPr>
            <a:normAutofit/>
          </a:bodyPr>
          <a:lstStyle/>
          <a:p>
            <a:r>
              <a:rPr lang="en-GB" dirty="0" smtClean="0"/>
              <a:t>Reading </a:t>
            </a:r>
            <a:r>
              <a:rPr lang="en-GB" dirty="0"/>
              <a:t>the ISOGRAPH </a:t>
            </a:r>
          </a:p>
          <a:p>
            <a:pPr marL="557213" lvl="2">
              <a:spcBef>
                <a:spcPts val="813"/>
              </a:spcBef>
            </a:pPr>
            <a:r>
              <a:rPr lang="en-GB" sz="1950" dirty="0"/>
              <a:t>Each point represent ISO at the X (specific-level inequality)</a:t>
            </a:r>
          </a:p>
          <a:p>
            <a:pPr marL="557213" lvl="2">
              <a:spcBef>
                <a:spcPts val="813"/>
              </a:spcBef>
            </a:pPr>
            <a:r>
              <a:rPr lang="en-GB" sz="1950" dirty="0"/>
              <a:t>Differences in inequality between levels indicate variation in inequality levels</a:t>
            </a:r>
          </a:p>
          <a:p>
            <a:r>
              <a:rPr lang="en-GB" dirty="0" smtClean="0"/>
              <a:t>The </a:t>
            </a:r>
            <a:r>
              <a:rPr lang="en-GB" dirty="0"/>
              <a:t>higher ISO, the higher the inequality at this specific level (=stronger stretch of the distribution)</a:t>
            </a:r>
          </a:p>
          <a:p>
            <a:pPr lvl="2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FBA9DEA-560E-4F12-A7CE-526076CEFBAB}" type="slidenum">
              <a:rPr lang="en-GB" smtClean="0"/>
              <a:t>29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90245" y="4246565"/>
            <a:ext cx="7196300" cy="1342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25" dirty="0">
                <a:ea typeface="Times New Roman" panose="02020603050405020304" pitchFamily="18" charset="0"/>
              </a:rPr>
              <a:t>Chauvel, L. (2016). The intensity and shape of inequality: the ABG method of distributional analysis. </a:t>
            </a:r>
            <a:r>
              <a:rPr lang="en-US" sz="1625" i="1" dirty="0">
                <a:ea typeface="Times New Roman" panose="02020603050405020304" pitchFamily="18" charset="0"/>
              </a:rPr>
              <a:t>Review of Income and Wealth</a:t>
            </a:r>
            <a:r>
              <a:rPr lang="en-US" sz="1625" dirty="0">
                <a:ea typeface="Times New Roman" panose="02020603050405020304" pitchFamily="18" charset="0"/>
              </a:rPr>
              <a:t>, </a:t>
            </a:r>
            <a:r>
              <a:rPr lang="en-US" sz="1625" i="1" dirty="0">
                <a:ea typeface="Times New Roman" panose="02020603050405020304" pitchFamily="18" charset="0"/>
              </a:rPr>
              <a:t>62</a:t>
            </a:r>
            <a:r>
              <a:rPr lang="en-US" sz="1625" dirty="0">
                <a:ea typeface="Times New Roman" panose="02020603050405020304" pitchFamily="18" charset="0"/>
              </a:rPr>
              <a:t>(1), 52–68.</a:t>
            </a:r>
          </a:p>
          <a:p>
            <a:r>
              <a:rPr lang="en-US" sz="1625" dirty="0">
                <a:ea typeface="Times New Roman" panose="02020603050405020304" pitchFamily="18" charset="0"/>
              </a:rPr>
              <a:t/>
            </a:r>
            <a:br>
              <a:rPr lang="en-US" sz="1625" dirty="0">
                <a:ea typeface="Times New Roman" panose="02020603050405020304" pitchFamily="18" charset="0"/>
              </a:rPr>
            </a:br>
            <a:r>
              <a:rPr lang="en-US" sz="1625" dirty="0">
                <a:ea typeface="Times New Roman" panose="02020603050405020304" pitchFamily="18" charset="0"/>
              </a:rPr>
              <a:t>L Chauvel, E Bar-Haim (2017) ISOGRAPH: Stata module to compute inequality over logit ranks of social hierarchy - Statistical Software Components, 2017</a:t>
            </a:r>
          </a:p>
        </p:txBody>
      </p:sp>
      <p:sp>
        <p:nvSpPr>
          <p:cNvPr id="6" name="Rectangle 5"/>
          <p:cNvSpPr/>
          <p:nvPr/>
        </p:nvSpPr>
        <p:spPr>
          <a:xfrm>
            <a:off x="5851171" y="5606585"/>
            <a:ext cx="367074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b="1" dirty="0">
                <a:sym typeface="Wingdings" panose="05000000000000000000" pitchFamily="2" charset="2"/>
              </a:rPr>
              <a:t>[ = STATA : </a:t>
            </a:r>
            <a:r>
              <a:rPr lang="en-US" sz="1950" b="1" dirty="0" err="1">
                <a:sym typeface="Wingdings" panose="05000000000000000000" pitchFamily="2" charset="2"/>
              </a:rPr>
              <a:t>ssc</a:t>
            </a:r>
            <a:r>
              <a:rPr lang="en-US" sz="1950" b="1" dirty="0">
                <a:sym typeface="Wingdings" panose="05000000000000000000" pitchFamily="2" charset="2"/>
              </a:rPr>
              <a:t> install isograph ]</a:t>
            </a:r>
            <a:endParaRPr lang="en-US" sz="1950" dirty="0"/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81038" y="5702336"/>
            <a:ext cx="2228850" cy="296664"/>
          </a:xfrm>
          <a:prstGeom prst="rect">
            <a:avLst/>
          </a:prstGeom>
          <a:noFill/>
        </p:spPr>
        <p:txBody>
          <a:bodyPr vert="horz" lIns="74295" tIns="37148" rIns="74295" bIns="37148" rtlCol="0" anchor="ctr"/>
          <a:lstStyle>
            <a:defPPr>
              <a:defRPr lang="en-US"/>
            </a:defPPr>
            <a:lvl1pPr marL="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5146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9718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4290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886200" indent="-2286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5C98DB76-C0AB-4DC8-A7C6-EE125AD2EC6D}" type="slidenum">
              <a:rPr lang="fr-FR" altLang="en-US" sz="1138"/>
              <a:pPr/>
              <a:t>29</a:t>
            </a:fld>
            <a:endParaRPr lang="fr-FR" altLang="en-US" sz="1138" dirty="0"/>
          </a:p>
        </p:txBody>
      </p:sp>
    </p:spTree>
    <p:extLst>
      <p:ext uri="{BB962C8B-B14F-4D97-AF65-F5344CB8AC3E}">
        <p14:creationId xmlns:p14="http://schemas.microsoft.com/office/powerpoint/2010/main" val="30324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28464" y="152793"/>
            <a:ext cx="96490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="1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pPr>
              <a:spcAft>
                <a:spcPts val="2400"/>
              </a:spcAft>
            </a:pPr>
            <a:r>
              <a:rPr lang="en-US" sz="2800" b="1" dirty="0" smtClean="0"/>
              <a:t>1- Theory of </a:t>
            </a:r>
            <a:r>
              <a:rPr lang="en-US" sz="2800" b="1" dirty="0" err="1" smtClean="0"/>
              <a:t>Rewealthization</a:t>
            </a:r>
            <a:r>
              <a:rPr lang="en-US" sz="2800" b="1" dirty="0" smtClean="0"/>
              <a:t>  </a:t>
            </a:r>
          </a:p>
          <a:p>
            <a:pPr>
              <a:spcAft>
                <a:spcPts val="2400"/>
              </a:spcAft>
            </a:pPr>
            <a:r>
              <a:rPr lang="en-US" sz="2800" b="1" dirty="0"/>
              <a:t>2</a:t>
            </a:r>
            <a:r>
              <a:rPr lang="en-US" sz="2800" b="1" dirty="0" smtClean="0"/>
              <a:t>- Methods for Age Period Cohort  </a:t>
            </a:r>
            <a:endParaRPr lang="en-US" sz="2800" b="1" dirty="0"/>
          </a:p>
          <a:p>
            <a:pPr>
              <a:spcAft>
                <a:spcPts val="2400"/>
              </a:spcAft>
            </a:pPr>
            <a:r>
              <a:rPr lang="en-US" sz="2800" b="1" dirty="0" smtClean="0"/>
              <a:t>3- Welfare regimes &amp; international comparisons with the LIS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3D304243-3656-402B-8372-AF8AC471BDF5}" type="slidenum">
              <a:rPr lang="fr-CH" smtClean="0"/>
              <a:pPr/>
              <a:t>3</a:t>
            </a:fld>
            <a:endParaRPr lang="fr-CH" dirty="0"/>
          </a:p>
        </p:txBody>
      </p:sp>
      <p:sp>
        <p:nvSpPr>
          <p:cNvPr id="4" name="Rectangle 3"/>
          <p:cNvSpPr/>
          <p:nvPr/>
        </p:nvSpPr>
        <p:spPr>
          <a:xfrm>
            <a:off x="848544" y="692696"/>
            <a:ext cx="80524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Download these slides here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www.louischauvel.org/LIS_WS_2021_LCb.pptx</a:t>
            </a:r>
            <a:r>
              <a:rPr lang="en-US" dirty="0" smtClean="0"/>
              <a:t>     </a:t>
            </a:r>
            <a:r>
              <a:rPr lang="en-US" dirty="0"/>
              <a:t>  </a:t>
            </a:r>
          </a:p>
          <a:p>
            <a:r>
              <a:rPr lang="en-US" dirty="0" smtClean="0"/>
              <a:t>Or follow link here </a:t>
            </a:r>
            <a:r>
              <a:rPr lang="en-US" u="sng" dirty="0" smtClean="0"/>
              <a:t>http</a:t>
            </a:r>
            <a:r>
              <a:rPr lang="en-US" u="sng" dirty="0"/>
              <a:t>://www.louischauvel.org/</a:t>
            </a:r>
          </a:p>
        </p:txBody>
      </p:sp>
    </p:spTree>
    <p:extLst>
      <p:ext uri="{BB962C8B-B14F-4D97-AF65-F5344CB8AC3E}">
        <p14:creationId xmlns:p14="http://schemas.microsoft.com/office/powerpoint/2010/main" val="4257239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673261"/>
            <a:ext cx="8543925" cy="1077020"/>
          </a:xfrm>
        </p:spPr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1565550"/>
            <a:ext cx="8543925" cy="3535462"/>
          </a:xfrm>
        </p:spPr>
        <p:txBody>
          <a:bodyPr/>
          <a:lstStyle/>
          <a:p>
            <a:r>
              <a:rPr lang="en-US" dirty="0" smtClean="0"/>
              <a:t>US Survey </a:t>
            </a:r>
            <a:r>
              <a:rPr lang="en-US" dirty="0"/>
              <a:t>of Consumer </a:t>
            </a:r>
            <a:r>
              <a:rPr lang="en-US" dirty="0" smtClean="0"/>
              <a:t>Finances </a:t>
            </a:r>
            <a:r>
              <a:rPr lang="en-US" dirty="0"/>
              <a:t>(SCF</a:t>
            </a:r>
            <a:r>
              <a:rPr lang="en-US" dirty="0" smtClean="0"/>
              <a:t>) LWS </a:t>
            </a:r>
          </a:p>
          <a:p>
            <a:r>
              <a:rPr lang="en-US" dirty="0" smtClean="0"/>
              <a:t>1995 – 2019 (3 years intervals)</a:t>
            </a:r>
          </a:p>
          <a:p>
            <a:r>
              <a:rPr lang="en-US" dirty="0"/>
              <a:t>4500-6500 respondents each </a:t>
            </a:r>
            <a:r>
              <a:rPr lang="en-US" dirty="0" smtClean="0"/>
              <a:t>wave</a:t>
            </a:r>
          </a:p>
          <a:p>
            <a:r>
              <a:rPr lang="en-US" b="1" dirty="0" smtClean="0"/>
              <a:t>Stratified sample </a:t>
            </a:r>
            <a:r>
              <a:rPr lang="en-US" b="1" dirty="0" smtClean="0">
                <a:sym typeface="Wingdings" panose="05000000000000000000" pitchFamily="2" charset="2"/>
              </a:rPr>
              <a:t> </a:t>
            </a:r>
            <a:r>
              <a:rPr lang="en-US" b="1" dirty="0" smtClean="0"/>
              <a:t>large sub-sample </a:t>
            </a:r>
            <a:r>
              <a:rPr lang="en-US" b="1" dirty="0"/>
              <a:t>of wealthy </a:t>
            </a:r>
            <a:r>
              <a:rPr lang="en-US" b="1" dirty="0" smtClean="0"/>
              <a:t>households </a:t>
            </a:r>
            <a:br>
              <a:rPr lang="en-US" b="1" dirty="0" smtClean="0"/>
            </a:br>
            <a:r>
              <a:rPr lang="en-US" b="1" dirty="0" smtClean="0"/>
              <a:t>(=&gt; complicated weights =&gt; confidence intervals = bootstrapping)</a:t>
            </a:r>
          </a:p>
          <a:p>
            <a:r>
              <a:rPr lang="en-US" dirty="0" smtClean="0"/>
              <a:t>Age 25 - 74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44688" y="4023992"/>
            <a:ext cx="8543925" cy="1077020"/>
          </a:xfrm>
          <a:prstGeom prst="rect">
            <a:avLst/>
          </a:prstGeom>
        </p:spPr>
        <p:txBody>
          <a:bodyPr vert="horz" lIns="74295" tIns="37148" rIns="74295" bIns="3714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75" dirty="0"/>
              <a:t>Variables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81037" y="4941168"/>
            <a:ext cx="8543925" cy="3535462"/>
          </a:xfrm>
          <a:prstGeom prst="rect">
            <a:avLst/>
          </a:prstGeom>
        </p:spPr>
        <p:txBody>
          <a:bodyPr vert="horz" lIns="74295" tIns="37148" rIns="74295" bIns="37148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50" dirty="0"/>
              <a:t>Income – “disposable income” (after some taxes) per Consumption Unit</a:t>
            </a:r>
          </a:p>
          <a:p>
            <a:r>
              <a:rPr lang="en-US" sz="1950" dirty="0"/>
              <a:t>Wealth – current value of total marketable wealth and assets, net of debt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8" y="5702336"/>
            <a:ext cx="2228850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8DB76-C0AB-4DC8-A7C6-EE125AD2EC6D}" type="slidenum">
              <a:rPr lang="fr-FR" altLang="en-US" sz="1138"/>
              <a:pPr/>
              <a:t>30</a:t>
            </a:fld>
            <a:endParaRPr lang="fr-FR" altLang="en-US" sz="1138" dirty="0"/>
          </a:p>
        </p:txBody>
      </p:sp>
    </p:spTree>
    <p:extLst>
      <p:ext uri="{BB962C8B-B14F-4D97-AF65-F5344CB8AC3E}">
        <p14:creationId xmlns:p14="http://schemas.microsoft.com/office/powerpoint/2010/main" val="223804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600" y="1177854"/>
            <a:ext cx="6624736" cy="49310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642938"/>
            <a:ext cx="8543925" cy="1077020"/>
          </a:xfrm>
        </p:spPr>
        <p:txBody>
          <a:bodyPr/>
          <a:lstStyle/>
          <a:p>
            <a:r>
              <a:rPr lang="en-US" dirty="0" smtClean="0"/>
              <a:t>Initial Results– U.S. wealth exceptionalism</a:t>
            </a:r>
            <a:r>
              <a:rPr lang="en-US" sz="1463" dirty="0"/>
              <a:t/>
            </a:r>
            <a:br>
              <a:rPr lang="en-US" sz="1463" dirty="0"/>
            </a:br>
            <a:r>
              <a:rPr lang="en-US" sz="1463" dirty="0"/>
              <a:t>(or the E.U. a bunch of outliers…)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431036" y="5855454"/>
            <a:ext cx="416011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Source: US SCF </a:t>
            </a:r>
            <a:r>
              <a:rPr lang="en-US" sz="1950" dirty="0" smtClean="0"/>
              <a:t>2019 </a:t>
            </a:r>
            <a:r>
              <a:rPr lang="en-US" sz="1950" dirty="0"/>
              <a:t>and EU-HFCS II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95926" y="4453525"/>
            <a:ext cx="1386161" cy="26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W isograph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889104" y="5057868"/>
            <a:ext cx="1386161" cy="26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I isograph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16807" y="2669111"/>
            <a:ext cx="1386161" cy="26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W isograph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090296" y="3096455"/>
            <a:ext cx="1386161" cy="267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I isograph </a:t>
            </a:r>
          </a:p>
        </p:txBody>
      </p:sp>
      <p:sp>
        <p:nvSpPr>
          <p:cNvPr id="7" name="Rectangle 6"/>
          <p:cNvSpPr/>
          <p:nvPr/>
        </p:nvSpPr>
        <p:spPr>
          <a:xfrm>
            <a:off x="6173170" y="5218746"/>
            <a:ext cx="30970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482637" y="5218746"/>
            <a:ext cx="30970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793127" y="5215887"/>
            <a:ext cx="309700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1038" y="5702336"/>
            <a:ext cx="2228850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5C98DB76-C0AB-4DC8-A7C6-EE125AD2EC6D}" type="slidenum">
              <a:rPr lang="fr-FR" altLang="en-US" sz="1138"/>
              <a:pPr/>
              <a:t>31</a:t>
            </a:fld>
            <a:endParaRPr lang="fr-FR" altLang="en-US" sz="1138" dirty="0"/>
          </a:p>
        </p:txBody>
      </p:sp>
      <p:sp>
        <p:nvSpPr>
          <p:cNvPr id="6" name="Rectangle 5"/>
          <p:cNvSpPr/>
          <p:nvPr/>
        </p:nvSpPr>
        <p:spPr>
          <a:xfrm>
            <a:off x="3224808" y="245550"/>
            <a:ext cx="49366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hlinkClick r:id="rId3"/>
              </a:rPr>
              <a:t>www.louischauvel.org/</a:t>
            </a:r>
            <a:r>
              <a:rPr lang="en-US" dirty="0" smtClean="0">
                <a:hlinkClick r:id="rId3"/>
              </a:rPr>
              <a:t>LIS_LCb3.txt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04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664" y="1664179"/>
            <a:ext cx="4906055" cy="35869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1 – Income inequality increases U.S.</a:t>
            </a: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67562" y="5281474"/>
            <a:ext cx="1183045" cy="35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 err="1">
                <a:ea typeface="Times New Roman" panose="02020603050405020304" pitchFamily="18" charset="0"/>
              </a:rPr>
              <a:t>Logitrank</a:t>
            </a:r>
            <a:r>
              <a:rPr lang="en-US" sz="975" dirty="0">
                <a:ea typeface="Times New Roman" panose="02020603050405020304" pitchFamily="18" charset="0"/>
              </a:rPr>
              <a:t>(Income)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 rot="16200000">
            <a:off x="1556048" y="3285256"/>
            <a:ext cx="1531487" cy="35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>
                <a:ea typeface="Times New Roman" panose="02020603050405020304" pitchFamily="18" charset="0"/>
              </a:rPr>
              <a:t>ISO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17229" y="2126258"/>
            <a:ext cx="2040165" cy="3393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/>
              <a:t>Significant increase in income inequality for incomes with logit rank of 2 (top 11%) and above.  No significant change for the highest 2% and around the median income. 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178136" y="4432734"/>
            <a:ext cx="2237976" cy="12371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217229" y="5590550"/>
            <a:ext cx="198855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X=5.5 </a:t>
            </a:r>
            <a:r>
              <a:rPr lang="en-US" sz="1950" dirty="0">
                <a:sym typeface="Wingdings" panose="05000000000000000000" pitchFamily="2" charset="2"/>
              </a:rPr>
              <a:t></a:t>
            </a:r>
            <a:r>
              <a:rPr lang="en-US" sz="1950" dirty="0"/>
              <a:t> Top 2%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813501" y="4499014"/>
            <a:ext cx="970392" cy="1255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789789" y="5574196"/>
            <a:ext cx="1916743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X=2 </a:t>
            </a:r>
            <a:r>
              <a:rPr lang="en-US" sz="1950" dirty="0">
                <a:sym typeface="Wingdings" panose="05000000000000000000" pitchFamily="2" charset="2"/>
              </a:rPr>
              <a:t></a:t>
            </a:r>
            <a:r>
              <a:rPr lang="en-US" sz="1950" dirty="0"/>
              <a:t> Top 11%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632200" y="3524683"/>
            <a:ext cx="4868" cy="367723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100576" y="3939955"/>
            <a:ext cx="1422184" cy="442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 Significant increase </a:t>
            </a:r>
            <a:br>
              <a:rPr lang="en-US" sz="1138" dirty="0"/>
            </a:br>
            <a:r>
              <a:rPr lang="en-US" sz="1138" dirty="0"/>
              <a:t>in income inequality 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08917" y="3147395"/>
            <a:ext cx="747320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2016 </a:t>
            </a:r>
          </a:p>
          <a:p>
            <a:endParaRPr lang="en-US" sz="1950" dirty="0"/>
          </a:p>
          <a:p>
            <a:endParaRPr lang="en-US" sz="1950" dirty="0"/>
          </a:p>
          <a:p>
            <a:r>
              <a:rPr lang="en-US" sz="1950" dirty="0"/>
              <a:t>1995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218" y="1166986"/>
            <a:ext cx="8237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hlinkClick r:id="rId3"/>
              </a:rPr>
              <a:t>www.louischauvel.org/</a:t>
            </a:r>
            <a:r>
              <a:rPr lang="en-US" sz="1600" dirty="0" smtClean="0">
                <a:hlinkClick r:id="rId3"/>
              </a:rPr>
              <a:t>LWS_ChauvelBarHaimHartungVanKerm_final_clean.docx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792088" y="692696"/>
            <a:ext cx="4953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600" b="1" dirty="0" smtClean="0">
                <a:ea typeface="Times New Roman" panose="02020603050405020304" pitchFamily="18" charset="0"/>
              </a:rPr>
              <a:t>WP Increasing </a:t>
            </a:r>
            <a:r>
              <a:rPr lang="en-US" sz="1600" b="1" dirty="0">
                <a:ea typeface="Times New Roman" panose="02020603050405020304" pitchFamily="18" charset="0"/>
              </a:rPr>
              <a:t>Inequality in Joint Income and Wealth Distributions in the United States, 1995 to </a:t>
            </a:r>
            <a:r>
              <a:rPr lang="en-US" sz="1600" b="1" dirty="0" smtClean="0">
                <a:ea typeface="Times New Roman" panose="02020603050405020304" pitchFamily="18" charset="0"/>
              </a:rPr>
              <a:t>2016</a:t>
            </a:r>
            <a:endParaRPr lang="en-US" sz="1600" b="1" dirty="0"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ea typeface="Times New Roman" panose="02020603050405020304" pitchFamily="18" charset="0"/>
              </a:rPr>
              <a:t> </a:t>
            </a:r>
            <a:endParaRPr lang="en-US" sz="105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1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795" y="1940683"/>
            <a:ext cx="5049114" cy="36915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 </a:t>
            </a:r>
            <a:r>
              <a:rPr lang="en-US" dirty="0" smtClean="0"/>
              <a:t>2 </a:t>
            </a:r>
            <a:r>
              <a:rPr lang="en-US" dirty="0"/>
              <a:t>– Wealth </a:t>
            </a:r>
            <a:r>
              <a:rPr lang="en-US" dirty="0" smtClean="0"/>
              <a:t>inequality increases</a:t>
            </a:r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243881" y="5158842"/>
            <a:ext cx="1183045" cy="35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 err="1">
                <a:ea typeface="Times New Roman" panose="02020603050405020304" pitchFamily="18" charset="0"/>
              </a:rPr>
              <a:t>Logitrank</a:t>
            </a:r>
            <a:r>
              <a:rPr lang="en-US" sz="975" dirty="0">
                <a:ea typeface="Times New Roman" panose="02020603050405020304" pitchFamily="18" charset="0"/>
              </a:rPr>
              <a:t>(Wealth)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 rot="16200000">
            <a:off x="1556048" y="3285256"/>
            <a:ext cx="1531487" cy="350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>
                <a:ea typeface="Times New Roman" panose="02020603050405020304" pitchFamily="18" charset="0"/>
              </a:rPr>
              <a:t>ISO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17229" y="2126258"/>
            <a:ext cx="2040165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/>
              <a:t>Significant increase in wealth inequality for wealth above the median (logit rank 0).  No significant change above the top 0.5% and around the median income.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3764" y="4973060"/>
            <a:ext cx="745249" cy="945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964909" y="5737737"/>
            <a:ext cx="2176109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X=5.5 </a:t>
            </a:r>
            <a:r>
              <a:rPr lang="en-US" sz="1950" dirty="0">
                <a:sym typeface="Wingdings" panose="05000000000000000000" pitchFamily="2" charset="2"/>
              </a:rPr>
              <a:t></a:t>
            </a:r>
            <a:r>
              <a:rPr lang="en-US" sz="1950" dirty="0"/>
              <a:t> Top 0.5%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949286" y="4973060"/>
            <a:ext cx="629067" cy="880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584249" y="5672323"/>
            <a:ext cx="2113592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X=0.5 </a:t>
            </a:r>
            <a:r>
              <a:rPr lang="en-US" sz="1950" dirty="0">
                <a:sym typeface="Wingdings" panose="05000000000000000000" pitchFamily="2" charset="2"/>
              </a:rPr>
              <a:t></a:t>
            </a:r>
            <a:r>
              <a:rPr lang="en-US" sz="1950" dirty="0"/>
              <a:t> Top 38%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843238" y="3977796"/>
            <a:ext cx="14828" cy="576418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858066" y="3977796"/>
            <a:ext cx="1409360" cy="4425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38" dirty="0"/>
              <a:t> Significant increase </a:t>
            </a:r>
            <a:br>
              <a:rPr lang="en-US" sz="1138" dirty="0"/>
            </a:br>
            <a:r>
              <a:rPr lang="en-US" sz="1138" dirty="0"/>
              <a:t>in W inequality 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33</a:t>
            </a:fld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008755" y="3178351"/>
            <a:ext cx="747320" cy="2192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2016 </a:t>
            </a:r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r>
              <a:rPr lang="en-US" sz="1950" dirty="0"/>
              <a:t>1995</a:t>
            </a:r>
          </a:p>
        </p:txBody>
      </p:sp>
    </p:spTree>
    <p:extLst>
      <p:ext uri="{BB962C8B-B14F-4D97-AF65-F5344CB8AC3E}">
        <p14:creationId xmlns:p14="http://schemas.microsoft.com/office/powerpoint/2010/main" val="2178985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925" dirty="0"/>
              <a:t>Joint Distribution of Income and Wealth by </a:t>
            </a:r>
            <a:r>
              <a:rPr lang="en-GB" sz="2925" dirty="0" err="1"/>
              <a:t>Logitranks</a:t>
            </a:r>
            <a:endParaRPr lang="en-US" sz="2925" dirty="0"/>
          </a:p>
        </p:txBody>
      </p:sp>
      <p:sp>
        <p:nvSpPr>
          <p:cNvPr id="7" name="TextBox 6"/>
          <p:cNvSpPr txBox="1"/>
          <p:nvPr/>
        </p:nvSpPr>
        <p:spPr>
          <a:xfrm>
            <a:off x="7889422" y="2417762"/>
            <a:ext cx="1821996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/>
              <a:t>Using </a:t>
            </a:r>
            <a:r>
              <a:rPr lang="en-US" sz="1950" dirty="0" err="1"/>
              <a:t>logitranks</a:t>
            </a:r>
            <a:r>
              <a:rPr lang="en-US" sz="1950" dirty="0"/>
              <a:t> instead of percentiles, The association is much clearer. Especially in the upper part of the distribution.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712" y="1712514"/>
            <a:ext cx="5967411" cy="436294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306" y="2069726"/>
            <a:ext cx="4980842" cy="36416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Result 3: stronger Income-Wealth Association (1992-2013</a:t>
            </a:r>
            <a:r>
              <a:rPr lang="en-US" dirty="0"/>
              <a:t>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85243" y="5432243"/>
            <a:ext cx="2067757" cy="27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>
                <a:ea typeface="Times New Roman" panose="02020603050405020304" pitchFamily="18" charset="0"/>
              </a:rPr>
              <a:t>R2 of Log(Income) x Log(wealth)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002955" y="5450643"/>
            <a:ext cx="2010272" cy="279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74295" tIns="37148" rIns="74295" bIns="37148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75" dirty="0">
                <a:ea typeface="Times New Roman" panose="02020603050405020304" pitchFamily="18" charset="0"/>
              </a:rPr>
              <a:t>R2 of LR(Income) x LR(wealth)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73723" y="2179858"/>
            <a:ext cx="1751240" cy="3393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50" dirty="0"/>
              <a:t>The income/wealth association became stronger over the years. Most of the increase is during the first decade of the 21</a:t>
            </a:r>
            <a:r>
              <a:rPr lang="en-US" sz="1950" baseline="30000" dirty="0"/>
              <a:t>st</a:t>
            </a:r>
            <a:r>
              <a:rPr lang="en-US" sz="1950" dirty="0"/>
              <a:t> century.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508337" y="3612845"/>
            <a:ext cx="4457" cy="1420252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27065" y="4507578"/>
            <a:ext cx="1386161" cy="617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Significant increase </a:t>
            </a:r>
            <a:br>
              <a:rPr lang="en-US" sz="1138" dirty="0"/>
            </a:br>
            <a:r>
              <a:rPr lang="en-US" sz="1138" dirty="0"/>
              <a:t>in the I x W association 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74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963" y="1834040"/>
            <a:ext cx="5840413" cy="4270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50" dirty="0"/>
              <a:t>Result 4: increasing Wealth to Income ratios</a:t>
            </a:r>
            <a:endParaRPr lang="en-US" sz="3250" dirty="0"/>
          </a:p>
        </p:txBody>
      </p:sp>
      <p:sp>
        <p:nvSpPr>
          <p:cNvPr id="7" name="TextBox 6"/>
          <p:cNvSpPr txBox="1"/>
          <p:nvPr/>
        </p:nvSpPr>
        <p:spPr>
          <a:xfrm>
            <a:off x="1738611" y="3312138"/>
            <a:ext cx="2363147" cy="1292662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950" dirty="0"/>
              <a:t>Above to the Median,</a:t>
            </a:r>
          </a:p>
          <a:p>
            <a:r>
              <a:rPr lang="en-US" sz="1950" dirty="0"/>
              <a:t>On both years, </a:t>
            </a:r>
            <a:br>
              <a:rPr lang="en-US" sz="1950" dirty="0"/>
            </a:br>
            <a:r>
              <a:rPr lang="en-US" sz="1950" dirty="0"/>
              <a:t>Wealth=</a:t>
            </a:r>
            <a:br>
              <a:rPr lang="en-US" sz="1950" dirty="0"/>
            </a:br>
            <a:r>
              <a:rPr lang="en-US" sz="1950" dirty="0"/>
              <a:t>2 years of income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372059" y="4287406"/>
            <a:ext cx="86478" cy="4154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05808" y="2700600"/>
            <a:ext cx="3029997" cy="692497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950" dirty="0"/>
              <a:t>Near to the top </a:t>
            </a:r>
            <a:r>
              <a:rPr lang="he-IL" sz="1950" dirty="0"/>
              <a:t>2</a:t>
            </a:r>
            <a:r>
              <a:rPr lang="en-US" sz="1950" dirty="0"/>
              <a:t>%, in 2016,</a:t>
            </a:r>
            <a:br>
              <a:rPr lang="en-US" sz="1950" dirty="0"/>
            </a:br>
            <a:r>
              <a:rPr lang="en-US" sz="1950" dirty="0"/>
              <a:t>Wealth=10 years of income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422645" y="3264028"/>
            <a:ext cx="530355" cy="347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22646" y="4639312"/>
            <a:ext cx="3029997" cy="692497"/>
          </a:xfrm>
          <a:prstGeom prst="rect">
            <a:avLst/>
          </a:prstGeom>
          <a:noFill/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950" dirty="0"/>
              <a:t>Near to the top </a:t>
            </a:r>
            <a:r>
              <a:rPr lang="he-IL" sz="1950" dirty="0"/>
              <a:t>2</a:t>
            </a:r>
            <a:r>
              <a:rPr lang="en-US" sz="1950" dirty="0"/>
              <a:t>%, in 1995,</a:t>
            </a:r>
            <a:br>
              <a:rPr lang="en-US" sz="1950" dirty="0"/>
            </a:br>
            <a:r>
              <a:rPr lang="en-US" sz="1950" dirty="0"/>
              <a:t>Wealth=</a:t>
            </a:r>
            <a:r>
              <a:rPr lang="he-IL" sz="1950" dirty="0"/>
              <a:t>6</a:t>
            </a:r>
            <a:r>
              <a:rPr lang="en-US" sz="1950" dirty="0"/>
              <a:t> years of income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320723" y="4313094"/>
            <a:ext cx="250284" cy="309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222275" y="3660813"/>
            <a:ext cx="1878" cy="481961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97082" y="3719969"/>
            <a:ext cx="1386161" cy="442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38" dirty="0"/>
              <a:t> Significant increase </a:t>
            </a:r>
            <a:br>
              <a:rPr lang="en-US" sz="1138" dirty="0"/>
            </a:br>
            <a:r>
              <a:rPr lang="en-US" sz="1138" dirty="0"/>
              <a:t>in the W/I ratio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131071" y="1749606"/>
            <a:ext cx="2149306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(W/I) (in Years …) 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36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23950" y="2814615"/>
            <a:ext cx="747320" cy="21929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2016 </a:t>
            </a:r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endParaRPr lang="en-US" sz="1950" dirty="0"/>
          </a:p>
          <a:p>
            <a:r>
              <a:rPr lang="en-US" sz="1950" dirty="0"/>
              <a:t>1995</a:t>
            </a:r>
          </a:p>
        </p:txBody>
      </p:sp>
    </p:spTree>
    <p:extLst>
      <p:ext uri="{BB962C8B-B14F-4D97-AF65-F5344CB8AC3E}">
        <p14:creationId xmlns:p14="http://schemas.microsoft.com/office/powerpoint/2010/main" val="24861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80" y="-109890"/>
            <a:ext cx="8543925" cy="107702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920" y="590145"/>
            <a:ext cx="9070182" cy="3850184"/>
          </a:xfrm>
        </p:spPr>
        <p:txBody>
          <a:bodyPr>
            <a:normAutofit fontScale="77500" lnSpcReduction="20000"/>
          </a:bodyPr>
          <a:lstStyle/>
          <a:p>
            <a:pPr marL="0" indent="0"/>
            <a:r>
              <a:rPr lang="en-US" sz="1625" dirty="0"/>
              <a:t>Only bad news for equality: </a:t>
            </a:r>
          </a:p>
          <a:p>
            <a:r>
              <a:rPr lang="en-US" sz="1625" dirty="0"/>
              <a:t>Income and wealth inequality increased over the period (R1 &amp; R2)</a:t>
            </a:r>
          </a:p>
          <a:p>
            <a:r>
              <a:rPr lang="en-US" sz="1625" dirty="0"/>
              <a:t>Wealth inequality increased almost everywhere above the median (R2)</a:t>
            </a:r>
          </a:p>
          <a:p>
            <a:r>
              <a:rPr lang="en-US" sz="1625" dirty="0"/>
              <a:t>The very top </a:t>
            </a:r>
            <a:r>
              <a:rPr lang="en-US" sz="1625" dirty="0" err="1"/>
              <a:t>fractiles</a:t>
            </a:r>
            <a:r>
              <a:rPr lang="en-US" sz="1625" dirty="0"/>
              <a:t> (above top 1%) are less significantly affected (data or reality?)</a:t>
            </a:r>
          </a:p>
          <a:p>
            <a:r>
              <a:rPr lang="en-US" sz="1625" dirty="0"/>
              <a:t>The wealth-income association increased: even more consistent relation </a:t>
            </a:r>
            <a:br>
              <a:rPr lang="en-US" sz="1625" dirty="0"/>
            </a:br>
            <a:r>
              <a:rPr lang="en-US" sz="1625" dirty="0"/>
              <a:t>income rich and wealth rich are more and more the same ones (R3)</a:t>
            </a:r>
          </a:p>
          <a:p>
            <a:r>
              <a:rPr lang="en-US" sz="1625" dirty="0"/>
              <a:t>The W/I ratio increased (R4) mostly near to the top decile from 7 to 11 years</a:t>
            </a:r>
            <a:br>
              <a:rPr lang="en-US" sz="1625" dirty="0"/>
            </a:br>
            <a:endParaRPr lang="en-US" sz="1625" dirty="0"/>
          </a:p>
          <a:p>
            <a:r>
              <a:rPr lang="en-US" sz="1625" dirty="0"/>
              <a:t>… Plus initial result (R0): Wealth inequality in the U.S. is really exceptional </a:t>
            </a:r>
            <a:br>
              <a:rPr lang="en-US" sz="1625" dirty="0"/>
            </a:br>
            <a:r>
              <a:rPr lang="en-US" sz="1625" dirty="0"/>
              <a:t>	(compared to Europe)  </a:t>
            </a:r>
            <a:endParaRPr lang="en-US" sz="1625" dirty="0">
              <a:sym typeface="Wingdings" panose="05000000000000000000" pitchFamily="2" charset="2"/>
            </a:endParaRPr>
          </a:p>
          <a:p>
            <a:pPr marL="0" indent="0"/>
            <a:r>
              <a:rPr lang="en-US" sz="1625" dirty="0">
                <a:sym typeface="Wingdings" panose="05000000000000000000" pitchFamily="2" charset="2"/>
              </a:rPr>
              <a:t> R0, R1, R2, R3, R4: 5 synergetic aspects of increasing inequalities in the U.S.  </a:t>
            </a:r>
            <a:endParaRPr lang="en-US" sz="1625" dirty="0"/>
          </a:p>
          <a:p>
            <a:endParaRPr lang="en-US" sz="1625" dirty="0"/>
          </a:p>
          <a:p>
            <a:endParaRPr lang="en-US" sz="195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AB3D96F-3F8E-4E51-8188-551C79653986}" type="slidenum">
              <a:rPr lang="en-US" smtClean="0"/>
              <a:t>37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27471" y="4440329"/>
            <a:ext cx="8938618" cy="442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9"/>
              </a:spcAft>
            </a:pPr>
            <a:r>
              <a:rPr lang="en-US" sz="2275" i="1" kern="0" dirty="0">
                <a:solidFill>
                  <a:srgbClr val="342822"/>
                </a:solidFill>
              </a:rPr>
              <a:t>The 15 Proposals from Tony Atkinson’s ‘Inequality – What can be done?’</a:t>
            </a:r>
            <a:endParaRPr lang="en-US" sz="1138" b="1" i="1" kern="0" dirty="0"/>
          </a:p>
        </p:txBody>
      </p:sp>
      <p:sp>
        <p:nvSpPr>
          <p:cNvPr id="7" name="Rectangle 6"/>
          <p:cNvSpPr/>
          <p:nvPr/>
        </p:nvSpPr>
        <p:spPr>
          <a:xfrm>
            <a:off x="619125" y="4751727"/>
            <a:ext cx="8721923" cy="1379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4781">
              <a:spcAft>
                <a:spcPts val="731"/>
              </a:spcAft>
            </a:pPr>
            <a:r>
              <a:rPr lang="en-US" sz="1400" b="1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Proposal 7:</a:t>
            </a:r>
            <a:r>
              <a:rPr lang="en-US" sz="1400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A public Investment Authority should be created, operating a sovereign wealth fund with the aim of building up the net worth of the state by holding investments in companies and in property.</a:t>
            </a:r>
            <a:endParaRPr lang="en-US" sz="1600" dirty="0">
              <a:ea typeface="Times New Roman" panose="02020603050405020304" pitchFamily="18" charset="0"/>
            </a:endParaRPr>
          </a:p>
          <a:p>
            <a:pPr marL="154781">
              <a:spcBef>
                <a:spcPts val="0"/>
              </a:spcBef>
              <a:spcAft>
                <a:spcPts val="731"/>
              </a:spcAft>
            </a:pPr>
            <a:r>
              <a:rPr lang="en-US" sz="1400" b="1" i="1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Idea to pursue:</a:t>
            </a:r>
            <a:r>
              <a:rPr lang="en-US" sz="1400" i="1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a re-examination of the case for an annual wealth tax and the prerequisites for its successful introduction.</a:t>
            </a:r>
            <a:endParaRPr lang="en-US" sz="1600" dirty="0">
              <a:ea typeface="Times New Roman" panose="02020603050405020304" pitchFamily="18" charset="0"/>
            </a:endParaRPr>
          </a:p>
          <a:p>
            <a:pPr marL="154781">
              <a:spcBef>
                <a:spcPts val="0"/>
              </a:spcBef>
              <a:spcAft>
                <a:spcPts val="731"/>
              </a:spcAft>
            </a:pPr>
            <a:r>
              <a:rPr lang="en-US" sz="1400" b="1" i="1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Idea to pursue:</a:t>
            </a:r>
            <a:r>
              <a:rPr lang="en-US" sz="1400" i="1" dirty="0">
                <a:solidFill>
                  <a:srgbClr val="34282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a global tax regime for personal taxpayers, based on total wealth.</a:t>
            </a:r>
            <a:endParaRPr lang="en-US" sz="1600" dirty="0">
              <a:ea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7471" y="4462604"/>
            <a:ext cx="8876706" cy="1677002"/>
          </a:xfrm>
          <a:prstGeom prst="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50"/>
          </a:p>
        </p:txBody>
      </p:sp>
    </p:spTree>
    <p:extLst>
      <p:ext uri="{BB962C8B-B14F-4D97-AF65-F5344CB8AC3E}">
        <p14:creationId xmlns:p14="http://schemas.microsoft.com/office/powerpoint/2010/main" val="134623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6696869" y="5574012"/>
            <a:ext cx="1878013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68D8313-9B41-489B-92E6-E7B7892D29A9}" type="slidenum">
              <a:rPr lang="fr-CH" altLang="en-US" sz="1138">
                <a:latin typeface="Calibri" panose="020F0502020204030204" pitchFamily="34" charset="0"/>
                <a:cs typeface="Calibri" panose="020F0502020204030204" pitchFamily="34" charset="0"/>
              </a:rPr>
              <a:pPr/>
              <a:t>38</a:t>
            </a:fld>
            <a:endParaRPr lang="fr-CH" altLang="en-US" sz="1138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699" name="Title 2"/>
          <p:cNvSpPr txBox="1">
            <a:spLocks/>
          </p:cNvSpPr>
          <p:nvPr/>
        </p:nvSpPr>
        <p:spPr bwMode="auto">
          <a:xfrm>
            <a:off x="861615" y="882770"/>
            <a:ext cx="7243763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/>
            <a:r>
              <a:rPr lang="en-US" altLang="en-US" sz="26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Consequences of the increasing role of wealth </a:t>
            </a:r>
            <a:br>
              <a:rPr lang="en-US" altLang="en-US" sz="26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</a:br>
            <a:r>
              <a:rPr lang="en-US" altLang="en-US" sz="26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(“</a:t>
            </a:r>
            <a:r>
              <a:rPr lang="en-US" altLang="en-US" sz="2600" b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repatrimonialization</a:t>
            </a:r>
            <a:r>
              <a:rPr lang="en-US" altLang="en-US" sz="26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” / “</a:t>
            </a:r>
            <a:r>
              <a:rPr lang="en-US" altLang="en-US" sz="2600" b="1" dirty="0" err="1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rewealthization</a:t>
            </a:r>
            <a:r>
              <a:rPr lang="en-US" altLang="en-US" sz="2600" b="1" dirty="0">
                <a:solidFill>
                  <a:srgbClr val="000000"/>
                </a:solidFill>
                <a:latin typeface="+mn-lt"/>
                <a:cs typeface="Calibri" panose="020F0502020204030204" pitchFamily="34" charset="0"/>
              </a:rPr>
              <a:t>”)</a:t>
            </a:r>
            <a:endParaRPr lang="en-US" altLang="en-US" sz="26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861616" y="1835359"/>
            <a:ext cx="8182769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474" tIns="32237" rIns="64474" bIns="32237"/>
          <a:lstStyle>
            <a:lvl1pPr algn="l" defTabSz="957263">
              <a:spcBef>
                <a:spcPct val="20000"/>
              </a:spcBef>
              <a:spcAft>
                <a:spcPct val="100000"/>
              </a:spcAft>
              <a:tabLst>
                <a:tab pos="741363" algn="l"/>
              </a:tabLst>
              <a:defRPr sz="1900" b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65100" indent="-84138" algn="l" defTabSz="957263">
              <a:spcBef>
                <a:spcPct val="20000"/>
              </a:spcBef>
              <a:buClr>
                <a:schemeClr val="tx1"/>
              </a:buClr>
              <a:buFont typeface="Zapf Dingbats" charset="0"/>
              <a:buChar char="l"/>
              <a:tabLst>
                <a:tab pos="741363" algn="l"/>
              </a:tabLst>
              <a:defRPr sz="1700" b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414338" indent="-168275" algn="l" defTabSz="957263">
              <a:spcBef>
                <a:spcPct val="20000"/>
              </a:spcBef>
              <a:buClr>
                <a:schemeClr val="tx1"/>
              </a:buClr>
              <a:buFont typeface="Zapf Dingbats" charset="0"/>
              <a:buChar char="l"/>
              <a:tabLst>
                <a:tab pos="741363" algn="l"/>
              </a:tabLst>
              <a:defRPr sz="1300" b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747713" indent="623888" algn="l" defTabSz="957263">
              <a:spcBef>
                <a:spcPct val="20000"/>
              </a:spcBef>
              <a:tabLst>
                <a:tab pos="741363" algn="l"/>
              </a:tabLst>
              <a:defRPr sz="1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069975" indent="74613" algn="l" defTabSz="957263">
              <a:spcBef>
                <a:spcPct val="20000"/>
              </a:spcBef>
              <a:tabLst>
                <a:tab pos="741363" algn="l"/>
              </a:tabLst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1527175" indent="74613" defTabSz="957263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41363" algn="l"/>
              </a:tabLst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1984375" indent="74613" defTabSz="957263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41363" algn="l"/>
              </a:tabLst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441575" indent="74613" defTabSz="957263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41363" algn="l"/>
              </a:tabLst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2898775" indent="74613" defTabSz="957263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41363" algn="l"/>
              </a:tabLst>
              <a:defRPr sz="11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950" dirty="0">
                <a:latin typeface="+mn-lt"/>
                <a:cs typeface="Calibri" panose="020F0502020204030204" pitchFamily="34" charset="0"/>
              </a:rPr>
              <a:t>Consequences in terms of :</a:t>
            </a:r>
          </a:p>
          <a:p>
            <a:pPr marL="371475" indent="-371475">
              <a:buFont typeface="Arial" panose="020B0604020202020204" pitchFamily="34" charset="0"/>
              <a:buChar char="•"/>
            </a:pPr>
            <a:r>
              <a:rPr lang="en-US" altLang="en-US" sz="1950" b="0" dirty="0">
                <a:latin typeface="+mn-lt"/>
                <a:cs typeface="Calibri" panose="020F0502020204030204" pitchFamily="34" charset="0"/>
              </a:rPr>
              <a:t>Exclusion of the (Upper) Middle class from the city center</a:t>
            </a:r>
          </a:p>
          <a:p>
            <a:pPr marL="371475" indent="-371475">
              <a:buFont typeface="Arial" panose="020B0604020202020204" pitchFamily="34" charset="0"/>
              <a:buChar char="•"/>
            </a:pPr>
            <a:r>
              <a:rPr lang="en-US" altLang="en-US" sz="1950" b="0" dirty="0">
                <a:latin typeface="+mn-lt"/>
                <a:cs typeface="Calibri" panose="020F0502020204030204" pitchFamily="34" charset="0"/>
              </a:rPr>
              <a:t>Segregation on multifaceted criteria</a:t>
            </a:r>
          </a:p>
          <a:p>
            <a:pPr marL="371475" indent="-371475">
              <a:buFont typeface="Arial" panose="020B0604020202020204" pitchFamily="34" charset="0"/>
              <a:buChar char="•"/>
            </a:pPr>
            <a:r>
              <a:rPr lang="en-US" altLang="en-US" sz="1950" b="0" dirty="0">
                <a:latin typeface="+mn-lt"/>
                <a:cs typeface="Calibri" panose="020F0502020204030204" pitchFamily="34" charset="0"/>
              </a:rPr>
              <a:t>Distortion between classes and generations </a:t>
            </a:r>
            <a:br>
              <a:rPr lang="en-US" altLang="en-US" sz="1950" b="0" dirty="0">
                <a:latin typeface="+mn-lt"/>
                <a:cs typeface="Calibri" panose="020F0502020204030204" pitchFamily="34" charset="0"/>
              </a:rPr>
            </a:br>
            <a:r>
              <a:rPr lang="en-US" altLang="en-US" sz="1950" b="0" dirty="0">
                <a:latin typeface="+mn-lt"/>
                <a:cs typeface="Calibri" panose="020F0502020204030204" pitchFamily="34" charset="0"/>
              </a:rPr>
              <a:t>(the young adults are definitively expelled from the housing market)</a:t>
            </a:r>
          </a:p>
          <a:p>
            <a:pPr marL="371475" indent="-371475">
              <a:buFont typeface="Arial" panose="020B0604020202020204" pitchFamily="34" charset="0"/>
              <a:buChar char="•"/>
            </a:pPr>
            <a:r>
              <a:rPr lang="en-US" altLang="en-US" sz="1950" b="0" dirty="0">
                <a:latin typeface="+mn-lt"/>
                <a:cs typeface="Calibri" panose="020F0502020204030204" pitchFamily="34" charset="0"/>
              </a:rPr>
              <a:t>Extreme polarization market gains</a:t>
            </a:r>
          </a:p>
        </p:txBody>
      </p:sp>
    </p:spTree>
    <p:extLst>
      <p:ext uri="{BB962C8B-B14F-4D97-AF65-F5344CB8AC3E}">
        <p14:creationId xmlns:p14="http://schemas.microsoft.com/office/powerpoint/2010/main" val="1580227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4" y="-99392"/>
            <a:ext cx="7193492" cy="107315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Civilization </a:t>
            </a:r>
            <a:r>
              <a:rPr lang="en-US" sz="2600" dirty="0"/>
              <a:t>and (in)equality</a:t>
            </a:r>
            <a:endParaRPr lang="en-US" sz="26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78" y="623227"/>
            <a:ext cx="8437554" cy="3453845"/>
          </a:xfrm>
        </p:spPr>
        <p:txBody>
          <a:bodyPr>
            <a:noAutofit/>
          </a:bodyPr>
          <a:lstStyle/>
          <a:p>
            <a:pPr marL="165100" lvl="1" indent="0">
              <a:buNone/>
            </a:pPr>
            <a:r>
              <a:rPr lang="en-US" sz="1800" dirty="0"/>
              <a:t>There is something special with wealth inequality </a:t>
            </a:r>
            <a:endParaRPr lang="en-US" sz="1800" dirty="0" smtClean="0"/>
          </a:p>
          <a:p>
            <a:pPr marL="165100" lvl="1" indent="0">
              <a:buNone/>
            </a:pP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Not </a:t>
            </a:r>
            <a:r>
              <a:rPr lang="en-US" sz="1800" dirty="0"/>
              <a:t>well known, difficult to compare </a:t>
            </a:r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1800" dirty="0" smtClean="0"/>
              <a:t>1950-1970 Western Golden Age was an historical exception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(welfare state development, </a:t>
            </a:r>
            <a:r>
              <a:rPr lang="en-US" sz="1800" dirty="0" err="1"/>
              <a:t>Milagro</a:t>
            </a:r>
            <a:r>
              <a:rPr lang="en-US" sz="1800" dirty="0"/>
              <a:t> </a:t>
            </a:r>
            <a:r>
              <a:rPr lang="en-US" sz="1800" dirty="0" err="1"/>
              <a:t>economico</a:t>
            </a:r>
            <a:r>
              <a:rPr lang="en-US" sz="1800" dirty="0"/>
              <a:t>, </a:t>
            </a:r>
            <a:r>
              <a:rPr lang="en-US" sz="1800" dirty="0" err="1"/>
              <a:t>Wirtschaftswunder</a:t>
            </a:r>
            <a:r>
              <a:rPr lang="en-US" sz="1800" dirty="0" smtClean="0"/>
              <a:t>,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/>
              <a:t>Trente</a:t>
            </a:r>
            <a:r>
              <a:rPr lang="en-US" sz="1800" dirty="0"/>
              <a:t> </a:t>
            </a:r>
            <a:r>
              <a:rPr lang="en-US" sz="1800" dirty="0" err="1"/>
              <a:t>Glorieuses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blurring social class borders, increasing social mobility, etc.)</a:t>
            </a:r>
          </a:p>
          <a:p>
            <a:r>
              <a:rPr lang="en-US" sz="1800" dirty="0" smtClean="0"/>
              <a:t>Civilization = accumulation of </a:t>
            </a:r>
            <a:r>
              <a:rPr lang="en-US" sz="1800" dirty="0"/>
              <a:t>inequality </a:t>
            </a:r>
            <a:r>
              <a:rPr lang="en-US" sz="1800" dirty="0" smtClean="0"/>
              <a:t>(Walter </a:t>
            </a:r>
            <a:r>
              <a:rPr lang="en-US" sz="1800" dirty="0" err="1" smtClean="0"/>
              <a:t>Scheidel</a:t>
            </a:r>
            <a:r>
              <a:rPr lang="en-US" sz="1800" dirty="0" smtClean="0"/>
              <a:t> </a:t>
            </a:r>
            <a:r>
              <a:rPr lang="en-US" sz="1800" i="1" dirty="0" smtClean="0"/>
              <a:t>Great Leveler </a:t>
            </a:r>
            <a:r>
              <a:rPr lang="en-US" sz="1800" dirty="0" smtClean="0"/>
              <a:t>2017)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(criteria of civilization are Cities, labor specialization, concentration of surplus production, class structure, state organization, along with monuments, trade, art, writing and math) </a:t>
            </a:r>
            <a:br>
              <a:rPr lang="en-US" sz="1800" dirty="0"/>
            </a:br>
            <a:r>
              <a:rPr lang="en-US" sz="1800" dirty="0"/>
              <a:t>Charles L Redman, The Rise of Civilization : From Early Farmers to Urban Society in the </a:t>
            </a:r>
            <a:r>
              <a:rPr lang="en-US" sz="1800" dirty="0" smtClean="0"/>
              <a:t>Ancient </a:t>
            </a:r>
            <a:r>
              <a:rPr lang="en-US" sz="1800" dirty="0"/>
              <a:t>Near East, San Francisco, Freeman, 1978, p. 277.</a:t>
            </a:r>
          </a:p>
          <a:p>
            <a:r>
              <a:rPr lang="fr-LU" sz="1800" dirty="0" err="1" smtClean="0"/>
              <a:t>We</a:t>
            </a:r>
            <a:r>
              <a:rPr lang="fr-LU" sz="1800" dirty="0" smtClean="0"/>
              <a:t> are back to </a:t>
            </a:r>
            <a:r>
              <a:rPr lang="fr-LU" sz="1800" dirty="0" err="1" smtClean="0"/>
              <a:t>extreme</a:t>
            </a:r>
            <a:r>
              <a:rPr lang="fr-LU" sz="1800" dirty="0" smtClean="0"/>
              <a:t> accumulation…</a:t>
            </a:r>
          </a:p>
          <a:p>
            <a:r>
              <a:rPr lang="fr-LU" sz="1800" dirty="0" smtClean="0"/>
              <a:t>LIS / LWS are important </a:t>
            </a:r>
            <a:r>
              <a:rPr lang="fr-LU" sz="1800" dirty="0" err="1" smtClean="0"/>
              <a:t>steps</a:t>
            </a:r>
            <a:r>
              <a:rPr lang="fr-LU" sz="1800" dirty="0" smtClean="0"/>
              <a:t> in the science of </a:t>
            </a:r>
            <a:r>
              <a:rPr lang="fr-LU" sz="1800" dirty="0" err="1" smtClean="0"/>
              <a:t>extreme</a:t>
            </a:r>
            <a:r>
              <a:rPr lang="fr-LU" sz="1800" dirty="0" smtClean="0"/>
              <a:t> </a:t>
            </a:r>
            <a:r>
              <a:rPr lang="fr-LU" sz="1800" dirty="0" err="1" smtClean="0"/>
              <a:t>ineaqualities</a:t>
            </a:r>
            <a:r>
              <a:rPr lang="fr-LU" sz="1800" dirty="0" smtClean="0"/>
              <a:t> 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7E579FEC-774A-4DF1-9F16-230A6B249B77}" type="slidenum">
              <a:rPr lang="en-US" smtClean="0"/>
              <a:t>39</a:t>
            </a:fld>
            <a:endParaRPr lang="en-US"/>
          </a:p>
        </p:txBody>
      </p:sp>
      <p:pic>
        <p:nvPicPr>
          <p:cNvPr id="5" name="Picture 6" descr="Résultat de recherche d'images pour &quot;scheidel great leveler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288" y="260648"/>
            <a:ext cx="2079288" cy="310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55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0991A9D-D730-49AF-92A2-375396CBF1F7}" type="slidenum">
              <a:rPr lang="fr-FR" sz="1400">
                <a:latin typeface="Old English Text MT" pitchFamily="66" charset="0"/>
              </a:rPr>
              <a:pPr/>
              <a:t>4</a:t>
            </a:fld>
            <a:endParaRPr lang="fr-FR" sz="1400">
              <a:latin typeface="Old English Text MT" pitchFamily="66" charset="0"/>
            </a:endParaRPr>
          </a:p>
        </p:txBody>
      </p:sp>
      <p:sp>
        <p:nvSpPr>
          <p:cNvPr id="205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75666" y="-269081"/>
            <a:ext cx="10714038" cy="4376738"/>
          </a:xfrm>
          <a:noFill/>
        </p:spPr>
        <p:txBody>
          <a:bodyPr/>
          <a:lstStyle/>
          <a:p>
            <a:pPr marL="0" indent="0"/>
            <a:endParaRPr lang="en-US" sz="1800" dirty="0" smtClean="0">
              <a:latin typeface="Old English Text MT" pitchFamily="66" charset="0"/>
            </a:endParaRPr>
          </a:p>
          <a:p>
            <a:pPr marL="0" indent="0" algn="ctr"/>
            <a:endParaRPr lang="en-GB" altLang="ja-JP" sz="3300" dirty="0" smtClean="0">
              <a:latin typeface="Old English Text MT" pitchFamily="66" charset="0"/>
              <a:ea typeface="MS PGothic" pitchFamily="34" charset="-128"/>
            </a:endParaRPr>
          </a:p>
          <a:p>
            <a:pPr marL="0" indent="0" algn="ctr"/>
            <a:r>
              <a:rPr lang="en-US" sz="3600" cap="small" dirty="0" smtClean="0"/>
              <a:t>Extreme inequality</a:t>
            </a:r>
            <a:r>
              <a:rPr lang="en-US" sz="3600" cap="small" dirty="0"/>
              <a:t/>
            </a:r>
            <a:br>
              <a:rPr lang="en-US" sz="3600" cap="small" dirty="0"/>
            </a:br>
            <a:r>
              <a:rPr lang="en-US" sz="3600" cap="small" dirty="0" smtClean="0"/>
              <a:t>PART 1: </a:t>
            </a:r>
            <a:r>
              <a:rPr lang="fr-FR" sz="3300" dirty="0">
                <a:ea typeface="MS PGothic" pitchFamily="34" charset="-128"/>
              </a:rPr>
              <a:t/>
            </a:r>
            <a:br>
              <a:rPr lang="fr-FR" sz="3300" dirty="0">
                <a:ea typeface="MS PGothic" pitchFamily="34" charset="-128"/>
              </a:rPr>
            </a:br>
            <a:r>
              <a:rPr lang="en-US" sz="3300" dirty="0">
                <a:ea typeface="MS PGothic" pitchFamily="34" charset="-128"/>
              </a:rPr>
              <a:t>Theory of </a:t>
            </a:r>
            <a:r>
              <a:rPr lang="en-US" sz="3300" dirty="0" err="1" smtClean="0">
                <a:ea typeface="MS PGothic" pitchFamily="34" charset="-128"/>
              </a:rPr>
              <a:t>Rewealthization</a:t>
            </a:r>
            <a:r>
              <a:rPr lang="en-US" sz="3300" dirty="0" smtClean="0">
                <a:ea typeface="MS PGothic" pitchFamily="34" charset="-128"/>
              </a:rPr>
              <a:t>: </a:t>
            </a:r>
            <a:br>
              <a:rPr lang="en-US" sz="3300" dirty="0" smtClean="0">
                <a:ea typeface="MS PGothic" pitchFamily="34" charset="-128"/>
              </a:rPr>
            </a:br>
            <a:r>
              <a:rPr lang="en-US" sz="3300" dirty="0" smtClean="0">
                <a:ea typeface="MS PGothic" pitchFamily="34" charset="-128"/>
              </a:rPr>
              <a:t>Farewell to the (wage earner) middle class  </a:t>
            </a:r>
            <a:endParaRPr lang="en-US" sz="3600" cap="small" dirty="0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2720975" y="333375"/>
            <a:ext cx="618331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/>
          <a:lstStyle/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4400" dirty="0">
                <a:latin typeface="+mn-lt"/>
              </a:rPr>
              <a:t>Louis Chauvel </a:t>
            </a: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dirty="0">
                <a:latin typeface="Old English Text MT" pitchFamily="66" charset="0"/>
              </a:rPr>
              <a:t>Pr Dr </a:t>
            </a:r>
            <a:r>
              <a:rPr lang="fr-FR" sz="1800" dirty="0" err="1">
                <a:latin typeface="Old English Text MT" pitchFamily="66" charset="0"/>
              </a:rPr>
              <a:t>at</a:t>
            </a:r>
            <a:r>
              <a:rPr lang="fr-FR" sz="1800" dirty="0">
                <a:latin typeface="Old English Text MT" pitchFamily="66" charset="0"/>
              </a:rPr>
              <a:t> </a:t>
            </a:r>
            <a:r>
              <a:rPr lang="fr-FR" sz="1800" dirty="0" err="1">
                <a:latin typeface="Old English Text MT" pitchFamily="66" charset="0"/>
              </a:rPr>
              <a:t>University</a:t>
            </a:r>
            <a:r>
              <a:rPr lang="fr-FR" sz="1800" dirty="0">
                <a:latin typeface="Old English Text MT" pitchFamily="66" charset="0"/>
              </a:rPr>
              <a:t> of Luxembourg</a:t>
            </a:r>
            <a:br>
              <a:rPr lang="fr-FR" sz="1800" dirty="0">
                <a:latin typeface="Old English Text MT" pitchFamily="66" charset="0"/>
              </a:rPr>
            </a:b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Old English Text MT" pitchFamily="66" charset="0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dirty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endParaRPr lang="fr-FR" sz="1800" b="1" dirty="0" smtClean="0">
              <a:latin typeface="+mj-lt"/>
            </a:endParaRPr>
          </a:p>
          <a:p>
            <a:pPr algn="r" defTabSz="957263">
              <a:spcBef>
                <a:spcPct val="20000"/>
              </a:spcBef>
              <a:spcAft>
                <a:spcPct val="20000"/>
              </a:spcAft>
              <a:tabLst>
                <a:tab pos="741363" algn="l"/>
              </a:tabLst>
              <a:defRPr/>
            </a:pPr>
            <a:r>
              <a:rPr lang="fr-FR" sz="1800" b="1" dirty="0" smtClean="0">
                <a:latin typeface="+mj-lt"/>
              </a:rPr>
              <a:t>louis.chauvel@uni.lu</a:t>
            </a:r>
            <a:r>
              <a:rPr lang="fr-FR" sz="1800" b="1" dirty="0">
                <a:latin typeface="+mj-lt"/>
              </a:rPr>
              <a:t/>
            </a:r>
            <a:br>
              <a:rPr lang="fr-FR" sz="1800" b="1" dirty="0">
                <a:latin typeface="+mj-lt"/>
              </a:rPr>
            </a:br>
            <a:r>
              <a:rPr lang="fr-FR" sz="1800" b="1" dirty="0">
                <a:latin typeface="+mj-lt"/>
              </a:rPr>
              <a:t>http://www.louischauvel.org </a:t>
            </a:r>
          </a:p>
        </p:txBody>
      </p:sp>
      <p:pic>
        <p:nvPicPr>
          <p:cNvPr id="2054" name="Picture 6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141" y="4350841"/>
            <a:ext cx="2081313" cy="10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5"/>
          <p:cNvSpPr>
            <a:spLocks noChangeArrowheads="1"/>
          </p:cNvSpPr>
          <p:nvPr/>
        </p:nvSpPr>
        <p:spPr bwMode="auto">
          <a:xfrm>
            <a:off x="0" y="-1588"/>
            <a:ext cx="184150" cy="46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>
              <a:latin typeface="Old English Text MT" pitchFamily="66" charset="0"/>
            </a:endParaRPr>
          </a:p>
        </p:txBody>
      </p:sp>
      <p:sp>
        <p:nvSpPr>
          <p:cNvPr id="2056" name="Rectangle 26"/>
          <p:cNvSpPr>
            <a:spLocks noChangeArrowheads="1"/>
          </p:cNvSpPr>
          <p:nvPr/>
        </p:nvSpPr>
        <p:spPr bwMode="auto">
          <a:xfrm>
            <a:off x="0" y="1643063"/>
            <a:ext cx="2254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Old English Text MT" pitchFamily="66" charset="0"/>
                <a:cs typeface="Times New Roman" pitchFamily="18" charset="0"/>
              </a:rPr>
              <a:t> </a:t>
            </a:r>
            <a:endParaRPr lang="en-US">
              <a:latin typeface="Old English Text MT" pitchFamily="66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13683" y="5373216"/>
            <a:ext cx="19287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LIS July 2021</a:t>
            </a:r>
            <a:endParaRPr lang="en-US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471151" y="5373216"/>
            <a:ext cx="2407292" cy="120032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r>
              <a:rPr lang="en-US" altLang="en-US" sz="1800" b="1" dirty="0">
                <a:latin typeface="Papyrus" pitchFamily="66" charset="0"/>
              </a:rPr>
              <a:t>IRSEI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Institute for Research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on  Socio-Economic  </a:t>
            </a:r>
            <a:br>
              <a:rPr lang="en-US" altLang="en-US" sz="1800" b="1" dirty="0">
                <a:latin typeface="Papyrus" pitchFamily="66" charset="0"/>
              </a:rPr>
            </a:br>
            <a:r>
              <a:rPr lang="en-US" altLang="en-US" sz="1800" b="1" dirty="0">
                <a:latin typeface="Papyrus" pitchFamily="66" charset="0"/>
              </a:rPr>
              <a:t>Inequality</a:t>
            </a:r>
          </a:p>
        </p:txBody>
      </p:sp>
      <p:pic>
        <p:nvPicPr>
          <p:cNvPr id="10" name="Picture 4" descr="Fonds National de la Recherche Luxembour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291149"/>
            <a:ext cx="3760224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Résultats de recherche d'images pour « lisdatacenter »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83" y="1461932"/>
            <a:ext cx="1880112" cy="213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3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512" y="501604"/>
            <a:ext cx="8234363" cy="46555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Introduction: Why is wealth crucial now?</a:t>
            </a:r>
          </a:p>
          <a:p>
            <a:r>
              <a:rPr lang="en-US" dirty="0" smtClean="0"/>
              <a:t>Work income, wealth </a:t>
            </a:r>
            <a:r>
              <a:rPr lang="en-US" dirty="0"/>
              <a:t>and the </a:t>
            </a:r>
            <a:r>
              <a:rPr lang="en-US" dirty="0" smtClean="0"/>
              <a:t>middle class: thinking the </a:t>
            </a:r>
            <a:r>
              <a:rPr lang="en-US" dirty="0" err="1" smtClean="0"/>
              <a:t>strobiloid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Problematic trends I: the Wealth to Income Ratio WIR</a:t>
            </a:r>
          </a:p>
          <a:p>
            <a:r>
              <a:rPr lang="en-US" dirty="0"/>
              <a:t>Problematic trends </a:t>
            </a:r>
            <a:r>
              <a:rPr lang="en-US" dirty="0" smtClean="0"/>
              <a:t>II: TWIR: Extreme inequalities are back </a:t>
            </a:r>
          </a:p>
          <a:p>
            <a:r>
              <a:rPr lang="en-US" dirty="0" smtClean="0"/>
              <a:t>MORE HERE :</a:t>
            </a:r>
          </a:p>
          <a:p>
            <a:r>
              <a:rPr lang="en-US" b="0" dirty="0" err="1"/>
              <a:t>Chauvel</a:t>
            </a:r>
            <a:r>
              <a:rPr lang="en-US" b="0" dirty="0"/>
              <a:t>, L., Bar Haim, E., </a:t>
            </a:r>
            <a:r>
              <a:rPr lang="en-US" b="0" dirty="0" err="1"/>
              <a:t>Hartung</a:t>
            </a:r>
            <a:r>
              <a:rPr lang="en-US" b="0" dirty="0"/>
              <a:t>, A. </a:t>
            </a:r>
            <a:r>
              <a:rPr lang="en-US" b="0" dirty="0" smtClean="0"/>
              <a:t>&amp; Murphy, E., </a:t>
            </a:r>
            <a:r>
              <a:rPr lang="en-US" b="0" dirty="0" err="1"/>
              <a:t>Rewealthization</a:t>
            </a:r>
            <a:r>
              <a:rPr lang="en-US" b="0" dirty="0"/>
              <a:t> in twenty-first century Western countries: the defining trend of the socioeconomic squeeze of the middle class. </a:t>
            </a:r>
            <a:r>
              <a:rPr lang="en-US" b="0" i="1" dirty="0" smtClean="0"/>
              <a:t>Journal of Chinese Sociology </a:t>
            </a:r>
            <a:r>
              <a:rPr lang="en-US" b="0" dirty="0" smtClean="0"/>
              <a:t>. </a:t>
            </a:r>
            <a:r>
              <a:rPr lang="en-US" b="0" dirty="0"/>
              <a:t>8, 4 (2021). https://doi.org/10.1186/s40711-020-00135-6</a:t>
            </a:r>
            <a:endParaRPr lang="en-US" b="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7E579FEC-774A-4DF1-9F16-230A6B249B77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4528" y="4695527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link.springer.com/article/10.1186/s40711-020-00135-6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42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7E579FEC-774A-4DF1-9F16-230A6B249B7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512" y="950684"/>
            <a:ext cx="7599759" cy="8667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90" y="1892257"/>
            <a:ext cx="5753250" cy="42952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47402" y="620437"/>
            <a:ext cx="7539867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b="1" dirty="0"/>
              <a:t>Why is wealth crucial now?  Western European Realities</a:t>
            </a:r>
            <a:endParaRPr lang="en-US" sz="1950" dirty="0"/>
          </a:p>
        </p:txBody>
      </p:sp>
      <p:sp>
        <p:nvSpPr>
          <p:cNvPr id="9" name="Rectangle 8"/>
          <p:cNvSpPr/>
          <p:nvPr/>
        </p:nvSpPr>
        <p:spPr>
          <a:xfrm>
            <a:off x="1411604" y="1964303"/>
            <a:ext cx="7537566" cy="22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94" dirty="0"/>
              <a:t>https://www.statista.com/statistics/1052000/cost-of-apartments-in-europe-by-city/</a:t>
            </a:r>
          </a:p>
        </p:txBody>
      </p:sp>
    </p:spTree>
    <p:extLst>
      <p:ext uri="{BB962C8B-B14F-4D97-AF65-F5344CB8AC3E}">
        <p14:creationId xmlns:p14="http://schemas.microsoft.com/office/powerpoint/2010/main" val="216402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6696869" y="4895666"/>
            <a:ext cx="1878013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57C761-8A04-4B6C-8A96-A0A8879CB7A8}" type="slidenum">
              <a:rPr lang="fr-CH" altLang="en-US" sz="1138">
                <a:latin typeface="Calibri" panose="020F0502020204030204" pitchFamily="34" charset="0"/>
                <a:cs typeface="Calibri" panose="020F0502020204030204" pitchFamily="34" charset="0"/>
              </a:rPr>
              <a:pPr/>
              <a:t>7</a:t>
            </a:fld>
            <a:endParaRPr lang="fr-CH" altLang="en-US" sz="1138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342930" y="839666"/>
            <a:ext cx="7604919" cy="355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474" tIns="32237" rIns="64474" bIns="32237"/>
          <a:lstStyle>
            <a:lvl1pPr marL="0" indent="0" algn="ctr" defTabSz="957263" rtl="0" eaLnBrk="0" fontAlgn="base" hangingPunct="0">
              <a:spcBef>
                <a:spcPct val="20000"/>
              </a:spcBef>
              <a:spcAft>
                <a:spcPct val="100000"/>
              </a:spcAft>
              <a:buNone/>
              <a:tabLst>
                <a:tab pos="741363" algn="l"/>
              </a:tabLst>
              <a:defRPr sz="1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700" b="1">
                <a:solidFill>
                  <a:schemeClr val="tx1"/>
                </a:solidFill>
                <a:latin typeface="+mn-lt"/>
              </a:defRPr>
            </a:lvl2pPr>
            <a:lvl3pPr marL="914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300" b="1">
                <a:solidFill>
                  <a:schemeClr val="tx1"/>
                </a:solidFill>
                <a:latin typeface="+mn-lt"/>
              </a:defRPr>
            </a:lvl3pPr>
            <a:lvl4pPr marL="1371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300">
                <a:solidFill>
                  <a:schemeClr val="tx1"/>
                </a:solidFill>
                <a:latin typeface="+mn-lt"/>
              </a:defRPr>
            </a:lvl4pPr>
            <a:lvl5pPr marL="18288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5pPr>
            <a:lvl6pPr marL="22860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6pPr>
            <a:lvl7pPr marL="2743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7pPr>
            <a:lvl8pPr marL="3200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8pPr>
            <a:lvl9pPr marL="3657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950" dirty="0"/>
              <a:t>Gaps of Work and Wealth in Global Cities</a:t>
            </a:r>
            <a:endParaRPr lang="fr-FR" altLang="en-US" sz="195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0168" y="1353204"/>
            <a:ext cx="5011821" cy="400602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1376" y="5230127"/>
            <a:ext cx="6931038" cy="22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94" dirty="0">
                <a:hlinkClick r:id="rId4"/>
              </a:rPr>
              <a:t>https://www.theatlantic.com/business/archive/2012/04/why-is-mumbai-the-most-expensive-city-in-the-world-for-locals/255741/</a:t>
            </a:r>
            <a:endParaRPr lang="en-US" sz="894" dirty="0"/>
          </a:p>
        </p:txBody>
      </p:sp>
      <p:sp>
        <p:nvSpPr>
          <p:cNvPr id="2" name="Rectangle 1"/>
          <p:cNvSpPr/>
          <p:nvPr/>
        </p:nvSpPr>
        <p:spPr>
          <a:xfrm>
            <a:off x="814995" y="5510095"/>
            <a:ext cx="8242461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dirty="0">
                <a:sym typeface="Wingdings" panose="05000000000000000000" pitchFamily="2" charset="2"/>
              </a:rPr>
              <a:t> Think now of elite level services: </a:t>
            </a:r>
            <a:r>
              <a:rPr lang="en-US" sz="1950" dirty="0" smtClean="0">
                <a:sym typeface="Wingdings" panose="05000000000000000000" pitchFamily="2" charset="2"/>
              </a:rPr>
              <a:t>Ivy League Education</a:t>
            </a:r>
            <a:r>
              <a:rPr lang="en-US" sz="1950" dirty="0">
                <a:sym typeface="Wingdings" panose="05000000000000000000" pitchFamily="2" charset="2"/>
              </a:rPr>
              <a:t>, </a:t>
            </a:r>
            <a:r>
              <a:rPr lang="en-US" sz="1950" dirty="0" smtClean="0">
                <a:sym typeface="Wingdings" panose="05000000000000000000" pitchFamily="2" charset="2"/>
              </a:rPr>
              <a:t>Health</a:t>
            </a:r>
            <a:r>
              <a:rPr lang="en-US" sz="1950" dirty="0">
                <a:sym typeface="Wingdings" panose="05000000000000000000" pitchFamily="2" charset="2"/>
              </a:rPr>
              <a:t>, </a:t>
            </a:r>
            <a:r>
              <a:rPr lang="en-US" sz="1950" dirty="0"/>
              <a:t>etc. </a:t>
            </a:r>
          </a:p>
        </p:txBody>
      </p:sp>
    </p:spTree>
    <p:extLst>
      <p:ext uri="{BB962C8B-B14F-4D97-AF65-F5344CB8AC3E}">
        <p14:creationId xmlns:p14="http://schemas.microsoft.com/office/powerpoint/2010/main" val="396258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7E579FEC-774A-4DF1-9F16-230A6B249B7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334" y="1044723"/>
            <a:ext cx="5385048" cy="439935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6141" y="5939718"/>
            <a:ext cx="4883388" cy="3924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>
                <a:hlinkClick r:id="rId3"/>
              </a:rPr>
              <a:t>https://mirros.hse.ru/article/view/11356/12455</a:t>
            </a:r>
            <a:r>
              <a:rPr lang="en-US" sz="1950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334" y="5537596"/>
            <a:ext cx="8699268" cy="542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75" dirty="0" err="1"/>
              <a:t>Chauvel</a:t>
            </a:r>
            <a:r>
              <a:rPr lang="en-US" sz="975" dirty="0"/>
              <a:t> L. (2020) The Western Middle Classes under Stress: Welfare State Retrenchments, Globalization, </a:t>
            </a:r>
            <a:br>
              <a:rPr lang="en-US" sz="975" dirty="0"/>
            </a:br>
            <a:r>
              <a:rPr lang="en-US" sz="975" dirty="0"/>
              <a:t>and Declining Returns to Education. </a:t>
            </a:r>
            <a:r>
              <a:rPr lang="en-US" sz="975" i="1" dirty="0"/>
              <a:t>Mir </a:t>
            </a:r>
            <a:r>
              <a:rPr lang="en-US" sz="975" i="1" dirty="0" err="1"/>
              <a:t>Rossii</a:t>
            </a:r>
            <a:r>
              <a:rPr lang="en-US" sz="975" dirty="0"/>
              <a:t>, vol. 29, no 4, pp. 85–111. </a:t>
            </a:r>
          </a:p>
          <a:p>
            <a:r>
              <a:rPr lang="en-US" sz="975" dirty="0"/>
              <a:t>DOI: 10.17323/1811-038X-2020-29-4-85-111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914" y="663200"/>
            <a:ext cx="2097584" cy="552864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980" y="363949"/>
            <a:ext cx="9227621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dirty="0"/>
              <a:t>Work income, wealth and the middle class: thinking the </a:t>
            </a:r>
            <a:r>
              <a:rPr lang="en-US" sz="1950" dirty="0" err="1"/>
              <a:t>strobiloid</a:t>
            </a: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2991364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6696869" y="4895666"/>
            <a:ext cx="1878013" cy="296664"/>
          </a:xfrm>
          <a:noFill/>
        </p:spPr>
        <p:txBody>
          <a:bodyPr/>
          <a:lstStyle>
            <a:lvl1pPr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03647" indent="-232172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2868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300163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671638" indent="-185738"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04311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41458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2786063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157538" indent="-185738" algn="ctr" eaLnBrk="0" fontAlgn="base" hangingPunct="0">
              <a:spcBef>
                <a:spcPct val="0"/>
              </a:spcBef>
              <a:spcAft>
                <a:spcPct val="0"/>
              </a:spcAft>
              <a:defRPr sz="195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57C761-8A04-4B6C-8A96-A0A8879CB7A8}" type="slidenum">
              <a:rPr lang="fr-CH" altLang="en-US" sz="1138">
                <a:latin typeface="Calibri" panose="020F0502020204030204" pitchFamily="34" charset="0"/>
                <a:cs typeface="Calibri" panose="020F0502020204030204" pitchFamily="34" charset="0"/>
              </a:rPr>
              <a:pPr/>
              <a:t>9</a:t>
            </a:fld>
            <a:endParaRPr lang="fr-CH" altLang="en-US" sz="1138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379214" y="1076059"/>
            <a:ext cx="7604919" cy="355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4474" tIns="32237" rIns="64474" bIns="32237"/>
          <a:lstStyle>
            <a:lvl1pPr marL="0" indent="0" algn="ctr" defTabSz="957263" rtl="0" eaLnBrk="0" fontAlgn="base" hangingPunct="0">
              <a:spcBef>
                <a:spcPct val="20000"/>
              </a:spcBef>
              <a:spcAft>
                <a:spcPct val="100000"/>
              </a:spcAft>
              <a:buNone/>
              <a:tabLst>
                <a:tab pos="741363" algn="l"/>
              </a:tabLst>
              <a:defRPr sz="19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700" b="1">
                <a:solidFill>
                  <a:schemeClr val="tx1"/>
                </a:solidFill>
                <a:latin typeface="+mn-lt"/>
              </a:defRPr>
            </a:lvl2pPr>
            <a:lvl3pPr marL="914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Zapf Dingbats" charset="0"/>
              <a:buNone/>
              <a:tabLst>
                <a:tab pos="741363" algn="l"/>
              </a:tabLst>
              <a:defRPr sz="1300" b="1">
                <a:solidFill>
                  <a:schemeClr val="tx1"/>
                </a:solidFill>
                <a:latin typeface="+mn-lt"/>
              </a:defRPr>
            </a:lvl3pPr>
            <a:lvl4pPr marL="1371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300">
                <a:solidFill>
                  <a:schemeClr val="tx1"/>
                </a:solidFill>
                <a:latin typeface="+mn-lt"/>
              </a:defRPr>
            </a:lvl4pPr>
            <a:lvl5pPr marL="18288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5pPr>
            <a:lvl6pPr marL="22860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6pPr>
            <a:lvl7pPr marL="27432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7pPr>
            <a:lvl8pPr marL="32004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8pPr>
            <a:lvl9pPr marL="3657600" indent="0" algn="ctr" defTabSz="957263" rtl="0" eaLnBrk="0" fontAlgn="base" hangingPunct="0">
              <a:spcBef>
                <a:spcPct val="20000"/>
              </a:spcBef>
              <a:spcAft>
                <a:spcPct val="0"/>
              </a:spcAft>
              <a:buNone/>
              <a:tabLst>
                <a:tab pos="741363" algn="l"/>
              </a:tabLst>
              <a:defRPr sz="11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defRPr/>
            </a:pPr>
            <a:r>
              <a:rPr lang="en-US" sz="1950" dirty="0"/>
              <a:t>Global Trends of </a:t>
            </a:r>
            <a:r>
              <a:rPr lang="en-US" sz="1950" dirty="0" err="1"/>
              <a:t>Rewealthization</a:t>
            </a:r>
            <a:endParaRPr lang="fr-FR" altLang="en-US" sz="1950"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20435" y="1331715"/>
            <a:ext cx="8337021" cy="5101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950" b="1" dirty="0">
                <a:solidFill>
                  <a:srgbClr val="333333"/>
                </a:solidFill>
                <a:latin typeface="-apple-system"/>
              </a:rPr>
              <a:t>WIR in nine Western countries (France: as reference line :</a:t>
            </a:r>
            <a:r>
              <a:rPr lang="en-US" sz="1950" b="1" dirty="0" smtClean="0">
                <a:solidFill>
                  <a:srgbClr val="333333"/>
                </a:solidFill>
                <a:latin typeface="-apple-system"/>
              </a:rPr>
              <a:t> </a:t>
            </a:r>
            <a:r>
              <a:rPr lang="en-US" sz="1950" b="1" dirty="0">
                <a:solidFill>
                  <a:srgbClr val="333333"/>
                </a:solidFill>
                <a:latin typeface="-apple-system"/>
              </a:rPr>
              <a:t>bold).</a:t>
            </a: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 smtClean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 smtClean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endParaRPr lang="en-US" sz="1950" dirty="0">
              <a:solidFill>
                <a:srgbClr val="333333"/>
              </a:solidFill>
              <a:latin typeface="-apple-system"/>
            </a:endParaRPr>
          </a:p>
          <a:p>
            <a:r>
              <a:rPr lang="en-US" sz="1100" dirty="0">
                <a:solidFill>
                  <a:srgbClr val="333333"/>
                </a:solidFill>
                <a:latin typeface="-apple-system"/>
              </a:rPr>
              <a:t>Note: Country codes refer respectively to au Australia, ca Canada,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dk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Denmark,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es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Spain,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fr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France,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gb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Great Britain, it Italy, se Sweden, and us the United States. Source: Authors’ calculations based on the WID, </a:t>
            </a:r>
            <a:r>
              <a:rPr lang="en-US" sz="1100" u="sng" dirty="0">
                <a:solidFill>
                  <a:srgbClr val="004B83"/>
                </a:solidFill>
                <a:latin typeface="-apple-system"/>
                <a:hlinkClick r:id="rId3"/>
              </a:rPr>
              <a:t>https://wid.world/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, see </a:t>
            </a:r>
            <a:r>
              <a:rPr lang="en-US" sz="1100" dirty="0" err="1">
                <a:solidFill>
                  <a:srgbClr val="333333"/>
                </a:solidFill>
                <a:latin typeface="-apple-system"/>
              </a:rPr>
              <a:t>Alvaredo</a:t>
            </a:r>
            <a:r>
              <a:rPr lang="en-US" sz="1100" dirty="0">
                <a:solidFill>
                  <a:srgbClr val="333333"/>
                </a:solidFill>
                <a:latin typeface="-apple-system"/>
              </a:rPr>
              <a:t> et al. </a:t>
            </a:r>
            <a:r>
              <a:rPr lang="en-US" sz="1100" dirty="0" smtClean="0">
                <a:solidFill>
                  <a:srgbClr val="333333"/>
                </a:solidFill>
                <a:latin typeface="-apple-system"/>
              </a:rPr>
              <a:t>(</a:t>
            </a:r>
            <a:r>
              <a:rPr lang="en-US" sz="1100" u="sng" dirty="0" smtClean="0">
                <a:solidFill>
                  <a:srgbClr val="004B83"/>
                </a:solidFill>
                <a:latin typeface="-apple-system"/>
              </a:rPr>
              <a:t>2017 to today</a:t>
            </a:r>
            <a:r>
              <a:rPr lang="en-US" sz="1100" dirty="0" smtClean="0">
                <a:solidFill>
                  <a:srgbClr val="333333"/>
                </a:solidFill>
                <a:latin typeface="-apple-system"/>
              </a:rPr>
              <a:t>)</a:t>
            </a:r>
            <a:endParaRPr lang="en-US" sz="1100" dirty="0"/>
          </a:p>
        </p:txBody>
      </p:sp>
      <p:pic>
        <p:nvPicPr>
          <p:cNvPr id="1028" name="Picture 4" descr="figur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398" y="1682458"/>
            <a:ext cx="5682339" cy="412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6559" y="706222"/>
            <a:ext cx="655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50" dirty="0"/>
              <a:t>Problematic trends I: the </a:t>
            </a:r>
            <a:r>
              <a:rPr lang="en-US" b="1" dirty="0"/>
              <a:t>Wealth to Income Ratio WIR</a:t>
            </a:r>
            <a:endParaRPr lang="en-US" sz="1950" b="1" dirty="0"/>
          </a:p>
        </p:txBody>
      </p:sp>
    </p:spTree>
    <p:extLst>
      <p:ext uri="{BB962C8B-B14F-4D97-AF65-F5344CB8AC3E}">
        <p14:creationId xmlns:p14="http://schemas.microsoft.com/office/powerpoint/2010/main" val="282764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&amp;e Consultants">
  <a:themeElements>
    <a:clrScheme name="i&amp;e Consultan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&amp;e Consultant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&amp;e Consultan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&amp;e Consultant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&amp;e Consultants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&amp;e Consultants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&amp;e Consultant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&amp;e Consultant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&amp;e Consultant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33826</TotalTime>
  <Words>2033</Words>
  <Application>Microsoft Office PowerPoint</Application>
  <PresentationFormat>A4 Paper (210x297 mm)</PresentationFormat>
  <Paragraphs>600</Paragraphs>
  <Slides>39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57" baseType="lpstr">
      <vt:lpstr>MS PGothic</vt:lpstr>
      <vt:lpstr>-apple-system</vt:lpstr>
      <vt:lpstr>Arial</vt:lpstr>
      <vt:lpstr>Calibri</vt:lpstr>
      <vt:lpstr>Cambria</vt:lpstr>
      <vt:lpstr>Cambria Math</vt:lpstr>
      <vt:lpstr>Courier New</vt:lpstr>
      <vt:lpstr>Gentium</vt:lpstr>
      <vt:lpstr>Helvetica</vt:lpstr>
      <vt:lpstr>Manrope Semibold</vt:lpstr>
      <vt:lpstr>MS Mincho</vt:lpstr>
      <vt:lpstr>Old English Text MT</vt:lpstr>
      <vt:lpstr>Papyrus</vt:lpstr>
      <vt:lpstr>Symbol</vt:lpstr>
      <vt:lpstr>Times New Roman</vt:lpstr>
      <vt:lpstr>Wingdings</vt:lpstr>
      <vt:lpstr>Zapf Dingbats</vt:lpstr>
      <vt:lpstr>i&amp;e Consultants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Wid.world </vt:lpstr>
      <vt:lpstr>PowerPoint Presentation</vt:lpstr>
      <vt:lpstr>U.S. SCF 2019</vt:lpstr>
      <vt:lpstr>PowerPoint Presentation</vt:lpstr>
      <vt:lpstr>PowerPoint Presentation</vt:lpstr>
      <vt:lpstr>PowerPoint Presentation</vt:lpstr>
      <vt:lpstr>PowerPoint Presentation</vt:lpstr>
      <vt:lpstr>Outline</vt:lpstr>
      <vt:lpstr>Introduction </vt:lpstr>
      <vt:lpstr>PowerPoint Presentation</vt:lpstr>
      <vt:lpstr>From intensity of income/wealth inequality  to shape of inequality</vt:lpstr>
      <vt:lpstr>PowerPoint Presentation</vt:lpstr>
      <vt:lpstr>PowerPoint Presentation</vt:lpstr>
      <vt:lpstr>Income Distributions US</vt:lpstr>
      <vt:lpstr>Wealth Distributions</vt:lpstr>
      <vt:lpstr>ISOGRAPH    </vt:lpstr>
      <vt:lpstr>Wealth Distributions</vt:lpstr>
      <vt:lpstr>Wealth Distributions</vt:lpstr>
      <vt:lpstr>ISOGRAPH    </vt:lpstr>
      <vt:lpstr>Data</vt:lpstr>
      <vt:lpstr>Initial Results– U.S. wealth exceptionalism (or the E.U. a bunch of outliers…)</vt:lpstr>
      <vt:lpstr>Result 1 – Income inequality increases U.S.</vt:lpstr>
      <vt:lpstr>Result 2 – Wealth inequality increases</vt:lpstr>
      <vt:lpstr>Joint Distribution of Income and Wealth by Logitranks</vt:lpstr>
      <vt:lpstr>Result 3: stronger Income-Wealth Association (1992-2013) </vt:lpstr>
      <vt:lpstr>Result 4: increasing Wealth to Income ratios</vt:lpstr>
      <vt:lpstr>Conclusions</vt:lpstr>
      <vt:lpstr>PowerPoint Presentation</vt:lpstr>
      <vt:lpstr>Civilization and (in)equality</vt:lpstr>
    </vt:vector>
  </TitlesOfParts>
  <Company>Groupe i&amp;e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 e</dc:creator>
  <cp:lastModifiedBy>karl</cp:lastModifiedBy>
  <cp:revision>413</cp:revision>
  <cp:lastPrinted>2003-04-09T17:48:13Z</cp:lastPrinted>
  <dcterms:created xsi:type="dcterms:W3CDTF">2002-01-29T11:09:42Z</dcterms:created>
  <dcterms:modified xsi:type="dcterms:W3CDTF">2021-07-07T11:06:07Z</dcterms:modified>
</cp:coreProperties>
</file>